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2"/>
  </p:notesMasterIdLst>
  <p:handoutMasterIdLst>
    <p:handoutMasterId r:id="rId103"/>
  </p:handoutMasterIdLst>
  <p:sldIdLst>
    <p:sldId id="312" r:id="rId3"/>
    <p:sldId id="564" r:id="rId4"/>
    <p:sldId id="672" r:id="rId5"/>
    <p:sldId id="565" r:id="rId6"/>
    <p:sldId id="394" r:id="rId7"/>
    <p:sldId id="567" r:id="rId8"/>
    <p:sldId id="570" r:id="rId9"/>
    <p:sldId id="447" r:id="rId10"/>
    <p:sldId id="566" r:id="rId11"/>
    <p:sldId id="568" r:id="rId12"/>
    <p:sldId id="569" r:id="rId13"/>
    <p:sldId id="571" r:id="rId14"/>
    <p:sldId id="572" r:id="rId15"/>
    <p:sldId id="573" r:id="rId16"/>
    <p:sldId id="574" r:id="rId17"/>
    <p:sldId id="580" r:id="rId18"/>
    <p:sldId id="581" r:id="rId19"/>
    <p:sldId id="679" r:id="rId20"/>
    <p:sldId id="578" r:id="rId21"/>
    <p:sldId id="579" r:id="rId22"/>
    <p:sldId id="589" r:id="rId23"/>
    <p:sldId id="590" r:id="rId24"/>
    <p:sldId id="680" r:id="rId25"/>
    <p:sldId id="582" r:id="rId26"/>
    <p:sldId id="575" r:id="rId27"/>
    <p:sldId id="718" r:id="rId28"/>
    <p:sldId id="719" r:id="rId29"/>
    <p:sldId id="681" r:id="rId30"/>
    <p:sldId id="576" r:id="rId31"/>
    <p:sldId id="584" r:id="rId32"/>
    <p:sldId id="588" r:id="rId33"/>
    <p:sldId id="583" r:id="rId34"/>
    <p:sldId id="585" r:id="rId35"/>
    <p:sldId id="682" r:id="rId36"/>
    <p:sldId id="683" r:id="rId37"/>
    <p:sldId id="674" r:id="rId38"/>
    <p:sldId id="600" r:id="rId39"/>
    <p:sldId id="601" r:id="rId40"/>
    <p:sldId id="661" r:id="rId41"/>
    <p:sldId id="664" r:id="rId42"/>
    <p:sldId id="665" r:id="rId43"/>
    <p:sldId id="666" r:id="rId44"/>
    <p:sldId id="586" r:id="rId45"/>
    <p:sldId id="593" r:id="rId46"/>
    <p:sldId id="594" r:id="rId47"/>
    <p:sldId id="596" r:id="rId48"/>
    <p:sldId id="603" r:id="rId49"/>
    <p:sldId id="605" r:id="rId50"/>
    <p:sldId id="610" r:id="rId51"/>
    <p:sldId id="611" r:id="rId52"/>
    <p:sldId id="614" r:id="rId53"/>
    <p:sldId id="615" r:id="rId54"/>
    <p:sldId id="669" r:id="rId55"/>
    <p:sldId id="671" r:id="rId56"/>
    <p:sldId id="689" r:id="rId57"/>
    <p:sldId id="616" r:id="rId58"/>
    <p:sldId id="617" r:id="rId59"/>
    <p:sldId id="618" r:id="rId60"/>
    <p:sldId id="619" r:id="rId61"/>
    <p:sldId id="620" r:id="rId62"/>
    <p:sldId id="621" r:id="rId63"/>
    <p:sldId id="624" r:id="rId64"/>
    <p:sldId id="625" r:id="rId65"/>
    <p:sldId id="626" r:id="rId66"/>
    <p:sldId id="690" r:id="rId67"/>
    <p:sldId id="691" r:id="rId68"/>
    <p:sldId id="692" r:id="rId69"/>
    <p:sldId id="645" r:id="rId70"/>
    <p:sldId id="693" r:id="rId71"/>
    <p:sldId id="713" r:id="rId72"/>
    <p:sldId id="675" r:id="rId73"/>
    <p:sldId id="694" r:id="rId74"/>
    <p:sldId id="721" r:id="rId75"/>
    <p:sldId id="695" r:id="rId76"/>
    <p:sldId id="659" r:id="rId77"/>
    <p:sldId id="717" r:id="rId78"/>
    <p:sldId id="700" r:id="rId79"/>
    <p:sldId id="696" r:id="rId80"/>
    <p:sldId id="720" r:id="rId81"/>
    <p:sldId id="660" r:id="rId82"/>
    <p:sldId id="706" r:id="rId83"/>
    <p:sldId id="699" r:id="rId84"/>
    <p:sldId id="635" r:id="rId85"/>
    <p:sldId id="637" r:id="rId86"/>
    <p:sldId id="638" r:id="rId87"/>
    <p:sldId id="639" r:id="rId88"/>
    <p:sldId id="640" r:id="rId89"/>
    <p:sldId id="641" r:id="rId90"/>
    <p:sldId id="642" r:id="rId91"/>
    <p:sldId id="643" r:id="rId92"/>
    <p:sldId id="703" r:id="rId93"/>
    <p:sldId id="676" r:id="rId94"/>
    <p:sldId id="705" r:id="rId95"/>
    <p:sldId id="677" r:id="rId96"/>
    <p:sldId id="707" r:id="rId97"/>
    <p:sldId id="708" r:id="rId98"/>
    <p:sldId id="709" r:id="rId99"/>
    <p:sldId id="715" r:id="rId100"/>
    <p:sldId id="716" r:id="rId101"/>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FF"/>
    <a:srgbClr val="CCECFF"/>
    <a:srgbClr val="FFCCCC"/>
    <a:srgbClr val="0000FF"/>
    <a:srgbClr val="008000"/>
    <a:srgbClr val="66FF33"/>
    <a:srgbClr val="FFFF66"/>
    <a:srgbClr val="4D12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7451" autoAdjust="0"/>
  </p:normalViewPr>
  <p:slideViewPr>
    <p:cSldViewPr>
      <p:cViewPr varScale="1">
        <p:scale>
          <a:sx n="63" d="100"/>
          <a:sy n="63" d="100"/>
        </p:scale>
        <p:origin x="-1884" y="-88"/>
      </p:cViewPr>
      <p:guideLst>
        <p:guide orient="horz" pos="2160"/>
        <p:guide pos="2880"/>
      </p:guideLst>
    </p:cSldViewPr>
  </p:slideViewPr>
  <p:notesTextViewPr>
    <p:cViewPr>
      <p:scale>
        <a:sx n="1" d="1"/>
        <a:sy n="1" d="1"/>
      </p:scale>
      <p:origin x="0" y="0"/>
    </p:cViewPr>
  </p:notesTextViewPr>
  <p:sorterViewPr>
    <p:cViewPr>
      <p:scale>
        <a:sx n="88" d="100"/>
        <a:sy n="88" d="100"/>
      </p:scale>
      <p:origin x="0" y="19920"/>
    </p:cViewPr>
  </p:sorterViewPr>
  <p:notesViewPr>
    <p:cSldViewPr>
      <p:cViewPr varScale="1">
        <p:scale>
          <a:sx n="49" d="100"/>
          <a:sy n="49" d="100"/>
        </p:scale>
        <p:origin x="-2704" y="-4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layout/>
      <c:overlay val="0"/>
    </c:title>
    <c:autoTitleDeleted val="0"/>
    <c:plotArea>
      <c:layout>
        <c:manualLayout>
          <c:layoutTarget val="inner"/>
          <c:xMode val="edge"/>
          <c:yMode val="edge"/>
          <c:x val="3.5043967087048017E-2"/>
          <c:y val="1.6666666666666666E-2"/>
          <c:w val="0.92675710047649829"/>
          <c:h val="0.93121449402158074"/>
        </c:manualLayout>
      </c:layout>
      <c:scatterChart>
        <c:scatterStyle val="lineMarker"/>
        <c:varyColors val="0"/>
        <c:ser>
          <c:idx val="0"/>
          <c:order val="0"/>
          <c:tx>
            <c:strRef>
              <c:f>成長性グラフ!$L$3</c:f>
              <c:strCache>
                <c:ptCount val="1"/>
              </c:strCache>
            </c:strRef>
          </c:tx>
          <c:xVal>
            <c:numRef>
              <c:f>成長性グラフ!$M$4:$M$35</c:f>
              <c:numCache>
                <c:formatCode>#,##0_);[Red]\(#,##0\)</c:formatCode>
                <c:ptCount val="32"/>
                <c:pt idx="0">
                  <c:v>3917</c:v>
                </c:pt>
                <c:pt idx="1">
                  <c:v>5390</c:v>
                </c:pt>
                <c:pt idx="3">
                  <c:v>7122</c:v>
                </c:pt>
                <c:pt idx="4">
                  <c:v>10345</c:v>
                </c:pt>
                <c:pt idx="6">
                  <c:v>1897</c:v>
                </c:pt>
                <c:pt idx="7">
                  <c:v>3594</c:v>
                </c:pt>
                <c:pt idx="9">
                  <c:v>1683</c:v>
                </c:pt>
                <c:pt idx="10">
                  <c:v>2612</c:v>
                </c:pt>
                <c:pt idx="12">
                  <c:v>920</c:v>
                </c:pt>
                <c:pt idx="13">
                  <c:v>1753</c:v>
                </c:pt>
                <c:pt idx="15">
                  <c:v>1080</c:v>
                </c:pt>
                <c:pt idx="16">
                  <c:v>1501</c:v>
                </c:pt>
                <c:pt idx="18">
                  <c:v>2645</c:v>
                </c:pt>
                <c:pt idx="19">
                  <c:v>6071</c:v>
                </c:pt>
                <c:pt idx="21">
                  <c:v>9101</c:v>
                </c:pt>
                <c:pt idx="22">
                  <c:v>14302</c:v>
                </c:pt>
                <c:pt idx="24">
                  <c:v>7201</c:v>
                </c:pt>
                <c:pt idx="25">
                  <c:v>11358</c:v>
                </c:pt>
                <c:pt idx="27">
                  <c:v>34038</c:v>
                </c:pt>
                <c:pt idx="28">
                  <c:v>46706</c:v>
                </c:pt>
              </c:numCache>
            </c:numRef>
          </c:xVal>
          <c:yVal>
            <c:numRef>
              <c:f>成長性グラフ!$L$4:$L$35</c:f>
              <c:numCache>
                <c:formatCode>#,##0_);[Red]\(#,##0\)</c:formatCode>
                <c:ptCount val="32"/>
                <c:pt idx="0">
                  <c:v>147</c:v>
                </c:pt>
                <c:pt idx="1">
                  <c:v>199</c:v>
                </c:pt>
                <c:pt idx="3">
                  <c:v>326</c:v>
                </c:pt>
                <c:pt idx="4">
                  <c:v>392</c:v>
                </c:pt>
                <c:pt idx="6">
                  <c:v>60</c:v>
                </c:pt>
                <c:pt idx="7">
                  <c:v>74</c:v>
                </c:pt>
                <c:pt idx="9">
                  <c:v>32</c:v>
                </c:pt>
                <c:pt idx="10">
                  <c:v>35</c:v>
                </c:pt>
                <c:pt idx="12">
                  <c:v>12</c:v>
                </c:pt>
                <c:pt idx="13">
                  <c:v>20</c:v>
                </c:pt>
                <c:pt idx="15">
                  <c:v>17</c:v>
                </c:pt>
                <c:pt idx="16">
                  <c:v>25</c:v>
                </c:pt>
                <c:pt idx="18">
                  <c:v>33</c:v>
                </c:pt>
                <c:pt idx="19">
                  <c:v>75</c:v>
                </c:pt>
                <c:pt idx="21">
                  <c:v>238</c:v>
                </c:pt>
                <c:pt idx="22">
                  <c:v>317</c:v>
                </c:pt>
                <c:pt idx="24">
                  <c:v>143</c:v>
                </c:pt>
                <c:pt idx="25">
                  <c:v>187</c:v>
                </c:pt>
                <c:pt idx="27">
                  <c:v>595</c:v>
                </c:pt>
                <c:pt idx="28">
                  <c:v>602</c:v>
                </c:pt>
              </c:numCache>
            </c:numRef>
          </c:yVal>
          <c:smooth val="0"/>
        </c:ser>
        <c:dLbls>
          <c:showLegendKey val="0"/>
          <c:showVal val="0"/>
          <c:showCatName val="0"/>
          <c:showSerName val="0"/>
          <c:showPercent val="0"/>
          <c:showBubbleSize val="0"/>
        </c:dLbls>
        <c:axId val="100288384"/>
        <c:axId val="100289920"/>
      </c:scatterChart>
      <c:valAx>
        <c:axId val="100288384"/>
        <c:scaling>
          <c:logBase val="10"/>
          <c:orientation val="minMax"/>
          <c:max val="100000"/>
          <c:min val="1000"/>
        </c:scaling>
        <c:delete val="0"/>
        <c:axPos val="b"/>
        <c:numFmt formatCode="#,##0_);[Red]\(#,##0\)" sourceLinked="1"/>
        <c:majorTickMark val="in"/>
        <c:minorTickMark val="none"/>
        <c:tickLblPos val="nextTo"/>
        <c:txPr>
          <a:bodyPr rot="0" vert="horz"/>
          <a:lstStyle/>
          <a:p>
            <a:pPr>
              <a:defRPr/>
            </a:pPr>
            <a:endParaRPr lang="ja-JP"/>
          </a:p>
        </c:txPr>
        <c:crossAx val="100289920"/>
        <c:crosses val="autoZero"/>
        <c:crossBetween val="midCat"/>
        <c:majorUnit val="10"/>
        <c:minorUnit val="10"/>
      </c:valAx>
      <c:valAx>
        <c:axId val="100289920"/>
        <c:scaling>
          <c:orientation val="minMax"/>
          <c:max val="700"/>
          <c:min val="0"/>
        </c:scaling>
        <c:delete val="0"/>
        <c:axPos val="l"/>
        <c:numFmt formatCode="0_);[Red]\(0\)" sourceLinked="0"/>
        <c:majorTickMark val="in"/>
        <c:minorTickMark val="none"/>
        <c:tickLblPos val="nextTo"/>
        <c:txPr>
          <a:bodyPr rot="0" vert="horz"/>
          <a:lstStyle/>
          <a:p>
            <a:pPr>
              <a:defRPr/>
            </a:pPr>
            <a:endParaRPr lang="ja-JP"/>
          </a:p>
        </c:txPr>
        <c:crossAx val="100288384"/>
        <c:crosses val="autoZero"/>
        <c:crossBetween val="midCat"/>
        <c:majorUnit val="100"/>
      </c:valAx>
      <c:spPr>
        <a:ln w="12700">
          <a:solidFill>
            <a:schemeClr val="tx1"/>
          </a:solidFill>
        </a:ln>
      </c:spPr>
    </c:plotArea>
    <c:plotVisOnly val="1"/>
    <c:dispBlanksAs val="gap"/>
    <c:showDLblsOverMax val="0"/>
  </c:chart>
  <c:txPr>
    <a:bodyPr/>
    <a:lstStyle/>
    <a:p>
      <a:pPr>
        <a:defRPr sz="1800" b="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layout/>
      <c:overlay val="0"/>
    </c:title>
    <c:autoTitleDeleted val="0"/>
    <c:plotArea>
      <c:layout>
        <c:manualLayout>
          <c:layoutTarget val="inner"/>
          <c:xMode val="edge"/>
          <c:yMode val="edge"/>
          <c:x val="3.5043967087048017E-2"/>
          <c:y val="1.6666666666666666E-2"/>
          <c:w val="0.92675710047649829"/>
          <c:h val="0.93121449402158074"/>
        </c:manualLayout>
      </c:layout>
      <c:scatterChart>
        <c:scatterStyle val="lineMarker"/>
        <c:varyColors val="0"/>
        <c:ser>
          <c:idx val="0"/>
          <c:order val="0"/>
          <c:tx>
            <c:strRef>
              <c:f>成長性グラフ!$L$3</c:f>
              <c:strCache>
                <c:ptCount val="1"/>
              </c:strCache>
            </c:strRef>
          </c:tx>
          <c:xVal>
            <c:numRef>
              <c:f>成長性グラフ!$M$4:$M$35</c:f>
              <c:numCache>
                <c:formatCode>#,##0_);[Red]\(#,##0\)</c:formatCode>
                <c:ptCount val="32"/>
                <c:pt idx="0">
                  <c:v>3917</c:v>
                </c:pt>
                <c:pt idx="1">
                  <c:v>5390</c:v>
                </c:pt>
                <c:pt idx="3">
                  <c:v>7122</c:v>
                </c:pt>
                <c:pt idx="4">
                  <c:v>10345</c:v>
                </c:pt>
                <c:pt idx="6">
                  <c:v>1897</c:v>
                </c:pt>
                <c:pt idx="7">
                  <c:v>3594</c:v>
                </c:pt>
                <c:pt idx="9">
                  <c:v>1683</c:v>
                </c:pt>
                <c:pt idx="10">
                  <c:v>2612</c:v>
                </c:pt>
                <c:pt idx="12">
                  <c:v>920</c:v>
                </c:pt>
                <c:pt idx="13">
                  <c:v>1753</c:v>
                </c:pt>
                <c:pt idx="15">
                  <c:v>1080</c:v>
                </c:pt>
                <c:pt idx="16">
                  <c:v>1501</c:v>
                </c:pt>
                <c:pt idx="18">
                  <c:v>2645</c:v>
                </c:pt>
                <c:pt idx="19">
                  <c:v>6071</c:v>
                </c:pt>
                <c:pt idx="21">
                  <c:v>9101</c:v>
                </c:pt>
                <c:pt idx="22">
                  <c:v>14302</c:v>
                </c:pt>
                <c:pt idx="24">
                  <c:v>7201</c:v>
                </c:pt>
                <c:pt idx="25">
                  <c:v>11358</c:v>
                </c:pt>
                <c:pt idx="27">
                  <c:v>34038</c:v>
                </c:pt>
                <c:pt idx="28">
                  <c:v>46706</c:v>
                </c:pt>
              </c:numCache>
            </c:numRef>
          </c:xVal>
          <c:yVal>
            <c:numRef>
              <c:f>成長性グラフ!$L$4:$L$35</c:f>
              <c:numCache>
                <c:formatCode>#,##0_);[Red]\(#,##0\)</c:formatCode>
                <c:ptCount val="32"/>
                <c:pt idx="0">
                  <c:v>147</c:v>
                </c:pt>
                <c:pt idx="1">
                  <c:v>199</c:v>
                </c:pt>
                <c:pt idx="3">
                  <c:v>326</c:v>
                </c:pt>
                <c:pt idx="4">
                  <c:v>392</c:v>
                </c:pt>
                <c:pt idx="6">
                  <c:v>60</c:v>
                </c:pt>
                <c:pt idx="7">
                  <c:v>74</c:v>
                </c:pt>
                <c:pt idx="9">
                  <c:v>32</c:v>
                </c:pt>
                <c:pt idx="10">
                  <c:v>35</c:v>
                </c:pt>
                <c:pt idx="12">
                  <c:v>12</c:v>
                </c:pt>
                <c:pt idx="13">
                  <c:v>20</c:v>
                </c:pt>
                <c:pt idx="15">
                  <c:v>17</c:v>
                </c:pt>
                <c:pt idx="16">
                  <c:v>25</c:v>
                </c:pt>
                <c:pt idx="18">
                  <c:v>33</c:v>
                </c:pt>
                <c:pt idx="19">
                  <c:v>75</c:v>
                </c:pt>
                <c:pt idx="21">
                  <c:v>238</c:v>
                </c:pt>
                <c:pt idx="22">
                  <c:v>317</c:v>
                </c:pt>
                <c:pt idx="24">
                  <c:v>143</c:v>
                </c:pt>
                <c:pt idx="25">
                  <c:v>187</c:v>
                </c:pt>
                <c:pt idx="27">
                  <c:v>595</c:v>
                </c:pt>
                <c:pt idx="28">
                  <c:v>602</c:v>
                </c:pt>
              </c:numCache>
            </c:numRef>
          </c:yVal>
          <c:smooth val="0"/>
        </c:ser>
        <c:dLbls>
          <c:showLegendKey val="0"/>
          <c:showVal val="0"/>
          <c:showCatName val="0"/>
          <c:showSerName val="0"/>
          <c:showPercent val="0"/>
          <c:showBubbleSize val="0"/>
        </c:dLbls>
        <c:axId val="102227328"/>
        <c:axId val="102233216"/>
      </c:scatterChart>
      <c:valAx>
        <c:axId val="102227328"/>
        <c:scaling>
          <c:logBase val="10"/>
          <c:orientation val="minMax"/>
          <c:max val="100000"/>
          <c:min val="1000"/>
        </c:scaling>
        <c:delete val="0"/>
        <c:axPos val="b"/>
        <c:numFmt formatCode="#,##0_);[Red]\(#,##0\)" sourceLinked="1"/>
        <c:majorTickMark val="in"/>
        <c:minorTickMark val="none"/>
        <c:tickLblPos val="nextTo"/>
        <c:txPr>
          <a:bodyPr rot="0" vert="horz"/>
          <a:lstStyle/>
          <a:p>
            <a:pPr>
              <a:defRPr/>
            </a:pPr>
            <a:endParaRPr lang="ja-JP"/>
          </a:p>
        </c:txPr>
        <c:crossAx val="102233216"/>
        <c:crosses val="autoZero"/>
        <c:crossBetween val="midCat"/>
        <c:majorUnit val="10"/>
        <c:minorUnit val="10"/>
      </c:valAx>
      <c:valAx>
        <c:axId val="102233216"/>
        <c:scaling>
          <c:orientation val="minMax"/>
          <c:max val="700"/>
          <c:min val="0"/>
        </c:scaling>
        <c:delete val="0"/>
        <c:axPos val="l"/>
        <c:numFmt formatCode="0_);[Red]\(0\)" sourceLinked="0"/>
        <c:majorTickMark val="in"/>
        <c:minorTickMark val="none"/>
        <c:tickLblPos val="nextTo"/>
        <c:txPr>
          <a:bodyPr rot="0" vert="horz"/>
          <a:lstStyle/>
          <a:p>
            <a:pPr>
              <a:defRPr/>
            </a:pPr>
            <a:endParaRPr lang="ja-JP"/>
          </a:p>
        </c:txPr>
        <c:crossAx val="102227328"/>
        <c:crosses val="autoZero"/>
        <c:crossBetween val="midCat"/>
        <c:majorUnit val="100"/>
      </c:valAx>
      <c:spPr>
        <a:ln w="12700">
          <a:solidFill>
            <a:schemeClr val="tx1"/>
          </a:solidFill>
        </a:ln>
      </c:spPr>
    </c:plotArea>
    <c:plotVisOnly val="1"/>
    <c:dispBlanksAs val="gap"/>
    <c:showDLblsOverMax val="0"/>
  </c:chart>
  <c:txPr>
    <a:bodyPr/>
    <a:lstStyle/>
    <a:p>
      <a:pPr>
        <a:defRPr sz="1800" b="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0.12389</cdr:x>
      <cdr:y>0.15112</cdr:y>
    </cdr:from>
    <cdr:to>
      <cdr:x>0.22727</cdr:x>
      <cdr:y>0.20163</cdr:y>
    </cdr:to>
    <cdr:sp macro="" textlink="">
      <cdr:nvSpPr>
        <cdr:cNvPr id="2" name="Rectangle 17"/>
        <cdr:cNvSpPr>
          <a:spLocks xmlns:a="http://schemas.openxmlformats.org/drawingml/2006/main" noChangeArrowheads="1"/>
        </cdr:cNvSpPr>
      </cdr:nvSpPr>
      <cdr:spPr bwMode="auto">
        <a:xfrm xmlns:a="http://schemas.openxmlformats.org/drawingml/2006/main">
          <a:off x="836543" y="803414"/>
          <a:ext cx="710050" cy="2702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ja-JP" altLang="en-US" sz="2400" b="0" i="0" u="none" strike="noStrike" baseline="0" dirty="0">
              <a:solidFill>
                <a:srgbClr val="000000"/>
              </a:solidFill>
              <a:latin typeface="ＭＳ Ｐゴシック"/>
              <a:ea typeface="ＭＳ Ｐゴシック"/>
            </a:rPr>
            <a:t>凡例</a:t>
          </a:r>
        </a:p>
      </cdr:txBody>
    </cdr:sp>
  </cdr:relSizeAnchor>
  <cdr:relSizeAnchor xmlns:cdr="http://schemas.openxmlformats.org/drawingml/2006/chartDrawing">
    <cdr:from>
      <cdr:x>0.14563</cdr:x>
      <cdr:y>0.248</cdr:y>
    </cdr:from>
    <cdr:to>
      <cdr:x>0.24901</cdr:x>
      <cdr:y>0.29875</cdr:y>
    </cdr:to>
    <cdr:sp macro="" textlink="">
      <cdr:nvSpPr>
        <cdr:cNvPr id="3" name="Rectangle 17"/>
        <cdr:cNvSpPr>
          <a:spLocks xmlns:a="http://schemas.openxmlformats.org/drawingml/2006/main" noChangeArrowheads="1"/>
        </cdr:cNvSpPr>
      </cdr:nvSpPr>
      <cdr:spPr bwMode="auto">
        <a:xfrm xmlns:a="http://schemas.openxmlformats.org/drawingml/2006/main">
          <a:off x="1331640" y="1700807"/>
          <a:ext cx="945306" cy="3480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en-US" altLang="ja-JP" sz="2400" b="0" i="0" u="none" strike="noStrike" baseline="0" dirty="0">
              <a:solidFill>
                <a:srgbClr val="000000"/>
              </a:solidFill>
              <a:latin typeface="ＭＳ Ｐゴシック"/>
              <a:ea typeface="ＭＳ Ｐゴシック"/>
            </a:rPr>
            <a:t>2007</a:t>
          </a:r>
          <a:r>
            <a:rPr lang="ja-JP" altLang="en-US" sz="2400" b="0" i="0" u="none" strike="noStrike" baseline="0" dirty="0">
              <a:solidFill>
                <a:srgbClr val="000000"/>
              </a:solidFill>
              <a:latin typeface="ＭＳ Ｐゴシック"/>
              <a:ea typeface="ＭＳ Ｐゴシック"/>
            </a:rPr>
            <a:t>年</a:t>
          </a:r>
        </a:p>
      </cdr:txBody>
    </cdr:sp>
  </cdr:relSizeAnchor>
  <cdr:relSizeAnchor xmlns:cdr="http://schemas.openxmlformats.org/drawingml/2006/chartDrawing">
    <cdr:from>
      <cdr:x>0.29525</cdr:x>
      <cdr:y>0.1325</cdr:y>
    </cdr:from>
    <cdr:to>
      <cdr:x>0.39937</cdr:x>
      <cdr:y>0.183</cdr:y>
    </cdr:to>
    <cdr:sp macro="" textlink="">
      <cdr:nvSpPr>
        <cdr:cNvPr id="4" name="Rectangle 17"/>
        <cdr:cNvSpPr>
          <a:spLocks xmlns:a="http://schemas.openxmlformats.org/drawingml/2006/main" noChangeArrowheads="1"/>
        </cdr:cNvSpPr>
      </cdr:nvSpPr>
      <cdr:spPr bwMode="auto">
        <a:xfrm xmlns:a="http://schemas.openxmlformats.org/drawingml/2006/main">
          <a:off x="2699792" y="908719"/>
          <a:ext cx="952073" cy="346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en-US" altLang="ja-JP" sz="2400" b="0" i="0" u="none" strike="noStrike" baseline="0" dirty="0">
              <a:solidFill>
                <a:srgbClr val="000000"/>
              </a:solidFill>
              <a:latin typeface="ＭＳ Ｐゴシック"/>
              <a:ea typeface="ＭＳ Ｐゴシック"/>
            </a:rPr>
            <a:t>2012</a:t>
          </a:r>
          <a:r>
            <a:rPr lang="ja-JP" altLang="en-US" sz="2400" b="0" i="0" u="none" strike="noStrike" baseline="0" dirty="0">
              <a:solidFill>
                <a:srgbClr val="000000"/>
              </a:solidFill>
              <a:latin typeface="ＭＳ Ｐゴシック"/>
              <a:ea typeface="ＭＳ Ｐゴシック"/>
            </a:rPr>
            <a:t>年</a:t>
          </a:r>
        </a:p>
      </cdr:txBody>
    </cdr:sp>
  </cdr:relSizeAnchor>
  <cdr:relSizeAnchor xmlns:cdr="http://schemas.openxmlformats.org/drawingml/2006/chartDrawing">
    <cdr:from>
      <cdr:x>0.7205</cdr:x>
      <cdr:y>0.09051</cdr:y>
    </cdr:from>
    <cdr:to>
      <cdr:x>0.83188</cdr:x>
      <cdr:y>0.15052</cdr:y>
    </cdr:to>
    <cdr:sp macro="" textlink="">
      <cdr:nvSpPr>
        <cdr:cNvPr id="5" name="Rectangle 16"/>
        <cdr:cNvSpPr>
          <a:spLocks xmlns:a="http://schemas.openxmlformats.org/drawingml/2006/main" noChangeArrowheads="1"/>
        </cdr:cNvSpPr>
      </cdr:nvSpPr>
      <cdr:spPr bwMode="auto">
        <a:xfrm xmlns:a="http://schemas.openxmlformats.org/drawingml/2006/main">
          <a:off x="6588224" y="620687"/>
          <a:ext cx="1018459"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2400" b="0" i="0" u="none" strike="noStrike" baseline="0" dirty="0">
              <a:solidFill>
                <a:srgbClr val="000000"/>
              </a:solidFill>
              <a:latin typeface="ＭＳ Ｐゴシック"/>
              <a:ea typeface="ＭＳ Ｐゴシック"/>
            </a:rPr>
            <a:t>日本</a:t>
          </a:r>
        </a:p>
      </cdr:txBody>
    </cdr:sp>
  </cdr:relSizeAnchor>
  <cdr:relSizeAnchor xmlns:cdr="http://schemas.openxmlformats.org/drawingml/2006/chartDrawing">
    <cdr:from>
      <cdr:x>0.32675</cdr:x>
      <cdr:y>0.416</cdr:y>
    </cdr:from>
    <cdr:to>
      <cdr:x>0.48538</cdr:x>
      <cdr:y>0.47602</cdr:y>
    </cdr:to>
    <cdr:sp macro="" textlink="">
      <cdr:nvSpPr>
        <cdr:cNvPr id="6" name="Rectangle 16"/>
        <cdr:cNvSpPr>
          <a:spLocks xmlns:a="http://schemas.openxmlformats.org/drawingml/2006/main" noChangeArrowheads="1"/>
        </cdr:cNvSpPr>
      </cdr:nvSpPr>
      <cdr:spPr bwMode="auto">
        <a:xfrm xmlns:a="http://schemas.openxmlformats.org/drawingml/2006/main">
          <a:off x="2987824" y="2852935"/>
          <a:ext cx="1450507"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マレーシア</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0.19288</cdr:x>
      <cdr:y>0.1955</cdr:y>
    </cdr:from>
    <cdr:to>
      <cdr:x>0.28738</cdr:x>
      <cdr:y>0.2375</cdr:y>
    </cdr:to>
    <cdr:cxnSp macro="">
      <cdr:nvCxnSpPr>
        <cdr:cNvPr id="8" name="直線コネクタ 7"/>
        <cdr:cNvCxnSpPr/>
      </cdr:nvCxnSpPr>
      <cdr:spPr>
        <a:xfrm xmlns:a="http://schemas.openxmlformats.org/drawingml/2006/main" flipV="1">
          <a:off x="1763688" y="1340767"/>
          <a:ext cx="864096" cy="288032"/>
        </a:xfrm>
        <a:prstGeom xmlns:a="http://schemas.openxmlformats.org/drawingml/2006/main" prst="line">
          <a:avLst/>
        </a:prstGeom>
        <a:ln xmlns:a="http://schemas.openxmlformats.org/drawingml/2006/main" cap="sq">
          <a:solidFill>
            <a:schemeClr val="tx2">
              <a:lumMod val="75000"/>
            </a:schemeClr>
          </a:solidFill>
          <a:miter lim="800000"/>
          <a:headEnd type="diamond" w="lg" len="sm"/>
          <a:tailEnd type="diamond" w="lg"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0.52362</cdr:x>
      <cdr:y>0.563</cdr:y>
    </cdr:from>
    <cdr:to>
      <cdr:x>0.626</cdr:x>
      <cdr:y>0.62301</cdr:y>
    </cdr:to>
    <cdr:sp macro="" textlink="">
      <cdr:nvSpPr>
        <cdr:cNvPr id="9" name="Rectangle 16"/>
        <cdr:cNvSpPr>
          <a:spLocks xmlns:a="http://schemas.openxmlformats.org/drawingml/2006/main" noChangeArrowheads="1"/>
        </cdr:cNvSpPr>
      </cdr:nvSpPr>
      <cdr:spPr bwMode="auto">
        <a:xfrm xmlns:a="http://schemas.openxmlformats.org/drawingml/2006/main">
          <a:off x="4788024" y="3861047"/>
          <a:ext cx="936105"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ロシア</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0.26375</cdr:x>
      <cdr:y>0.6575</cdr:y>
    </cdr:from>
    <cdr:to>
      <cdr:x>0.35938</cdr:x>
      <cdr:y>0.71751</cdr:y>
    </cdr:to>
    <cdr:sp macro="" textlink="">
      <cdr:nvSpPr>
        <cdr:cNvPr id="10" name="Rectangle 16"/>
        <cdr:cNvSpPr>
          <a:spLocks xmlns:a="http://schemas.openxmlformats.org/drawingml/2006/main" noChangeArrowheads="1"/>
        </cdr:cNvSpPr>
      </cdr:nvSpPr>
      <cdr:spPr bwMode="auto">
        <a:xfrm xmlns:a="http://schemas.openxmlformats.org/drawingml/2006/main">
          <a:off x="2411760" y="4509119"/>
          <a:ext cx="874443"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タイ</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0.4685</cdr:x>
      <cdr:y>0.7205</cdr:y>
    </cdr:from>
    <cdr:to>
      <cdr:x>0.60237</cdr:x>
      <cdr:y>0.78051</cdr:y>
    </cdr:to>
    <cdr:sp macro="" textlink="">
      <cdr:nvSpPr>
        <cdr:cNvPr id="11" name="Rectangle 16"/>
        <cdr:cNvSpPr>
          <a:spLocks xmlns:a="http://schemas.openxmlformats.org/drawingml/2006/main" noChangeArrowheads="1"/>
        </cdr:cNvSpPr>
      </cdr:nvSpPr>
      <cdr:spPr bwMode="auto">
        <a:xfrm xmlns:a="http://schemas.openxmlformats.org/drawingml/2006/main">
          <a:off x="4283968" y="4941167"/>
          <a:ext cx="1224136"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ブラジル</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0.3425</cdr:x>
      <cdr:y>0.7835</cdr:y>
    </cdr:from>
    <cdr:to>
      <cdr:x>0.43813</cdr:x>
      <cdr:y>0.84351</cdr:y>
    </cdr:to>
    <cdr:sp macro="" textlink="">
      <cdr:nvSpPr>
        <cdr:cNvPr id="12" name="Rectangle 16"/>
        <cdr:cNvSpPr>
          <a:spLocks xmlns:a="http://schemas.openxmlformats.org/drawingml/2006/main" noChangeArrowheads="1"/>
        </cdr:cNvSpPr>
      </cdr:nvSpPr>
      <cdr:spPr bwMode="auto">
        <a:xfrm xmlns:a="http://schemas.openxmlformats.org/drawingml/2006/main">
          <a:off x="3131840" y="5373215"/>
          <a:ext cx="874443"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中国</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0.12988</cdr:x>
      <cdr:y>0.794</cdr:y>
    </cdr:from>
    <cdr:to>
      <cdr:x>0.33463</cdr:x>
      <cdr:y>0.85401</cdr:y>
    </cdr:to>
    <cdr:sp macro="" textlink="">
      <cdr:nvSpPr>
        <cdr:cNvPr id="13" name="Rectangle 16"/>
        <cdr:cNvSpPr>
          <a:spLocks xmlns:a="http://schemas.openxmlformats.org/drawingml/2006/main" noChangeArrowheads="1"/>
        </cdr:cNvSpPr>
      </cdr:nvSpPr>
      <cdr:spPr bwMode="auto">
        <a:xfrm xmlns:a="http://schemas.openxmlformats.org/drawingml/2006/main">
          <a:off x="1187624" y="5445223"/>
          <a:ext cx="1872208"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インドネシア</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0.07476</cdr:x>
      <cdr:y>0.91999</cdr:y>
    </cdr:from>
    <cdr:to>
      <cdr:x>0.20863</cdr:x>
      <cdr:y>0.98001</cdr:y>
    </cdr:to>
    <cdr:sp macro="" textlink="">
      <cdr:nvSpPr>
        <cdr:cNvPr id="14" name="Rectangle 16"/>
        <cdr:cNvSpPr>
          <a:spLocks xmlns:a="http://schemas.openxmlformats.org/drawingml/2006/main" noChangeArrowheads="1"/>
        </cdr:cNvSpPr>
      </cdr:nvSpPr>
      <cdr:spPr bwMode="auto">
        <a:xfrm xmlns:a="http://schemas.openxmlformats.org/drawingml/2006/main">
          <a:off x="683568" y="6309319"/>
          <a:ext cx="1224136"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ベトナム</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cdr:x>
      <cdr:y>0.8465</cdr:y>
    </cdr:from>
    <cdr:to>
      <cdr:x>0.10237</cdr:x>
      <cdr:y>0.90651</cdr:y>
    </cdr:to>
    <cdr:sp macro="" textlink="">
      <cdr:nvSpPr>
        <cdr:cNvPr id="15" name="Rectangle 16"/>
        <cdr:cNvSpPr>
          <a:spLocks xmlns:a="http://schemas.openxmlformats.org/drawingml/2006/main" noChangeArrowheads="1"/>
        </cdr:cNvSpPr>
      </cdr:nvSpPr>
      <cdr:spPr bwMode="auto">
        <a:xfrm xmlns:a="http://schemas.openxmlformats.org/drawingml/2006/main">
          <a:off x="0" y="5805263"/>
          <a:ext cx="936105"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インド</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0.20863</cdr:x>
      <cdr:y>0.89899</cdr:y>
    </cdr:from>
    <cdr:to>
      <cdr:x>0.35038</cdr:x>
      <cdr:y>0.95901</cdr:y>
    </cdr:to>
    <cdr:sp macro="" textlink="">
      <cdr:nvSpPr>
        <cdr:cNvPr id="16" name="Rectangle 16"/>
        <cdr:cNvSpPr>
          <a:spLocks xmlns:a="http://schemas.openxmlformats.org/drawingml/2006/main" noChangeArrowheads="1"/>
        </cdr:cNvSpPr>
      </cdr:nvSpPr>
      <cdr:spPr bwMode="auto">
        <a:xfrm xmlns:a="http://schemas.openxmlformats.org/drawingml/2006/main">
          <a:off x="1907704" y="6165303"/>
          <a:ext cx="1296144"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フィリピン</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0.79137</cdr:x>
      <cdr:y>0.87799</cdr:y>
    </cdr:from>
    <cdr:to>
      <cdr:x>0.98825</cdr:x>
      <cdr:y>0.93633</cdr:y>
    </cdr:to>
    <cdr:sp macro="" textlink="">
      <cdr:nvSpPr>
        <cdr:cNvPr id="17" name="テキスト ボックス 11"/>
        <cdr:cNvSpPr txBox="1"/>
      </cdr:nvSpPr>
      <cdr:spPr>
        <a:xfrm xmlns:a="http://schemas.openxmlformats.org/drawingml/2006/main">
          <a:off x="7236296" y="6021287"/>
          <a:ext cx="1800225" cy="400050"/>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xmlns:a="http://schemas.openxmlformats.org/drawingml/2006/main">
          <a:pPr>
            <a:defRPr/>
          </a:pPr>
          <a:r>
            <a:rPr lang="ja-JP" altLang="en-US" dirty="0"/>
            <a:t> </a:t>
          </a:r>
          <a:r>
            <a:rPr lang="en-US" altLang="ja-JP" sz="2000" dirty="0">
              <a:latin typeface="+mj-ea"/>
              <a:ea typeface="+mj-ea"/>
            </a:rPr>
            <a:t>1</a:t>
          </a:r>
          <a:r>
            <a:rPr lang="ja-JP" altLang="en-US" sz="2000" dirty="0">
              <a:latin typeface="+mj-ea"/>
              <a:ea typeface="+mj-ea"/>
            </a:rPr>
            <a:t>人当り</a:t>
          </a:r>
          <a:r>
            <a:rPr lang="en-US" altLang="ja-JP" sz="2000" dirty="0">
              <a:latin typeface="+mj-ea"/>
              <a:ea typeface="+mj-ea"/>
            </a:rPr>
            <a:t>GDP</a:t>
          </a:r>
          <a:endParaRPr lang="ja-JP" altLang="en-US" sz="2000" dirty="0">
            <a:latin typeface="+mj-ea"/>
            <a:ea typeface="+mj-ea"/>
          </a:endParaRPr>
        </a:p>
      </cdr:txBody>
    </cdr:sp>
  </cdr:relSizeAnchor>
  <cdr:relSizeAnchor xmlns:cdr="http://schemas.openxmlformats.org/drawingml/2006/chartDrawing">
    <cdr:from>
      <cdr:x>0.06688</cdr:x>
      <cdr:y>0.00382</cdr:y>
    </cdr:from>
    <cdr:to>
      <cdr:x>0.11064</cdr:x>
      <cdr:y>0.30001</cdr:y>
    </cdr:to>
    <cdr:sp macro="" textlink="">
      <cdr:nvSpPr>
        <cdr:cNvPr id="18" name="テキスト ボックス 10"/>
        <cdr:cNvSpPr txBox="1"/>
      </cdr:nvSpPr>
      <cdr:spPr>
        <a:xfrm xmlns:a="http://schemas.openxmlformats.org/drawingml/2006/main" rot="16200000">
          <a:off x="-204047" y="841774"/>
          <a:ext cx="2031325" cy="400110"/>
        </a:xfrm>
        <a:prstGeom xmlns:a="http://schemas.openxmlformats.org/drawingml/2006/main" prst="rect">
          <a:avLst/>
        </a:prstGeom>
        <a:noFill xmlns:a="http://schemas.openxmlformats.org/drawingml/2006/main"/>
      </cdr:spPr>
      <cdr:txBody>
        <a:bodyPr xmlns:a="http://schemas.openxmlformats.org/drawingml/2006/main" vert="eaVert" wrap="square" rtlCol="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xmlns:a="http://schemas.openxmlformats.org/drawingml/2006/main">
          <a:r>
            <a:rPr kumimoji="1" lang="ja-JP" altLang="en-US" sz="2000" dirty="0" smtClean="0">
              <a:latin typeface="+mj-ea"/>
              <a:ea typeface="+mj-ea"/>
            </a:rPr>
            <a:t>千人保有台数</a:t>
          </a:r>
          <a:endParaRPr kumimoji="1" lang="ja-JP" altLang="en-US" sz="2000" dirty="0">
            <a:latin typeface="+mj-ea"/>
            <a:ea typeface="+mj-ea"/>
          </a:endParaRPr>
        </a:p>
      </cdr:txBody>
    </cdr:sp>
  </cdr:relSizeAnchor>
  <cdr:relSizeAnchor xmlns:cdr="http://schemas.openxmlformats.org/drawingml/2006/chartDrawing">
    <cdr:from>
      <cdr:x>0.49213</cdr:x>
      <cdr:y>0.6575</cdr:y>
    </cdr:from>
    <cdr:to>
      <cdr:x>0.50787</cdr:x>
      <cdr:y>0.6785</cdr:y>
    </cdr:to>
    <cdr:sp macro="" textlink="">
      <cdr:nvSpPr>
        <cdr:cNvPr id="19" name="円/楕円 18"/>
        <cdr:cNvSpPr/>
      </cdr:nvSpPr>
      <cdr:spPr>
        <a:xfrm xmlns:a="http://schemas.openxmlformats.org/drawingml/2006/main">
          <a:off x="4499992" y="4509119"/>
          <a:ext cx="144016" cy="144016"/>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0.05901</cdr:x>
      <cdr:y>0.91999</cdr:y>
    </cdr:from>
    <cdr:to>
      <cdr:x>0.07476</cdr:x>
      <cdr:y>0.94099</cdr:y>
    </cdr:to>
    <cdr:sp macro="" textlink="">
      <cdr:nvSpPr>
        <cdr:cNvPr id="20" name="円/楕円 19"/>
        <cdr:cNvSpPr/>
      </cdr:nvSpPr>
      <cdr:spPr>
        <a:xfrm xmlns:a="http://schemas.openxmlformats.org/drawingml/2006/main">
          <a:off x="539552" y="6309319"/>
          <a:ext cx="144016" cy="144016"/>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0.12389</cdr:x>
      <cdr:y>0.15112</cdr:y>
    </cdr:from>
    <cdr:to>
      <cdr:x>0.22727</cdr:x>
      <cdr:y>0.20163</cdr:y>
    </cdr:to>
    <cdr:sp macro="" textlink="">
      <cdr:nvSpPr>
        <cdr:cNvPr id="2" name="Rectangle 17"/>
        <cdr:cNvSpPr>
          <a:spLocks xmlns:a="http://schemas.openxmlformats.org/drawingml/2006/main" noChangeArrowheads="1"/>
        </cdr:cNvSpPr>
      </cdr:nvSpPr>
      <cdr:spPr bwMode="auto">
        <a:xfrm xmlns:a="http://schemas.openxmlformats.org/drawingml/2006/main">
          <a:off x="836543" y="803414"/>
          <a:ext cx="710050" cy="2702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ja-JP" altLang="en-US" sz="2400" b="0" i="0" u="none" strike="noStrike" baseline="0" dirty="0">
              <a:solidFill>
                <a:srgbClr val="000000"/>
              </a:solidFill>
              <a:latin typeface="ＭＳ Ｐゴシック"/>
              <a:ea typeface="ＭＳ Ｐゴシック"/>
            </a:rPr>
            <a:t>凡例</a:t>
          </a:r>
        </a:p>
      </cdr:txBody>
    </cdr:sp>
  </cdr:relSizeAnchor>
  <cdr:relSizeAnchor xmlns:cdr="http://schemas.openxmlformats.org/drawingml/2006/chartDrawing">
    <cdr:from>
      <cdr:x>0.14563</cdr:x>
      <cdr:y>0.248</cdr:y>
    </cdr:from>
    <cdr:to>
      <cdr:x>0.24901</cdr:x>
      <cdr:y>0.29875</cdr:y>
    </cdr:to>
    <cdr:sp macro="" textlink="">
      <cdr:nvSpPr>
        <cdr:cNvPr id="3" name="Rectangle 17"/>
        <cdr:cNvSpPr>
          <a:spLocks xmlns:a="http://schemas.openxmlformats.org/drawingml/2006/main" noChangeArrowheads="1"/>
        </cdr:cNvSpPr>
      </cdr:nvSpPr>
      <cdr:spPr bwMode="auto">
        <a:xfrm xmlns:a="http://schemas.openxmlformats.org/drawingml/2006/main">
          <a:off x="1331640" y="1700807"/>
          <a:ext cx="945306" cy="3480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en-US" altLang="ja-JP" sz="2400" b="0" i="0" u="none" strike="noStrike" baseline="0" dirty="0">
              <a:solidFill>
                <a:srgbClr val="000000"/>
              </a:solidFill>
              <a:latin typeface="ＭＳ Ｐゴシック"/>
              <a:ea typeface="ＭＳ Ｐゴシック"/>
            </a:rPr>
            <a:t>2007</a:t>
          </a:r>
          <a:r>
            <a:rPr lang="ja-JP" altLang="en-US" sz="2400" b="0" i="0" u="none" strike="noStrike" baseline="0" dirty="0">
              <a:solidFill>
                <a:srgbClr val="000000"/>
              </a:solidFill>
              <a:latin typeface="ＭＳ Ｐゴシック"/>
              <a:ea typeface="ＭＳ Ｐゴシック"/>
            </a:rPr>
            <a:t>年</a:t>
          </a:r>
        </a:p>
      </cdr:txBody>
    </cdr:sp>
  </cdr:relSizeAnchor>
  <cdr:relSizeAnchor xmlns:cdr="http://schemas.openxmlformats.org/drawingml/2006/chartDrawing">
    <cdr:from>
      <cdr:x>0.29525</cdr:x>
      <cdr:y>0.1325</cdr:y>
    </cdr:from>
    <cdr:to>
      <cdr:x>0.39937</cdr:x>
      <cdr:y>0.183</cdr:y>
    </cdr:to>
    <cdr:sp macro="" textlink="">
      <cdr:nvSpPr>
        <cdr:cNvPr id="4" name="Rectangle 17"/>
        <cdr:cNvSpPr>
          <a:spLocks xmlns:a="http://schemas.openxmlformats.org/drawingml/2006/main" noChangeArrowheads="1"/>
        </cdr:cNvSpPr>
      </cdr:nvSpPr>
      <cdr:spPr bwMode="auto">
        <a:xfrm xmlns:a="http://schemas.openxmlformats.org/drawingml/2006/main">
          <a:off x="2699792" y="908719"/>
          <a:ext cx="952073" cy="346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en-US" altLang="ja-JP" sz="2400" b="0" i="0" u="none" strike="noStrike" baseline="0" dirty="0">
              <a:solidFill>
                <a:srgbClr val="000000"/>
              </a:solidFill>
              <a:latin typeface="ＭＳ Ｐゴシック"/>
              <a:ea typeface="ＭＳ Ｐゴシック"/>
            </a:rPr>
            <a:t>2012</a:t>
          </a:r>
          <a:r>
            <a:rPr lang="ja-JP" altLang="en-US" sz="2400" b="0" i="0" u="none" strike="noStrike" baseline="0" dirty="0">
              <a:solidFill>
                <a:srgbClr val="000000"/>
              </a:solidFill>
              <a:latin typeface="ＭＳ Ｐゴシック"/>
              <a:ea typeface="ＭＳ Ｐゴシック"/>
            </a:rPr>
            <a:t>年</a:t>
          </a:r>
        </a:p>
      </cdr:txBody>
    </cdr:sp>
  </cdr:relSizeAnchor>
  <cdr:relSizeAnchor xmlns:cdr="http://schemas.openxmlformats.org/drawingml/2006/chartDrawing">
    <cdr:from>
      <cdr:x>0.7205</cdr:x>
      <cdr:y>0.09051</cdr:y>
    </cdr:from>
    <cdr:to>
      <cdr:x>0.83188</cdr:x>
      <cdr:y>0.15052</cdr:y>
    </cdr:to>
    <cdr:sp macro="" textlink="">
      <cdr:nvSpPr>
        <cdr:cNvPr id="5" name="Rectangle 16"/>
        <cdr:cNvSpPr>
          <a:spLocks xmlns:a="http://schemas.openxmlformats.org/drawingml/2006/main" noChangeArrowheads="1"/>
        </cdr:cNvSpPr>
      </cdr:nvSpPr>
      <cdr:spPr bwMode="auto">
        <a:xfrm xmlns:a="http://schemas.openxmlformats.org/drawingml/2006/main">
          <a:off x="6588224" y="620687"/>
          <a:ext cx="1018459"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2400" b="0" i="0" u="none" strike="noStrike" baseline="0" dirty="0">
              <a:solidFill>
                <a:srgbClr val="000000"/>
              </a:solidFill>
              <a:latin typeface="ＭＳ Ｐゴシック"/>
              <a:ea typeface="ＭＳ Ｐゴシック"/>
            </a:rPr>
            <a:t>日本</a:t>
          </a:r>
        </a:p>
      </cdr:txBody>
    </cdr:sp>
  </cdr:relSizeAnchor>
  <cdr:relSizeAnchor xmlns:cdr="http://schemas.openxmlformats.org/drawingml/2006/chartDrawing">
    <cdr:from>
      <cdr:x>0.32675</cdr:x>
      <cdr:y>0.416</cdr:y>
    </cdr:from>
    <cdr:to>
      <cdr:x>0.48538</cdr:x>
      <cdr:y>0.47602</cdr:y>
    </cdr:to>
    <cdr:sp macro="" textlink="">
      <cdr:nvSpPr>
        <cdr:cNvPr id="6" name="Rectangle 16"/>
        <cdr:cNvSpPr>
          <a:spLocks xmlns:a="http://schemas.openxmlformats.org/drawingml/2006/main" noChangeArrowheads="1"/>
        </cdr:cNvSpPr>
      </cdr:nvSpPr>
      <cdr:spPr bwMode="auto">
        <a:xfrm xmlns:a="http://schemas.openxmlformats.org/drawingml/2006/main">
          <a:off x="2987824" y="2852935"/>
          <a:ext cx="1450507"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マレーシア</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0.19288</cdr:x>
      <cdr:y>0.1955</cdr:y>
    </cdr:from>
    <cdr:to>
      <cdr:x>0.28738</cdr:x>
      <cdr:y>0.2375</cdr:y>
    </cdr:to>
    <cdr:cxnSp macro="">
      <cdr:nvCxnSpPr>
        <cdr:cNvPr id="8" name="直線コネクタ 7"/>
        <cdr:cNvCxnSpPr/>
      </cdr:nvCxnSpPr>
      <cdr:spPr>
        <a:xfrm xmlns:a="http://schemas.openxmlformats.org/drawingml/2006/main" flipV="1">
          <a:off x="1763688" y="1340767"/>
          <a:ext cx="864096" cy="288032"/>
        </a:xfrm>
        <a:prstGeom xmlns:a="http://schemas.openxmlformats.org/drawingml/2006/main" prst="line">
          <a:avLst/>
        </a:prstGeom>
        <a:ln xmlns:a="http://schemas.openxmlformats.org/drawingml/2006/main" cap="sq">
          <a:solidFill>
            <a:schemeClr val="tx2">
              <a:lumMod val="75000"/>
            </a:schemeClr>
          </a:solidFill>
          <a:miter lim="800000"/>
          <a:headEnd type="diamond" w="lg" len="sm"/>
          <a:tailEnd type="diamond" w="lg"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0.52362</cdr:x>
      <cdr:y>0.563</cdr:y>
    </cdr:from>
    <cdr:to>
      <cdr:x>0.626</cdr:x>
      <cdr:y>0.62301</cdr:y>
    </cdr:to>
    <cdr:sp macro="" textlink="">
      <cdr:nvSpPr>
        <cdr:cNvPr id="9" name="Rectangle 16"/>
        <cdr:cNvSpPr>
          <a:spLocks xmlns:a="http://schemas.openxmlformats.org/drawingml/2006/main" noChangeArrowheads="1"/>
        </cdr:cNvSpPr>
      </cdr:nvSpPr>
      <cdr:spPr bwMode="auto">
        <a:xfrm xmlns:a="http://schemas.openxmlformats.org/drawingml/2006/main">
          <a:off x="4788024" y="3861047"/>
          <a:ext cx="936105"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ロシア</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0.26375</cdr:x>
      <cdr:y>0.6575</cdr:y>
    </cdr:from>
    <cdr:to>
      <cdr:x>0.35938</cdr:x>
      <cdr:y>0.71751</cdr:y>
    </cdr:to>
    <cdr:sp macro="" textlink="">
      <cdr:nvSpPr>
        <cdr:cNvPr id="10" name="Rectangle 16"/>
        <cdr:cNvSpPr>
          <a:spLocks xmlns:a="http://schemas.openxmlformats.org/drawingml/2006/main" noChangeArrowheads="1"/>
        </cdr:cNvSpPr>
      </cdr:nvSpPr>
      <cdr:spPr bwMode="auto">
        <a:xfrm xmlns:a="http://schemas.openxmlformats.org/drawingml/2006/main">
          <a:off x="2411760" y="4509119"/>
          <a:ext cx="874443"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タイ</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0.4685</cdr:x>
      <cdr:y>0.7205</cdr:y>
    </cdr:from>
    <cdr:to>
      <cdr:x>0.60237</cdr:x>
      <cdr:y>0.78051</cdr:y>
    </cdr:to>
    <cdr:sp macro="" textlink="">
      <cdr:nvSpPr>
        <cdr:cNvPr id="11" name="Rectangle 16"/>
        <cdr:cNvSpPr>
          <a:spLocks xmlns:a="http://schemas.openxmlformats.org/drawingml/2006/main" noChangeArrowheads="1"/>
        </cdr:cNvSpPr>
      </cdr:nvSpPr>
      <cdr:spPr bwMode="auto">
        <a:xfrm xmlns:a="http://schemas.openxmlformats.org/drawingml/2006/main">
          <a:off x="4283968" y="4941167"/>
          <a:ext cx="1224136"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ブラジル</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0.3425</cdr:x>
      <cdr:y>0.7835</cdr:y>
    </cdr:from>
    <cdr:to>
      <cdr:x>0.43813</cdr:x>
      <cdr:y>0.84351</cdr:y>
    </cdr:to>
    <cdr:sp macro="" textlink="">
      <cdr:nvSpPr>
        <cdr:cNvPr id="12" name="Rectangle 16"/>
        <cdr:cNvSpPr>
          <a:spLocks xmlns:a="http://schemas.openxmlformats.org/drawingml/2006/main" noChangeArrowheads="1"/>
        </cdr:cNvSpPr>
      </cdr:nvSpPr>
      <cdr:spPr bwMode="auto">
        <a:xfrm xmlns:a="http://schemas.openxmlformats.org/drawingml/2006/main">
          <a:off x="3131840" y="5373215"/>
          <a:ext cx="874443"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中国</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0.12988</cdr:x>
      <cdr:y>0.794</cdr:y>
    </cdr:from>
    <cdr:to>
      <cdr:x>0.33463</cdr:x>
      <cdr:y>0.85401</cdr:y>
    </cdr:to>
    <cdr:sp macro="" textlink="">
      <cdr:nvSpPr>
        <cdr:cNvPr id="13" name="Rectangle 16"/>
        <cdr:cNvSpPr>
          <a:spLocks xmlns:a="http://schemas.openxmlformats.org/drawingml/2006/main" noChangeArrowheads="1"/>
        </cdr:cNvSpPr>
      </cdr:nvSpPr>
      <cdr:spPr bwMode="auto">
        <a:xfrm xmlns:a="http://schemas.openxmlformats.org/drawingml/2006/main">
          <a:off x="1187624" y="5445223"/>
          <a:ext cx="1872208"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インドネシア</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0.07476</cdr:x>
      <cdr:y>0.91999</cdr:y>
    </cdr:from>
    <cdr:to>
      <cdr:x>0.20863</cdr:x>
      <cdr:y>0.98001</cdr:y>
    </cdr:to>
    <cdr:sp macro="" textlink="">
      <cdr:nvSpPr>
        <cdr:cNvPr id="14" name="Rectangle 16"/>
        <cdr:cNvSpPr>
          <a:spLocks xmlns:a="http://schemas.openxmlformats.org/drawingml/2006/main" noChangeArrowheads="1"/>
        </cdr:cNvSpPr>
      </cdr:nvSpPr>
      <cdr:spPr bwMode="auto">
        <a:xfrm xmlns:a="http://schemas.openxmlformats.org/drawingml/2006/main">
          <a:off x="683568" y="6309319"/>
          <a:ext cx="1224136"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ベトナム</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cdr:x>
      <cdr:y>0.8465</cdr:y>
    </cdr:from>
    <cdr:to>
      <cdr:x>0.10237</cdr:x>
      <cdr:y>0.90651</cdr:y>
    </cdr:to>
    <cdr:sp macro="" textlink="">
      <cdr:nvSpPr>
        <cdr:cNvPr id="15" name="Rectangle 16"/>
        <cdr:cNvSpPr>
          <a:spLocks xmlns:a="http://schemas.openxmlformats.org/drawingml/2006/main" noChangeArrowheads="1"/>
        </cdr:cNvSpPr>
      </cdr:nvSpPr>
      <cdr:spPr bwMode="auto">
        <a:xfrm xmlns:a="http://schemas.openxmlformats.org/drawingml/2006/main">
          <a:off x="0" y="5805263"/>
          <a:ext cx="936105"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インド</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0.20863</cdr:x>
      <cdr:y>0.89899</cdr:y>
    </cdr:from>
    <cdr:to>
      <cdr:x>0.35038</cdr:x>
      <cdr:y>0.95901</cdr:y>
    </cdr:to>
    <cdr:sp macro="" textlink="">
      <cdr:nvSpPr>
        <cdr:cNvPr id="16" name="Rectangle 16"/>
        <cdr:cNvSpPr>
          <a:spLocks xmlns:a="http://schemas.openxmlformats.org/drawingml/2006/main" noChangeArrowheads="1"/>
        </cdr:cNvSpPr>
      </cdr:nvSpPr>
      <cdr:spPr bwMode="auto">
        <a:xfrm xmlns:a="http://schemas.openxmlformats.org/drawingml/2006/main">
          <a:off x="1907704" y="6165303"/>
          <a:ext cx="1296144" cy="411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18288" rIns="18288"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2400" b="0" i="0" u="none" strike="noStrike" baseline="0" dirty="0" smtClean="0">
              <a:solidFill>
                <a:srgbClr val="000000"/>
              </a:solidFill>
              <a:latin typeface="ＭＳ Ｐゴシック"/>
              <a:ea typeface="ＭＳ Ｐゴシック"/>
            </a:rPr>
            <a:t>フィリピン</a:t>
          </a:r>
          <a:endParaRPr lang="ja-JP" altLang="en-US" sz="2400" b="0" i="0"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0.79137</cdr:x>
      <cdr:y>0.87799</cdr:y>
    </cdr:from>
    <cdr:to>
      <cdr:x>0.98825</cdr:x>
      <cdr:y>0.93633</cdr:y>
    </cdr:to>
    <cdr:sp macro="" textlink="">
      <cdr:nvSpPr>
        <cdr:cNvPr id="17" name="テキスト ボックス 11"/>
        <cdr:cNvSpPr txBox="1"/>
      </cdr:nvSpPr>
      <cdr:spPr>
        <a:xfrm xmlns:a="http://schemas.openxmlformats.org/drawingml/2006/main">
          <a:off x="7236296" y="6021287"/>
          <a:ext cx="1800225" cy="400050"/>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xmlns:a="http://schemas.openxmlformats.org/drawingml/2006/main">
          <a:pPr>
            <a:defRPr/>
          </a:pPr>
          <a:r>
            <a:rPr lang="ja-JP" altLang="en-US" dirty="0"/>
            <a:t> </a:t>
          </a:r>
          <a:r>
            <a:rPr lang="en-US" altLang="ja-JP" sz="2000" dirty="0">
              <a:latin typeface="+mj-ea"/>
              <a:ea typeface="+mj-ea"/>
            </a:rPr>
            <a:t>1</a:t>
          </a:r>
          <a:r>
            <a:rPr lang="ja-JP" altLang="en-US" sz="2000" dirty="0">
              <a:latin typeface="+mj-ea"/>
              <a:ea typeface="+mj-ea"/>
            </a:rPr>
            <a:t>人当り</a:t>
          </a:r>
          <a:r>
            <a:rPr lang="en-US" altLang="ja-JP" sz="2000" dirty="0">
              <a:latin typeface="+mj-ea"/>
              <a:ea typeface="+mj-ea"/>
            </a:rPr>
            <a:t>GDP</a:t>
          </a:r>
          <a:endParaRPr lang="ja-JP" altLang="en-US" sz="2000" dirty="0">
            <a:latin typeface="+mj-ea"/>
            <a:ea typeface="+mj-ea"/>
          </a:endParaRPr>
        </a:p>
      </cdr:txBody>
    </cdr:sp>
  </cdr:relSizeAnchor>
  <cdr:relSizeAnchor xmlns:cdr="http://schemas.openxmlformats.org/drawingml/2006/chartDrawing">
    <cdr:from>
      <cdr:x>0.06688</cdr:x>
      <cdr:y>0.00382</cdr:y>
    </cdr:from>
    <cdr:to>
      <cdr:x>0.11064</cdr:x>
      <cdr:y>0.30001</cdr:y>
    </cdr:to>
    <cdr:sp macro="" textlink="">
      <cdr:nvSpPr>
        <cdr:cNvPr id="18" name="テキスト ボックス 10"/>
        <cdr:cNvSpPr txBox="1"/>
      </cdr:nvSpPr>
      <cdr:spPr>
        <a:xfrm xmlns:a="http://schemas.openxmlformats.org/drawingml/2006/main" rot="16200000">
          <a:off x="-204047" y="841774"/>
          <a:ext cx="2031325" cy="400110"/>
        </a:xfrm>
        <a:prstGeom xmlns:a="http://schemas.openxmlformats.org/drawingml/2006/main" prst="rect">
          <a:avLst/>
        </a:prstGeom>
        <a:noFill xmlns:a="http://schemas.openxmlformats.org/drawingml/2006/main"/>
      </cdr:spPr>
      <cdr:txBody>
        <a:bodyPr xmlns:a="http://schemas.openxmlformats.org/drawingml/2006/main" vert="eaVert" wrap="square" rtlCol="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xmlns:a="http://schemas.openxmlformats.org/drawingml/2006/main">
          <a:r>
            <a:rPr kumimoji="1" lang="ja-JP" altLang="en-US" sz="2000" dirty="0" smtClean="0">
              <a:latin typeface="+mj-ea"/>
              <a:ea typeface="+mj-ea"/>
            </a:rPr>
            <a:t>千人保有台数</a:t>
          </a:r>
          <a:endParaRPr kumimoji="1" lang="ja-JP" altLang="en-US" sz="2000" dirty="0">
            <a:latin typeface="+mj-ea"/>
            <a:ea typeface="+mj-ea"/>
          </a:endParaRPr>
        </a:p>
      </cdr:txBody>
    </cdr:sp>
  </cdr:relSizeAnchor>
  <cdr:relSizeAnchor xmlns:cdr="http://schemas.openxmlformats.org/drawingml/2006/chartDrawing">
    <cdr:from>
      <cdr:x>0.49213</cdr:x>
      <cdr:y>0.6575</cdr:y>
    </cdr:from>
    <cdr:to>
      <cdr:x>0.50787</cdr:x>
      <cdr:y>0.6785</cdr:y>
    </cdr:to>
    <cdr:sp macro="" textlink="">
      <cdr:nvSpPr>
        <cdr:cNvPr id="19" name="円/楕円 18"/>
        <cdr:cNvSpPr/>
      </cdr:nvSpPr>
      <cdr:spPr>
        <a:xfrm xmlns:a="http://schemas.openxmlformats.org/drawingml/2006/main">
          <a:off x="4499992" y="4509119"/>
          <a:ext cx="144016" cy="144016"/>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0.05901</cdr:x>
      <cdr:y>0.91999</cdr:y>
    </cdr:from>
    <cdr:to>
      <cdr:x>0.07476</cdr:x>
      <cdr:y>0.94099</cdr:y>
    </cdr:to>
    <cdr:sp macro="" textlink="">
      <cdr:nvSpPr>
        <cdr:cNvPr id="20" name="円/楕円 19"/>
        <cdr:cNvSpPr/>
      </cdr:nvSpPr>
      <cdr:spPr>
        <a:xfrm xmlns:a="http://schemas.openxmlformats.org/drawingml/2006/main">
          <a:off x="539552" y="6309319"/>
          <a:ext cx="144016" cy="144016"/>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3815373" y="0"/>
            <a:ext cx="2918831" cy="493474"/>
          </a:xfrm>
          <a:prstGeom prst="rect">
            <a:avLst/>
          </a:prstGeom>
        </p:spPr>
        <p:txBody>
          <a:bodyPr vert="horz" lIns="94878" tIns="47439" rIns="94878" bIns="47439" rtlCol="0"/>
          <a:lstStyle>
            <a:lvl1pPr algn="r">
              <a:defRPr sz="1200"/>
            </a:lvl1pPr>
          </a:lstStyle>
          <a:p>
            <a:pPr>
              <a:defRPr/>
            </a:pPr>
            <a:fld id="{55DB1619-0499-4726-B143-D3A94116DE32}" type="datetimeFigureOut">
              <a:rPr lang="ja-JP" altLang="en-US"/>
              <a:pPr>
                <a:defRPr/>
              </a:pPr>
              <a:t>2014/11/20</a:t>
            </a:fld>
            <a:endParaRPr lang="ja-JP" altLang="en-US"/>
          </a:p>
        </p:txBody>
      </p:sp>
    </p:spTree>
    <p:extLst>
      <p:ext uri="{BB962C8B-B14F-4D97-AF65-F5344CB8AC3E}">
        <p14:creationId xmlns:p14="http://schemas.microsoft.com/office/powerpoint/2010/main" val="1523927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474"/>
          </a:xfrm>
          <a:prstGeom prst="rect">
            <a:avLst/>
          </a:prstGeom>
        </p:spPr>
        <p:txBody>
          <a:bodyPr vert="horz" lIns="94878" tIns="47439" rIns="94878" bIns="47439"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15373" y="0"/>
            <a:ext cx="2918831" cy="493474"/>
          </a:xfrm>
          <a:prstGeom prst="rect">
            <a:avLst/>
          </a:prstGeom>
        </p:spPr>
        <p:txBody>
          <a:bodyPr vert="horz" lIns="94878" tIns="47439" rIns="94878" bIns="47439" rtlCol="0"/>
          <a:lstStyle>
            <a:lvl1pPr algn="r">
              <a:defRPr sz="1200"/>
            </a:lvl1pPr>
          </a:lstStyle>
          <a:p>
            <a:pPr>
              <a:defRPr/>
            </a:pPr>
            <a:fld id="{4C4BBDE5-37E2-4AB9-A056-81E221578178}" type="datetimeFigureOut">
              <a:rPr lang="ja-JP" altLang="en-US"/>
              <a:pPr>
                <a:defRPr/>
              </a:pPr>
              <a:t>2014/11/20</a:t>
            </a:fld>
            <a:endParaRPr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4878" tIns="47439" rIns="94878" bIns="47439" rtlCol="0" anchor="ctr"/>
          <a:lstStyle/>
          <a:p>
            <a:pPr lvl="0"/>
            <a:endParaRPr lang="ja-JP" altLang="en-US" noProof="0" smtClean="0"/>
          </a:p>
        </p:txBody>
      </p:sp>
      <p:sp>
        <p:nvSpPr>
          <p:cNvPr id="5" name="ノート プレースホルダー 4"/>
          <p:cNvSpPr>
            <a:spLocks noGrp="1"/>
          </p:cNvSpPr>
          <p:nvPr>
            <p:ph type="body" sz="quarter" idx="3"/>
          </p:nvPr>
        </p:nvSpPr>
        <p:spPr>
          <a:xfrm>
            <a:off x="673577" y="4688007"/>
            <a:ext cx="5388610" cy="4441270"/>
          </a:xfrm>
          <a:prstGeom prst="rect">
            <a:avLst/>
          </a:prstGeom>
        </p:spPr>
        <p:txBody>
          <a:bodyPr vert="horz" lIns="94878" tIns="47439" rIns="94878" bIns="47439"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374301"/>
            <a:ext cx="2918831" cy="493474"/>
          </a:xfrm>
          <a:prstGeom prst="rect">
            <a:avLst/>
          </a:prstGeom>
        </p:spPr>
        <p:txBody>
          <a:bodyPr vert="horz" lIns="94878" tIns="47439" rIns="94878" bIns="47439"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15373" y="9374301"/>
            <a:ext cx="2918831" cy="493474"/>
          </a:xfrm>
          <a:prstGeom prst="rect">
            <a:avLst/>
          </a:prstGeom>
        </p:spPr>
        <p:txBody>
          <a:bodyPr vert="horz" lIns="94878" tIns="47439" rIns="94878" bIns="47439" rtlCol="0" anchor="b"/>
          <a:lstStyle>
            <a:lvl1pPr algn="r">
              <a:defRPr sz="1200"/>
            </a:lvl1pPr>
          </a:lstStyle>
          <a:p>
            <a:pPr>
              <a:defRPr/>
            </a:pPr>
            <a:fld id="{2A2141BD-77CD-4A9E-81C9-CF3361A85F97}" type="slidenum">
              <a:rPr lang="ja-JP" altLang="en-US"/>
              <a:pPr>
                <a:defRPr/>
              </a:pPr>
              <a:t>‹#›</a:t>
            </a:fld>
            <a:endParaRPr lang="ja-JP" altLang="en-US"/>
          </a:p>
        </p:txBody>
      </p:sp>
    </p:spTree>
    <p:extLst>
      <p:ext uri="{BB962C8B-B14F-4D97-AF65-F5344CB8AC3E}">
        <p14:creationId xmlns:p14="http://schemas.microsoft.com/office/powerpoint/2010/main" val="417494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0C5AFC5-223A-4E7C-A60C-0D999B1A7411}" type="datetime1">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376B570-395C-40F7-B206-85C5E312FD68}" type="slidenum">
              <a:rPr lang="ja-JP" altLang="en-US"/>
              <a:pPr>
                <a:defRPr/>
              </a:pPr>
              <a:t>‹#›</a:t>
            </a:fld>
            <a:endParaRPr lang="ja-JP" altLang="en-US" dirty="0"/>
          </a:p>
        </p:txBody>
      </p:sp>
    </p:spTree>
    <p:extLst>
      <p:ext uri="{BB962C8B-B14F-4D97-AF65-F5344CB8AC3E}">
        <p14:creationId xmlns:p14="http://schemas.microsoft.com/office/powerpoint/2010/main" val="420557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64C1560-04A1-468B-80C6-CB2EE1007206}" type="datetime1">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F1F870E-0542-410D-9C87-A6D5B347E401}" type="slidenum">
              <a:rPr lang="ja-JP" altLang="en-US"/>
              <a:pPr>
                <a:defRPr/>
              </a:pPr>
              <a:t>‹#›</a:t>
            </a:fld>
            <a:endParaRPr lang="ja-JP" altLang="en-US" dirty="0"/>
          </a:p>
        </p:txBody>
      </p:sp>
    </p:spTree>
    <p:extLst>
      <p:ext uri="{BB962C8B-B14F-4D97-AF65-F5344CB8AC3E}">
        <p14:creationId xmlns:p14="http://schemas.microsoft.com/office/powerpoint/2010/main" val="158378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78196FB-7EB6-4941-AD2A-82ACF34F8403}" type="datetime1">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8F959F7-91DD-4F18-9617-01442B0DE754}" type="slidenum">
              <a:rPr lang="ja-JP" altLang="en-US"/>
              <a:pPr>
                <a:defRPr/>
              </a:pPr>
              <a:t>‹#›</a:t>
            </a:fld>
            <a:endParaRPr lang="ja-JP" altLang="en-US" dirty="0"/>
          </a:p>
        </p:txBody>
      </p:sp>
    </p:spTree>
    <p:extLst>
      <p:ext uri="{BB962C8B-B14F-4D97-AF65-F5344CB8AC3E}">
        <p14:creationId xmlns:p14="http://schemas.microsoft.com/office/powerpoint/2010/main" val="206699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5EF884FD-28BD-4C21-8476-AA88DD1C9247}" type="datetime1">
              <a:rPr lang="ja-JP" altLang="en-US"/>
              <a:pPr>
                <a:defRPr/>
              </a:pPr>
              <a:t>2014/11/20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2EF55F-3EC6-42B7-A3C0-A41384FC4FD8}" type="slidenum">
              <a:rPr lang="ja-JP" altLang="en-US"/>
              <a:pPr>
                <a:defRPr/>
              </a:pPr>
              <a:t>‹#›</a:t>
            </a:fld>
            <a:endParaRPr lang="ja-JP" altLang="en-US" dirty="0"/>
          </a:p>
        </p:txBody>
      </p:sp>
    </p:spTree>
    <p:extLst>
      <p:ext uri="{BB962C8B-B14F-4D97-AF65-F5344CB8AC3E}">
        <p14:creationId xmlns:p14="http://schemas.microsoft.com/office/powerpoint/2010/main" val="96042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4F9C777-FFA1-4BAE-BBA1-51A331BE8AA8}" type="slidenum">
              <a:rPr lang="ja-JP" altLang="en-US"/>
              <a:pPr>
                <a:defRPr/>
              </a:pPr>
              <a:t>‹#›</a:t>
            </a:fld>
            <a:endParaRPr lang="ja-JP" altLang="en-US"/>
          </a:p>
        </p:txBody>
      </p:sp>
    </p:spTree>
    <p:extLst>
      <p:ext uri="{BB962C8B-B14F-4D97-AF65-F5344CB8AC3E}">
        <p14:creationId xmlns:p14="http://schemas.microsoft.com/office/powerpoint/2010/main" val="2453818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52A9913-E04E-4E86-91A4-740496A13887}" type="slidenum">
              <a:rPr lang="ja-JP" altLang="en-US"/>
              <a:pPr>
                <a:defRPr/>
              </a:pPr>
              <a:t>‹#›</a:t>
            </a:fld>
            <a:endParaRPr lang="ja-JP" altLang="en-US"/>
          </a:p>
        </p:txBody>
      </p:sp>
    </p:spTree>
    <p:extLst>
      <p:ext uri="{BB962C8B-B14F-4D97-AF65-F5344CB8AC3E}">
        <p14:creationId xmlns:p14="http://schemas.microsoft.com/office/powerpoint/2010/main" val="401349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AD93F39-0595-4B4B-9039-ED7ABB2D550A}" type="slidenum">
              <a:rPr lang="ja-JP" altLang="en-US"/>
              <a:pPr>
                <a:defRPr/>
              </a:pPr>
              <a:t>‹#›</a:t>
            </a:fld>
            <a:endParaRPr lang="ja-JP" altLang="en-US"/>
          </a:p>
        </p:txBody>
      </p:sp>
    </p:spTree>
    <p:extLst>
      <p:ext uri="{BB962C8B-B14F-4D97-AF65-F5344CB8AC3E}">
        <p14:creationId xmlns:p14="http://schemas.microsoft.com/office/powerpoint/2010/main" val="240663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1696672-FB92-48E4-8313-7C3CF562AE07}" type="slidenum">
              <a:rPr lang="ja-JP" altLang="en-US"/>
              <a:pPr>
                <a:defRPr/>
              </a:pPr>
              <a:t>‹#›</a:t>
            </a:fld>
            <a:endParaRPr lang="ja-JP" altLang="en-US"/>
          </a:p>
        </p:txBody>
      </p:sp>
    </p:spTree>
    <p:extLst>
      <p:ext uri="{BB962C8B-B14F-4D97-AF65-F5344CB8AC3E}">
        <p14:creationId xmlns:p14="http://schemas.microsoft.com/office/powerpoint/2010/main" val="115448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4AC1141-BE8D-41EF-A97E-DFC8EE717D61}" type="slidenum">
              <a:rPr lang="ja-JP" altLang="en-US"/>
              <a:pPr>
                <a:defRPr/>
              </a:pPr>
              <a:t>‹#›</a:t>
            </a:fld>
            <a:endParaRPr lang="ja-JP" altLang="en-US"/>
          </a:p>
        </p:txBody>
      </p:sp>
    </p:spTree>
    <p:extLst>
      <p:ext uri="{BB962C8B-B14F-4D97-AF65-F5344CB8AC3E}">
        <p14:creationId xmlns:p14="http://schemas.microsoft.com/office/powerpoint/2010/main" val="4098293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64E3317A-C08A-461E-A61C-AC3751F8F595}" type="slidenum">
              <a:rPr lang="ja-JP" altLang="en-US"/>
              <a:pPr>
                <a:defRPr/>
              </a:pPr>
              <a:t>‹#›</a:t>
            </a:fld>
            <a:endParaRPr lang="ja-JP" altLang="en-US"/>
          </a:p>
        </p:txBody>
      </p:sp>
    </p:spTree>
    <p:extLst>
      <p:ext uri="{BB962C8B-B14F-4D97-AF65-F5344CB8AC3E}">
        <p14:creationId xmlns:p14="http://schemas.microsoft.com/office/powerpoint/2010/main" val="6851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E60C4034-56F4-43D1-A101-8475DF6F9E52}" type="slidenum">
              <a:rPr lang="ja-JP" altLang="en-US"/>
              <a:pPr>
                <a:defRPr/>
              </a:pPr>
              <a:t>‹#›</a:t>
            </a:fld>
            <a:endParaRPr lang="ja-JP" altLang="en-US"/>
          </a:p>
        </p:txBody>
      </p:sp>
    </p:spTree>
    <p:extLst>
      <p:ext uri="{BB962C8B-B14F-4D97-AF65-F5344CB8AC3E}">
        <p14:creationId xmlns:p14="http://schemas.microsoft.com/office/powerpoint/2010/main" val="1607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A07E839-D300-4783-AC97-0720BF89DE4F}" type="datetime1">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D1D77C6-18B7-4F69-A429-E7BB4FACB166}" type="slidenum">
              <a:rPr lang="ja-JP" altLang="en-US"/>
              <a:pPr>
                <a:defRPr/>
              </a:pPr>
              <a:t>‹#›</a:t>
            </a:fld>
            <a:endParaRPr lang="ja-JP" altLang="en-US" dirty="0"/>
          </a:p>
        </p:txBody>
      </p:sp>
    </p:spTree>
    <p:extLst>
      <p:ext uri="{BB962C8B-B14F-4D97-AF65-F5344CB8AC3E}">
        <p14:creationId xmlns:p14="http://schemas.microsoft.com/office/powerpoint/2010/main" val="291831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E3974AF-25B6-4D6F-9D6B-36588CBD2100}" type="slidenum">
              <a:rPr lang="ja-JP" altLang="en-US"/>
              <a:pPr>
                <a:defRPr/>
              </a:pPr>
              <a:t>‹#›</a:t>
            </a:fld>
            <a:endParaRPr lang="ja-JP" altLang="en-US"/>
          </a:p>
        </p:txBody>
      </p:sp>
    </p:spTree>
    <p:extLst>
      <p:ext uri="{BB962C8B-B14F-4D97-AF65-F5344CB8AC3E}">
        <p14:creationId xmlns:p14="http://schemas.microsoft.com/office/powerpoint/2010/main" val="250439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F0BD47A-39F5-4295-939B-3F8E4919534E}" type="slidenum">
              <a:rPr lang="ja-JP" altLang="en-US"/>
              <a:pPr>
                <a:defRPr/>
              </a:pPr>
              <a:t>‹#›</a:t>
            </a:fld>
            <a:endParaRPr lang="ja-JP" altLang="en-US"/>
          </a:p>
        </p:txBody>
      </p:sp>
    </p:spTree>
    <p:extLst>
      <p:ext uri="{BB962C8B-B14F-4D97-AF65-F5344CB8AC3E}">
        <p14:creationId xmlns:p14="http://schemas.microsoft.com/office/powerpoint/2010/main" val="3605122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1B1A0E6-0AF7-4F41-985A-DB755C4CC912}" type="slidenum">
              <a:rPr lang="ja-JP" altLang="en-US"/>
              <a:pPr>
                <a:defRPr/>
              </a:pPr>
              <a:t>‹#›</a:t>
            </a:fld>
            <a:endParaRPr lang="ja-JP" altLang="en-US"/>
          </a:p>
        </p:txBody>
      </p:sp>
    </p:spTree>
    <p:extLst>
      <p:ext uri="{BB962C8B-B14F-4D97-AF65-F5344CB8AC3E}">
        <p14:creationId xmlns:p14="http://schemas.microsoft.com/office/powerpoint/2010/main" val="328344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9653700-5E27-4715-8C3C-F895DF161439}" type="datetimeFigureOut">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BA9FD77-8CD9-4CD8-B386-F00772E22787}" type="slidenum">
              <a:rPr lang="ja-JP" altLang="en-US"/>
              <a:pPr>
                <a:defRPr/>
              </a:pPr>
              <a:t>‹#›</a:t>
            </a:fld>
            <a:endParaRPr lang="ja-JP" altLang="en-US"/>
          </a:p>
        </p:txBody>
      </p:sp>
    </p:spTree>
    <p:extLst>
      <p:ext uri="{BB962C8B-B14F-4D97-AF65-F5344CB8AC3E}">
        <p14:creationId xmlns:p14="http://schemas.microsoft.com/office/powerpoint/2010/main" val="186274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71C127E-5262-4499-A6B9-DB9366762669}" type="datetime1">
              <a:rPr lang="ja-JP" altLang="en-US"/>
              <a:pPr>
                <a:defRPr/>
              </a:pPr>
              <a:t>2014/11/20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89B6300-7B37-4B68-9186-F5BF357ED4EE}" type="slidenum">
              <a:rPr lang="ja-JP" altLang="en-US"/>
              <a:pPr>
                <a:defRPr/>
              </a:pPr>
              <a:t>‹#›</a:t>
            </a:fld>
            <a:endParaRPr lang="ja-JP" altLang="en-US" dirty="0"/>
          </a:p>
        </p:txBody>
      </p:sp>
    </p:spTree>
    <p:extLst>
      <p:ext uri="{BB962C8B-B14F-4D97-AF65-F5344CB8AC3E}">
        <p14:creationId xmlns:p14="http://schemas.microsoft.com/office/powerpoint/2010/main" val="373299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3691A267-6801-429B-B079-53473CAC6D78}" type="datetime1">
              <a:rPr lang="ja-JP" altLang="en-US"/>
              <a:pPr>
                <a:defRPr/>
              </a:pPr>
              <a:t>2014/11/20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133D527-7B53-4363-82BB-B5F02BE130F8}" type="slidenum">
              <a:rPr lang="ja-JP" altLang="en-US"/>
              <a:pPr>
                <a:defRPr/>
              </a:pPr>
              <a:t>‹#›</a:t>
            </a:fld>
            <a:endParaRPr lang="ja-JP" altLang="en-US" dirty="0"/>
          </a:p>
        </p:txBody>
      </p:sp>
    </p:spTree>
    <p:extLst>
      <p:ext uri="{BB962C8B-B14F-4D97-AF65-F5344CB8AC3E}">
        <p14:creationId xmlns:p14="http://schemas.microsoft.com/office/powerpoint/2010/main" val="77910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893C140C-F4D2-4DBD-8465-792BC1E95078}" type="datetime1">
              <a:rPr lang="ja-JP" altLang="en-US"/>
              <a:pPr>
                <a:defRPr/>
              </a:pPr>
              <a:t>2014/11/20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1F3B2C-EEDC-4590-AAF4-58B20EF20CE2}" type="slidenum">
              <a:rPr lang="ja-JP" altLang="en-US"/>
              <a:pPr>
                <a:defRPr/>
              </a:pPr>
              <a:t>‹#›</a:t>
            </a:fld>
            <a:endParaRPr lang="ja-JP" altLang="en-US" dirty="0"/>
          </a:p>
        </p:txBody>
      </p:sp>
    </p:spTree>
    <p:extLst>
      <p:ext uri="{BB962C8B-B14F-4D97-AF65-F5344CB8AC3E}">
        <p14:creationId xmlns:p14="http://schemas.microsoft.com/office/powerpoint/2010/main" val="69766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92947710-86FE-492C-A3F4-2F78B9934D89}" type="datetime1">
              <a:rPr lang="ja-JP" altLang="en-US"/>
              <a:pPr>
                <a:defRPr/>
              </a:pPr>
              <a:t>2014/11/20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58A344A-61B2-4559-9341-CF77163AE922}" type="slidenum">
              <a:rPr lang="ja-JP" altLang="en-US"/>
              <a:pPr>
                <a:defRPr/>
              </a:pPr>
              <a:t>‹#›</a:t>
            </a:fld>
            <a:endParaRPr lang="ja-JP" altLang="en-US" dirty="0"/>
          </a:p>
        </p:txBody>
      </p:sp>
    </p:spTree>
    <p:extLst>
      <p:ext uri="{BB962C8B-B14F-4D97-AF65-F5344CB8AC3E}">
        <p14:creationId xmlns:p14="http://schemas.microsoft.com/office/powerpoint/2010/main" val="355523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F78D3D5-644C-4DFA-A8FA-D05D6B48033B}" type="datetime1">
              <a:rPr lang="ja-JP" altLang="en-US"/>
              <a:pPr>
                <a:defRPr/>
              </a:pPr>
              <a:t>2014/11/20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C44799D-F0F0-42B9-80AE-D6294C84247F}" type="slidenum">
              <a:rPr lang="ja-JP" altLang="en-US"/>
              <a:pPr>
                <a:defRPr/>
              </a:pPr>
              <a:t>‹#›</a:t>
            </a:fld>
            <a:endParaRPr lang="ja-JP" altLang="en-US" dirty="0"/>
          </a:p>
        </p:txBody>
      </p:sp>
    </p:spTree>
    <p:extLst>
      <p:ext uri="{BB962C8B-B14F-4D97-AF65-F5344CB8AC3E}">
        <p14:creationId xmlns:p14="http://schemas.microsoft.com/office/powerpoint/2010/main" val="25642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3DDE034-F72C-4651-AA4C-8D895E2E9E83}" type="datetime1">
              <a:rPr lang="ja-JP" altLang="en-US"/>
              <a:pPr>
                <a:defRPr/>
              </a:pPr>
              <a:t>2014/11/20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95D8C0E-DC42-4078-845C-810E54F26A12}" type="slidenum">
              <a:rPr lang="ja-JP" altLang="en-US"/>
              <a:pPr>
                <a:defRPr/>
              </a:pPr>
              <a:t>‹#›</a:t>
            </a:fld>
            <a:endParaRPr lang="ja-JP" altLang="en-US" dirty="0"/>
          </a:p>
        </p:txBody>
      </p:sp>
    </p:spTree>
    <p:extLst>
      <p:ext uri="{BB962C8B-B14F-4D97-AF65-F5344CB8AC3E}">
        <p14:creationId xmlns:p14="http://schemas.microsoft.com/office/powerpoint/2010/main" val="383259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4D5EA6C-6240-41BC-B35B-782B0FC7FF2D}" type="datetime1">
              <a:rPr lang="ja-JP" altLang="en-US"/>
              <a:pPr>
                <a:defRPr/>
              </a:pPr>
              <a:t>2014/11/20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AED631C-F140-468B-AFE3-BE32CFB884EC}" type="slidenum">
              <a:rPr lang="ja-JP" altLang="en-US"/>
              <a:pPr>
                <a:defRPr/>
              </a:pPr>
              <a:t>‹#›</a:t>
            </a:fld>
            <a:endParaRPr lang="ja-JP" altLang="en-US" dirty="0"/>
          </a:p>
        </p:txBody>
      </p:sp>
    </p:spTree>
    <p:extLst>
      <p:ext uri="{BB962C8B-B14F-4D97-AF65-F5344CB8AC3E}">
        <p14:creationId xmlns:p14="http://schemas.microsoft.com/office/powerpoint/2010/main" val="88313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796F002-3578-4709-B6CE-83DC82EFF486}" type="datetime1">
              <a:rPr lang="ja-JP" altLang="en-US"/>
              <a:pPr>
                <a:defRPr/>
              </a:pPr>
              <a:t>2014/11/20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299DB4A-C99D-44B2-A24A-5BAD9278DE07}"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9653700-5E27-4715-8C3C-F895DF161439}" type="datetimeFigureOut">
              <a:rPr lang="ja-JP" altLang="en-US"/>
              <a:pPr>
                <a:defRPr/>
              </a:pPr>
              <a:t>2014/11/20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3BF603-5F82-4292-ADCF-F5EE8210D9B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globalnote.jp/post-3802.html" TargetMode="External"/><Relationship Id="rId13" Type="http://schemas.openxmlformats.org/officeDocument/2006/relationships/hyperlink" Target="http://www.globalnote.jp/post-1748.html" TargetMode="External"/><Relationship Id="rId3" Type="http://schemas.openxmlformats.org/officeDocument/2006/relationships/hyperlink" Target="http://www.globalnote.jp/post-5614.html" TargetMode="External"/><Relationship Id="rId7" Type="http://schemas.openxmlformats.org/officeDocument/2006/relationships/hyperlink" Target="http://www.globalnote.jp/post-3799.html" TargetMode="External"/><Relationship Id="rId12" Type="http://schemas.openxmlformats.org/officeDocument/2006/relationships/hyperlink" Target="http://www.globalnote.jp/post-3264.html" TargetMode="External"/><Relationship Id="rId2" Type="http://schemas.openxmlformats.org/officeDocument/2006/relationships/hyperlink" Target="http://www.globalnote.jp/post-3781.html" TargetMode="External"/><Relationship Id="rId16" Type="http://schemas.openxmlformats.org/officeDocument/2006/relationships/hyperlink" Target="http://www.globalnote.jp/post-12858.html" TargetMode="External"/><Relationship Id="rId1" Type="http://schemas.openxmlformats.org/officeDocument/2006/relationships/slideLayout" Target="../slideLayouts/slideLayout2.xml"/><Relationship Id="rId6" Type="http://schemas.openxmlformats.org/officeDocument/2006/relationships/hyperlink" Target="http://www.globalnote.jp/post-10570.html" TargetMode="External"/><Relationship Id="rId11" Type="http://schemas.openxmlformats.org/officeDocument/2006/relationships/hyperlink" Target="http://www.globalnote.jp/post-3775.html" TargetMode="External"/><Relationship Id="rId5" Type="http://schemas.openxmlformats.org/officeDocument/2006/relationships/hyperlink" Target="http://www.globalnote.jp/post-10568.html" TargetMode="External"/><Relationship Id="rId15" Type="http://schemas.openxmlformats.org/officeDocument/2006/relationships/hyperlink" Target="http://www.globalnote.jp/post-1607.html" TargetMode="External"/><Relationship Id="rId10" Type="http://schemas.openxmlformats.org/officeDocument/2006/relationships/hyperlink" Target="http://www.globalnote.jp/post-3793.html" TargetMode="External"/><Relationship Id="rId4" Type="http://schemas.openxmlformats.org/officeDocument/2006/relationships/hyperlink" Target="http://www.globalnote.jp/post-5617.html" TargetMode="External"/><Relationship Id="rId9" Type="http://schemas.openxmlformats.org/officeDocument/2006/relationships/hyperlink" Target="http://www.globalnote.jp/post-3796.html" TargetMode="External"/><Relationship Id="rId14" Type="http://schemas.openxmlformats.org/officeDocument/2006/relationships/hyperlink" Target="http://www.globalnote.jp/post-3260.htm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D71C438-6751-4459-9568-0C6E860E8BF1}" type="slidenum">
              <a:rPr lang="ja-JP" altLang="en-US" smtClean="0"/>
              <a:pPr>
                <a:defRPr/>
              </a:pPr>
              <a:t>1</a:t>
            </a:fld>
            <a:endParaRPr lang="ja-JP" altLang="en-US"/>
          </a:p>
        </p:txBody>
      </p:sp>
      <p:sp>
        <p:nvSpPr>
          <p:cNvPr id="3076" name="タイトル 1"/>
          <p:cNvSpPr>
            <a:spLocks noGrp="1"/>
          </p:cNvSpPr>
          <p:nvPr>
            <p:ph type="ctrTitle"/>
          </p:nvPr>
        </p:nvSpPr>
        <p:spPr>
          <a:xfrm>
            <a:off x="0" y="2420938"/>
            <a:ext cx="9043988" cy="1470025"/>
          </a:xfrm>
        </p:spPr>
        <p:txBody>
          <a:bodyPr/>
          <a:lstStyle/>
          <a:p>
            <a:pPr eaLnBrk="1" hangingPunct="1">
              <a:defRPr/>
            </a:pPr>
            <a:r>
              <a:rPr lang="ja-JP" altLang="en-US" sz="3600" b="1" dirty="0" smtClean="0">
                <a:effectLst>
                  <a:outerShdw blurRad="38100" dist="38100" dir="2700000" algn="tl">
                    <a:srgbClr val="000000">
                      <a:alpha val="43137"/>
                    </a:srgbClr>
                  </a:outerShdw>
                </a:effectLst>
              </a:rPr>
              <a:t>新興国におけるモータリゼーションを考える</a:t>
            </a:r>
            <a:r>
              <a:rPr lang="ja-JP" altLang="en-US" sz="4000" b="1" dirty="0" smtClean="0">
                <a:effectLst>
                  <a:outerShdw blurRad="38100" dist="38100" dir="2700000" algn="tl">
                    <a:srgbClr val="000000">
                      <a:alpha val="43137"/>
                    </a:srgbClr>
                  </a:outerShdw>
                </a:effectLst>
              </a:rPr>
              <a:t/>
            </a:r>
            <a:br>
              <a:rPr lang="ja-JP" altLang="en-US" sz="4000" b="1" dirty="0" smtClean="0">
                <a:effectLst>
                  <a:outerShdw blurRad="38100" dist="38100" dir="2700000" algn="tl">
                    <a:srgbClr val="000000">
                      <a:alpha val="43137"/>
                    </a:srgbClr>
                  </a:outerShdw>
                </a:effectLst>
              </a:rPr>
            </a:br>
            <a:r>
              <a:rPr lang="ja-JP" altLang="en-US" sz="3200" b="1" dirty="0" smtClean="0">
                <a:effectLst>
                  <a:outerShdw blurRad="38100" dist="38100" dir="2700000" algn="tl">
                    <a:srgbClr val="000000">
                      <a:alpha val="43137"/>
                    </a:srgbClr>
                  </a:outerShdw>
                </a:effectLst>
              </a:rPr>
              <a:t>－標準保有台数と新規購入比率を指標として－</a:t>
            </a:r>
          </a:p>
        </p:txBody>
      </p:sp>
      <p:sp>
        <p:nvSpPr>
          <p:cNvPr id="3" name="サブタイトル 2"/>
          <p:cNvSpPr>
            <a:spLocks noGrp="1"/>
          </p:cNvSpPr>
          <p:nvPr>
            <p:ph type="subTitle" idx="1"/>
          </p:nvPr>
        </p:nvSpPr>
        <p:spPr>
          <a:xfrm>
            <a:off x="900113" y="5876925"/>
            <a:ext cx="7848600" cy="766763"/>
          </a:xfrm>
        </p:spPr>
        <p:txBody>
          <a:bodyPr/>
          <a:lstStyle/>
          <a:p>
            <a:pPr eaLnBrk="1" hangingPunct="1"/>
            <a:r>
              <a:rPr lang="ja-JP" altLang="en-US" sz="2400" b="1" smtClean="0">
                <a:solidFill>
                  <a:schemeClr val="tx1"/>
                </a:solidFill>
              </a:rPr>
              <a:t>京都大学経済学部  塩地洋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中古車販売台数の取り扱い</a:t>
            </a:r>
          </a:p>
          <a:p>
            <a:pPr eaLnBrk="1" fontAlgn="auto" hangingPunct="1">
              <a:spcAft>
                <a:spcPts val="0"/>
              </a:spcAft>
              <a:buFont typeface="Arial" panose="020B0604020202020204" pitchFamily="34" charset="0"/>
              <a:buNone/>
              <a:defRPr/>
            </a:pPr>
            <a:r>
              <a:rPr lang="ja-JP" altLang="en-US" sz="9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a:t>
            </a:r>
            <a:r>
              <a:rPr lang="ja-JP" altLang="en-US" sz="3500" dirty="0" smtClean="0">
                <a:solidFill>
                  <a:schemeClr val="tx1"/>
                </a:solidFill>
                <a:latin typeface="+mj-ea"/>
                <a:ea typeface="+mj-ea"/>
              </a:rPr>
              <a:t>ある国において</a:t>
            </a:r>
            <a:r>
              <a:rPr lang="ja-JP" altLang="en-US" sz="3500" u="sng" dirty="0" smtClean="0">
                <a:solidFill>
                  <a:srgbClr val="FF0000"/>
                </a:solidFill>
                <a:latin typeface="+mj-ea"/>
                <a:ea typeface="+mj-ea"/>
              </a:rPr>
              <a:t>自動車販売台数</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保有台数の急速な増大</a:t>
            </a:r>
          </a:p>
          <a:p>
            <a:pPr marL="180975" indent="-180975" algn="l" eaLnBrk="1" fontAlgn="auto" hangingPunct="1">
              <a:spcAft>
                <a:spcPts val="0"/>
              </a:spcAft>
              <a:buFont typeface="Arial" panose="020B0604020202020204" pitchFamily="34" charset="0"/>
              <a:buNone/>
              <a:defRPr/>
            </a:pPr>
            <a:endParaRPr lang="ja-JP" altLang="en-US" sz="900"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▷先進国の大半の国においては，中古車販売台数は新車販売台数の事後的従属的産物である</a:t>
            </a:r>
          </a:p>
          <a:p>
            <a:pPr marL="180975" indent="-180975"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・中古車輸入台数が小さい</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新車の</a:t>
            </a:r>
            <a:r>
              <a:rPr lang="en-US" altLang="ja-JP" sz="3500" u="sng" dirty="0" smtClean="0">
                <a:solidFill>
                  <a:schemeClr val="tx1"/>
                </a:solidFill>
                <a:latin typeface="+mj-ea"/>
                <a:ea typeface="+mj-ea"/>
              </a:rPr>
              <a:t>20</a:t>
            </a:r>
            <a:r>
              <a:rPr lang="ja-JP" altLang="en-US" sz="3500" u="sng" dirty="0" smtClean="0">
                <a:solidFill>
                  <a:schemeClr val="tx1"/>
                </a:solidFill>
                <a:latin typeface="+mj-ea"/>
                <a:ea typeface="+mj-ea"/>
              </a:rPr>
              <a:t>％</a:t>
            </a:r>
            <a:r>
              <a:rPr lang="ja-JP" altLang="en-US" sz="3500" dirty="0" smtClean="0">
                <a:solidFill>
                  <a:schemeClr val="tx1"/>
                </a:solidFill>
                <a:latin typeface="+mj-ea"/>
                <a:ea typeface="+mj-ea"/>
              </a:rPr>
              <a:t>程度以下</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限り無視できる</a:t>
            </a:r>
          </a:p>
          <a:p>
            <a:pPr marL="180975" indent="-180975"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・従って</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 国によって新中比率に差（</a:t>
            </a:r>
            <a:r>
              <a:rPr lang="en-US" altLang="ja-JP" sz="3500" dirty="0" smtClean="0">
                <a:solidFill>
                  <a:schemeClr val="tx1"/>
                </a:solidFill>
                <a:latin typeface="+mj-ea"/>
                <a:ea typeface="+mj-ea"/>
              </a:rPr>
              <a:t>0.1</a:t>
            </a:r>
            <a:r>
              <a:rPr lang="ja-JP" altLang="en-US" sz="3500" dirty="0" smtClean="0">
                <a:solidFill>
                  <a:schemeClr val="tx1"/>
                </a:solidFill>
                <a:latin typeface="+mj-ea"/>
                <a:ea typeface="+mj-ea"/>
              </a:rPr>
              <a:t>～</a:t>
            </a:r>
            <a:r>
              <a:rPr lang="en-US" altLang="ja-JP" sz="3500" dirty="0" smtClean="0">
                <a:solidFill>
                  <a:schemeClr val="tx1"/>
                </a:solidFill>
                <a:latin typeface="+mj-ea"/>
                <a:ea typeface="+mj-ea"/>
              </a:rPr>
              <a:t>3.0</a:t>
            </a:r>
            <a:r>
              <a:rPr lang="ja-JP" altLang="en-US" sz="3500" dirty="0" smtClean="0">
                <a:solidFill>
                  <a:schemeClr val="tx1"/>
                </a:solidFill>
                <a:latin typeface="+mj-ea"/>
                <a:ea typeface="+mj-ea"/>
              </a:rPr>
              <a:t>程度</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はあるが</a:t>
            </a:r>
            <a:r>
              <a:rPr lang="en-US" altLang="ja-JP" sz="3500" dirty="0" smtClean="0">
                <a:solidFill>
                  <a:schemeClr val="tx1"/>
                </a:solidFill>
                <a:latin typeface="+mj-ea"/>
                <a:ea typeface="+mj-ea"/>
              </a:rPr>
              <a:t>, </a:t>
            </a:r>
            <a:r>
              <a:rPr lang="ja-JP" altLang="en-US" sz="3500" dirty="0" smtClean="0">
                <a:solidFill>
                  <a:schemeClr val="tx1"/>
                </a:solidFill>
                <a:latin typeface="+mj-ea"/>
                <a:ea typeface="+mj-ea"/>
              </a:rPr>
              <a:t>新車販売台数のみを観察しても</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 その国のモータリゼーションの推移</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変化の特徴を把握することができる</a:t>
            </a:r>
          </a:p>
          <a:p>
            <a:pPr marL="180975" indent="-180975"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・中古車を分析に入れなくても</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 大きな誤りはない</a:t>
            </a:r>
          </a:p>
          <a:p>
            <a:pPr marL="180975" indent="-180975"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・もちろん中古車を含めた方が精度は上がる</a:t>
            </a:r>
            <a:endParaRPr lang="ja-JP" altLang="en-US" sz="3500"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10</a:t>
            </a:fld>
            <a:endParaRPr lang="ja-JP" altLang="en-US"/>
          </a:p>
        </p:txBody>
      </p:sp>
    </p:spTree>
    <p:extLst>
      <p:ext uri="{BB962C8B-B14F-4D97-AF65-F5344CB8AC3E}">
        <p14:creationId xmlns:p14="http://schemas.microsoft.com/office/powerpoint/2010/main" val="3827982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新中比率とは </a:t>
            </a:r>
          </a:p>
          <a:p>
            <a:pPr eaLnBrk="1" fontAlgn="auto" hangingPunct="1">
              <a:spcAft>
                <a:spcPts val="0"/>
              </a:spcAft>
              <a:buFont typeface="Arial" panose="020B0604020202020204" pitchFamily="34" charset="0"/>
              <a:buNone/>
              <a:defRPr/>
            </a:pPr>
            <a:r>
              <a:rPr lang="ja-JP" altLang="en-US" sz="20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▷ある国における新車販売台数に対する中古車販売台数の比</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新中比率＝中古車販売台数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新車台数</a:t>
            </a: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▷日本の新中比率</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a:t>
            </a:r>
            <a:r>
              <a:rPr lang="en-US" altLang="ja-JP" dirty="0" smtClean="0">
                <a:solidFill>
                  <a:schemeClr val="tx1"/>
                </a:solidFill>
                <a:latin typeface="+mj-ea"/>
                <a:ea typeface="+mj-ea"/>
              </a:rPr>
              <a:t>250</a:t>
            </a:r>
            <a:r>
              <a:rPr lang="ja-JP" altLang="en-US" dirty="0" smtClean="0">
                <a:solidFill>
                  <a:schemeClr val="tx1"/>
                </a:solidFill>
                <a:latin typeface="+mj-ea"/>
                <a:ea typeface="+mj-ea"/>
              </a:rPr>
              <a:t>万台</a:t>
            </a:r>
            <a:r>
              <a:rPr lang="en-US" altLang="ja-JP" dirty="0" smtClean="0">
                <a:solidFill>
                  <a:schemeClr val="tx1"/>
                </a:solidFill>
                <a:latin typeface="+mj-ea"/>
                <a:ea typeface="+mj-ea"/>
              </a:rPr>
              <a:t>÷500</a:t>
            </a:r>
            <a:r>
              <a:rPr lang="ja-JP" altLang="en-US" dirty="0" smtClean="0">
                <a:solidFill>
                  <a:schemeClr val="tx1"/>
                </a:solidFill>
                <a:latin typeface="+mj-ea"/>
                <a:ea typeface="+mj-ea"/>
              </a:rPr>
              <a:t>万台＝</a:t>
            </a:r>
            <a:r>
              <a:rPr lang="en-US" altLang="ja-JP" dirty="0" smtClean="0">
                <a:solidFill>
                  <a:schemeClr val="tx1"/>
                </a:solidFill>
                <a:latin typeface="+mj-ea"/>
                <a:ea typeface="+mj-ea"/>
              </a:rPr>
              <a:t>0.5</a:t>
            </a: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・米国</a:t>
            </a:r>
            <a:r>
              <a:rPr lang="en-US" altLang="ja-JP" dirty="0" smtClean="0">
                <a:solidFill>
                  <a:schemeClr val="tx1"/>
                </a:solidFill>
                <a:latin typeface="+mj-ea"/>
                <a:ea typeface="+mj-ea"/>
              </a:rPr>
              <a:t>2.0</a:t>
            </a:r>
            <a:r>
              <a:rPr lang="ja-JP" altLang="en-US" dirty="0" smtClean="0">
                <a:solidFill>
                  <a:schemeClr val="tx1"/>
                </a:solidFill>
                <a:latin typeface="+mj-ea"/>
                <a:ea typeface="+mj-ea"/>
              </a:rPr>
              <a:t>  英国</a:t>
            </a:r>
            <a:r>
              <a:rPr lang="en-US" altLang="ja-JP" dirty="0" smtClean="0">
                <a:solidFill>
                  <a:schemeClr val="tx1"/>
                </a:solidFill>
                <a:latin typeface="+mj-ea"/>
                <a:ea typeface="+mj-ea"/>
              </a:rPr>
              <a:t>1.0</a:t>
            </a:r>
            <a:r>
              <a:rPr lang="ja-JP" altLang="en-US" dirty="0" smtClean="0">
                <a:solidFill>
                  <a:schemeClr val="tx1"/>
                </a:solidFill>
                <a:latin typeface="+mj-ea"/>
                <a:ea typeface="+mj-ea"/>
              </a:rPr>
              <a:t>  中国</a:t>
            </a:r>
            <a:r>
              <a:rPr lang="en-US" altLang="ja-JP" dirty="0" smtClean="0">
                <a:solidFill>
                  <a:schemeClr val="tx1"/>
                </a:solidFill>
                <a:latin typeface="+mj-ea"/>
                <a:ea typeface="+mj-ea"/>
              </a:rPr>
              <a:t>0.3</a:t>
            </a:r>
            <a:r>
              <a:rPr lang="ja-JP" altLang="en-US" dirty="0" smtClean="0">
                <a:solidFill>
                  <a:schemeClr val="tx1"/>
                </a:solidFill>
                <a:latin typeface="+mj-ea"/>
                <a:ea typeface="+mj-ea"/>
              </a:rPr>
              <a:t> と言われている</a:t>
            </a: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11</a:t>
            </a:fld>
            <a:endParaRPr lang="ja-JP" altLang="en-US"/>
          </a:p>
        </p:txBody>
      </p:sp>
    </p:spTree>
    <p:extLst>
      <p:ext uri="{BB962C8B-B14F-4D97-AF65-F5344CB8AC3E}">
        <p14:creationId xmlns:p14="http://schemas.microsoft.com/office/powerpoint/2010/main" val="1783410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前期的自動車の位置づけ</a:t>
            </a:r>
            <a:r>
              <a:rPr lang="en-US" altLang="ja-JP" sz="3600" dirty="0" smtClean="0">
                <a:solidFill>
                  <a:schemeClr val="tx1"/>
                </a:solidFill>
                <a:latin typeface="+mj-ea"/>
                <a:ea typeface="+mj-ea"/>
              </a:rPr>
              <a:t>(1)</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a:t>
            </a:r>
            <a:r>
              <a:rPr lang="ja-JP" altLang="en-US" u="sng" dirty="0" smtClean="0">
                <a:solidFill>
                  <a:schemeClr val="tx1"/>
                </a:solidFill>
                <a:latin typeface="+mj-ea"/>
                <a:ea typeface="+mj-ea"/>
              </a:rPr>
              <a:t>国の自動車工業会等が統計を作成する上で「自動車」と定義している乗り物</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・この定義には</a:t>
            </a:r>
            <a:r>
              <a:rPr lang="en-US" altLang="ja-JP" dirty="0" smtClean="0">
                <a:solidFill>
                  <a:schemeClr val="tx1"/>
                </a:solidFill>
                <a:latin typeface="+mj-ea"/>
                <a:ea typeface="+mj-ea"/>
              </a:rPr>
              <a:t>,</a:t>
            </a:r>
            <a:r>
              <a:rPr lang="ja-JP" altLang="en-US" dirty="0" smtClean="0">
                <a:solidFill>
                  <a:schemeClr val="tx1"/>
                </a:solidFill>
                <a:latin typeface="+mj-ea"/>
                <a:ea typeface="+mj-ea"/>
              </a:rPr>
              <a:t> タイの</a:t>
            </a:r>
            <a:r>
              <a:rPr lang="ja-JP" altLang="en-US" dirty="0" smtClean="0">
                <a:solidFill>
                  <a:schemeClr val="tx1"/>
                </a:solidFill>
                <a:latin typeface="+mj-ea"/>
                <a:ea typeface="+mj-ea"/>
              </a:rPr>
              <a:t>ツゥクツゥク</a:t>
            </a:r>
            <a:r>
              <a:rPr lang="en-US" altLang="ja-JP" dirty="0" smtClean="0">
                <a:solidFill>
                  <a:schemeClr val="tx1"/>
                </a:solidFill>
                <a:latin typeface="+mj-ea"/>
                <a:ea typeface="+mj-ea"/>
              </a:rPr>
              <a:t>,</a:t>
            </a:r>
            <a:r>
              <a:rPr lang="ja-JP" altLang="en-US" dirty="0" smtClean="0">
                <a:solidFill>
                  <a:schemeClr val="tx1"/>
                </a:solidFill>
                <a:latin typeface="+mj-ea"/>
                <a:ea typeface="+mj-ea"/>
              </a:rPr>
              <a:t> フィリピンのジープニー</a:t>
            </a:r>
            <a:r>
              <a:rPr lang="en-US" altLang="ja-JP" dirty="0" smtClean="0">
                <a:solidFill>
                  <a:schemeClr val="tx1"/>
                </a:solidFill>
                <a:latin typeface="+mj-ea"/>
                <a:ea typeface="+mj-ea"/>
              </a:rPr>
              <a:t>,</a:t>
            </a:r>
            <a:r>
              <a:rPr lang="ja-JP" altLang="en-US" dirty="0" smtClean="0">
                <a:solidFill>
                  <a:schemeClr val="tx1"/>
                </a:solidFill>
                <a:latin typeface="+mj-ea"/>
                <a:ea typeface="+mj-ea"/>
              </a:rPr>
              <a:t> インドネシアのバジャイ</a:t>
            </a:r>
            <a:r>
              <a:rPr lang="en-US" altLang="ja-JP" dirty="0" smtClean="0">
                <a:solidFill>
                  <a:schemeClr val="tx1"/>
                </a:solidFill>
                <a:latin typeface="+mj-ea"/>
                <a:ea typeface="+mj-ea"/>
              </a:rPr>
              <a:t>,</a:t>
            </a:r>
            <a:r>
              <a:rPr lang="ja-JP" altLang="en-US" dirty="0" smtClean="0">
                <a:solidFill>
                  <a:schemeClr val="tx1"/>
                </a:solidFill>
                <a:latin typeface="+mj-ea"/>
                <a:ea typeface="+mj-ea"/>
              </a:rPr>
              <a:t> インドのオートリキシャー等の乗り物は含まれていない</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▷これらの乗り物を前期的自動車と名付ける</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▷前期的自動車は</a:t>
            </a:r>
            <a:r>
              <a:rPr lang="en-US" altLang="ja-JP" dirty="0" smtClean="0">
                <a:solidFill>
                  <a:schemeClr val="tx1"/>
                </a:solidFill>
                <a:latin typeface="+mj-ea"/>
                <a:ea typeface="+mj-ea"/>
              </a:rPr>
              <a:t>,</a:t>
            </a:r>
            <a:r>
              <a:rPr lang="ja-JP" altLang="en-US" dirty="0" smtClean="0">
                <a:solidFill>
                  <a:schemeClr val="tx1"/>
                </a:solidFill>
                <a:latin typeface="+mj-ea"/>
                <a:ea typeface="+mj-ea"/>
              </a:rPr>
              <a:t>プレ・モータリゼーション期において</a:t>
            </a:r>
            <a:r>
              <a:rPr lang="en-US" altLang="ja-JP" dirty="0" smtClean="0">
                <a:solidFill>
                  <a:schemeClr val="tx1"/>
                </a:solidFill>
                <a:latin typeface="+mj-ea"/>
                <a:ea typeface="+mj-ea"/>
              </a:rPr>
              <a:t>,</a:t>
            </a:r>
            <a:r>
              <a:rPr lang="ja-JP" altLang="en-US" dirty="0" smtClean="0">
                <a:solidFill>
                  <a:schemeClr val="tx1"/>
                </a:solidFill>
                <a:latin typeface="+mj-ea"/>
                <a:ea typeface="+mj-ea"/>
              </a:rPr>
              <a:t>自動車の先行的な乗り物として</a:t>
            </a:r>
            <a:r>
              <a:rPr lang="en-US" altLang="ja-JP" dirty="0" smtClean="0">
                <a:solidFill>
                  <a:schemeClr val="tx1"/>
                </a:solidFill>
                <a:latin typeface="+mj-ea"/>
                <a:ea typeface="+mj-ea"/>
              </a:rPr>
              <a:t>,</a:t>
            </a:r>
            <a:r>
              <a:rPr lang="ja-JP" altLang="en-US" dirty="0" smtClean="0">
                <a:solidFill>
                  <a:schemeClr val="tx1"/>
                </a:solidFill>
                <a:latin typeface="+mj-ea"/>
                <a:ea typeface="+mj-ea"/>
              </a:rPr>
              <a:t>自動車の普及を下準備する</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・準備とは－自動車の製品技術，自動車の生産技術，自動車交通のインフラ等の事前の育成，発展</a:t>
            </a: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12</a:t>
            </a:fld>
            <a:endParaRPr lang="ja-JP" altLang="en-US"/>
          </a:p>
        </p:txBody>
      </p:sp>
    </p:spTree>
    <p:extLst>
      <p:ext uri="{BB962C8B-B14F-4D97-AF65-F5344CB8AC3E}">
        <p14:creationId xmlns:p14="http://schemas.microsoft.com/office/powerpoint/2010/main" val="530708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前期的自動車の位置づけ</a:t>
            </a:r>
            <a:r>
              <a:rPr lang="en-US" altLang="ja-JP" sz="3600" dirty="0" smtClean="0">
                <a:solidFill>
                  <a:schemeClr val="tx1"/>
                </a:solidFill>
                <a:latin typeface="+mj-ea"/>
                <a:ea typeface="+mj-ea"/>
              </a:rPr>
              <a:t>(2)</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▷とはいえ他方で，前期的自動車はプレ・モータリゼーション期において普及を遅らせる面もある</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・普及を遅らせるとは－自動車と代替</a:t>
            </a:r>
            <a:r>
              <a:rPr lang="en-US" altLang="ja-JP" dirty="0" smtClean="0">
                <a:solidFill>
                  <a:schemeClr val="tx1"/>
                </a:solidFill>
                <a:latin typeface="+mj-ea"/>
                <a:ea typeface="+mj-ea"/>
              </a:rPr>
              <a:t>/</a:t>
            </a:r>
            <a:r>
              <a:rPr lang="ja-JP" altLang="en-US" dirty="0" smtClean="0">
                <a:solidFill>
                  <a:schemeClr val="tx1"/>
                </a:solidFill>
                <a:latin typeface="+mj-ea"/>
                <a:ea typeface="+mj-ea"/>
              </a:rPr>
              <a:t>競合的な交通手段であること</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▷従って</a:t>
            </a:r>
            <a:r>
              <a:rPr lang="en-US" altLang="ja-JP" dirty="0" smtClean="0">
                <a:solidFill>
                  <a:schemeClr val="tx1"/>
                </a:solidFill>
                <a:latin typeface="+mj-ea"/>
                <a:ea typeface="+mj-ea"/>
              </a:rPr>
              <a:t>,</a:t>
            </a:r>
            <a:r>
              <a:rPr lang="ja-JP" altLang="en-US" dirty="0" smtClean="0">
                <a:solidFill>
                  <a:schemeClr val="tx1"/>
                </a:solidFill>
                <a:latin typeface="+mj-ea"/>
                <a:ea typeface="+mj-ea"/>
              </a:rPr>
              <a:t>前期的自動車と自動車の関係は</a:t>
            </a:r>
            <a:r>
              <a:rPr lang="en-US" altLang="ja-JP" dirty="0" smtClean="0">
                <a:solidFill>
                  <a:schemeClr val="tx1"/>
                </a:solidFill>
                <a:latin typeface="+mj-ea"/>
                <a:ea typeface="+mj-ea"/>
              </a:rPr>
              <a:t>,</a:t>
            </a:r>
            <a:r>
              <a:rPr lang="ja-JP" altLang="en-US" dirty="0" smtClean="0">
                <a:solidFill>
                  <a:schemeClr val="tx1"/>
                </a:solidFill>
                <a:latin typeface="+mj-ea"/>
                <a:ea typeface="+mj-ea"/>
              </a:rPr>
              <a:t>連続的であり</a:t>
            </a:r>
            <a:r>
              <a:rPr lang="en-US" altLang="ja-JP" dirty="0" smtClean="0">
                <a:solidFill>
                  <a:schemeClr val="tx1"/>
                </a:solidFill>
                <a:latin typeface="+mj-ea"/>
                <a:ea typeface="+mj-ea"/>
              </a:rPr>
              <a:t>,</a:t>
            </a:r>
            <a:r>
              <a:rPr lang="ja-JP" altLang="en-US" dirty="0" smtClean="0">
                <a:solidFill>
                  <a:schemeClr val="tx1"/>
                </a:solidFill>
                <a:latin typeface="+mj-ea"/>
                <a:ea typeface="+mj-ea"/>
              </a:rPr>
              <a:t>かつ非連続的であるといえる</a:t>
            </a: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▷モータリゼーション期に前期的自動車は</a:t>
            </a:r>
            <a:r>
              <a:rPr lang="en-US" altLang="ja-JP" dirty="0" smtClean="0">
                <a:solidFill>
                  <a:schemeClr val="tx1"/>
                </a:solidFill>
                <a:latin typeface="+mj-ea"/>
                <a:ea typeface="+mj-ea"/>
              </a:rPr>
              <a:t>, </a:t>
            </a:r>
            <a:r>
              <a:rPr lang="ja-JP" altLang="en-US" dirty="0" smtClean="0">
                <a:solidFill>
                  <a:schemeClr val="tx1"/>
                </a:solidFill>
                <a:latin typeface="+mj-ea"/>
                <a:ea typeface="+mj-ea"/>
              </a:rPr>
              <a:t>自動車との競争関係において優位を喪失していくとともに</a:t>
            </a:r>
            <a:r>
              <a:rPr lang="en-US" altLang="ja-JP" dirty="0" smtClean="0">
                <a:solidFill>
                  <a:schemeClr val="tx1"/>
                </a:solidFill>
                <a:latin typeface="+mj-ea"/>
                <a:ea typeface="+mj-ea"/>
              </a:rPr>
              <a:t>,</a:t>
            </a:r>
            <a:r>
              <a:rPr lang="ja-JP" altLang="en-US" dirty="0" smtClean="0">
                <a:solidFill>
                  <a:schemeClr val="tx1"/>
                </a:solidFill>
                <a:latin typeface="+mj-ea"/>
                <a:ea typeface="+mj-ea"/>
              </a:rPr>
              <a:t>非経済的要因</a:t>
            </a:r>
            <a:r>
              <a:rPr lang="en-US" altLang="ja-JP" dirty="0" smtClean="0">
                <a:solidFill>
                  <a:schemeClr val="tx1"/>
                </a:solidFill>
                <a:latin typeface="+mj-ea"/>
                <a:ea typeface="+mj-ea"/>
              </a:rPr>
              <a:t>(</a:t>
            </a:r>
            <a:r>
              <a:rPr lang="ja-JP" altLang="en-US" dirty="0" smtClean="0">
                <a:solidFill>
                  <a:schemeClr val="tx1"/>
                </a:solidFill>
                <a:latin typeface="+mj-ea"/>
                <a:ea typeface="+mj-ea"/>
              </a:rPr>
              <a:t>政府による規制等</a:t>
            </a:r>
            <a:r>
              <a:rPr lang="en-US" altLang="ja-JP" dirty="0" smtClean="0">
                <a:solidFill>
                  <a:schemeClr val="tx1"/>
                </a:solidFill>
                <a:latin typeface="+mj-ea"/>
                <a:ea typeface="+mj-ea"/>
              </a:rPr>
              <a:t>)</a:t>
            </a:r>
            <a:r>
              <a:rPr lang="ja-JP" altLang="en-US" dirty="0" smtClean="0">
                <a:solidFill>
                  <a:schemeClr val="tx1"/>
                </a:solidFill>
                <a:latin typeface="+mj-ea"/>
                <a:ea typeface="+mj-ea"/>
              </a:rPr>
              <a:t>によっても</a:t>
            </a:r>
            <a:r>
              <a:rPr lang="en-US" altLang="ja-JP" dirty="0" smtClean="0">
                <a:solidFill>
                  <a:schemeClr val="tx1"/>
                </a:solidFill>
                <a:latin typeface="+mj-ea"/>
                <a:ea typeface="+mj-ea"/>
              </a:rPr>
              <a:t>,</a:t>
            </a:r>
            <a:r>
              <a:rPr lang="ja-JP" altLang="en-US" dirty="0" smtClean="0">
                <a:solidFill>
                  <a:schemeClr val="tx1"/>
                </a:solidFill>
                <a:latin typeface="+mj-ea"/>
                <a:ea typeface="+mj-ea"/>
              </a:rPr>
              <a:t>その市場シェアを失っていく</a:t>
            </a: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13</a:t>
            </a:fld>
            <a:endParaRPr lang="ja-JP" altLang="en-US"/>
          </a:p>
        </p:txBody>
      </p:sp>
    </p:spTree>
    <p:extLst>
      <p:ext uri="{BB962C8B-B14F-4D97-AF65-F5344CB8AC3E}">
        <p14:creationId xmlns:p14="http://schemas.microsoft.com/office/powerpoint/2010/main" val="4292570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急激な増加とは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▷ある国における自動車販売台数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保有台数の</a:t>
            </a:r>
            <a:r>
              <a:rPr lang="ja-JP" altLang="en-US" dirty="0" smtClean="0">
                <a:solidFill>
                  <a:srgbClr val="FF0000"/>
                </a:solidFill>
                <a:latin typeface="+mj-ea"/>
                <a:ea typeface="+mj-ea"/>
              </a:rPr>
              <a:t>急激な増加</a:t>
            </a:r>
          </a:p>
          <a:p>
            <a:pPr marL="180975" indent="-180975" algn="l" eaLnBrk="1" fontAlgn="auto" hangingPunct="1">
              <a:spcAft>
                <a:spcPts val="0"/>
              </a:spcAft>
              <a:buFont typeface="Arial" panose="020B0604020202020204" pitchFamily="34" charset="0"/>
              <a:buNone/>
              <a:defRPr/>
            </a:pPr>
            <a:endParaRPr lang="ja-JP" altLang="en-US" sz="800" dirty="0" smtClean="0">
              <a:solidFill>
                <a:schemeClr val="tx1"/>
              </a:solidFill>
              <a:latin typeface="+mj-ea"/>
              <a:ea typeface="+mj-ea"/>
            </a:endParaRPr>
          </a:p>
          <a:p>
            <a:pPr marL="180975" indent="-180975" algn="l" eaLnBrk="1" fontAlgn="auto" hangingPunct="1">
              <a:spcAft>
                <a:spcPts val="0"/>
              </a:spcAft>
              <a:defRPr/>
            </a:pPr>
            <a:r>
              <a:rPr lang="ja-JP" altLang="en-US" dirty="0" smtClean="0">
                <a:solidFill>
                  <a:schemeClr val="tx1"/>
                </a:solidFill>
                <a:latin typeface="+mj-ea"/>
                <a:ea typeface="+mj-ea"/>
              </a:rPr>
              <a:t>▷理解しやすい点から</a:t>
            </a:r>
            <a:r>
              <a:rPr lang="en-US" altLang="ja-JP" dirty="0" smtClean="0">
                <a:solidFill>
                  <a:schemeClr val="tx1"/>
                </a:solidFill>
                <a:latin typeface="+mj-ea"/>
                <a:ea typeface="+mj-ea"/>
              </a:rPr>
              <a:t>,</a:t>
            </a:r>
            <a:r>
              <a:rPr lang="ja-JP" altLang="en-US" dirty="0" smtClean="0">
                <a:solidFill>
                  <a:schemeClr val="tx1"/>
                </a:solidFill>
                <a:latin typeface="+mj-ea"/>
                <a:ea typeface="+mj-ea"/>
              </a:rPr>
              <a:t>当面</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r>
              <a:rPr lang="ja-JP" altLang="en-US" dirty="0" smtClean="0">
                <a:solidFill>
                  <a:schemeClr val="tx1"/>
                </a:solidFill>
                <a:latin typeface="+mj-ea"/>
              </a:rPr>
              <a:t>人口</a:t>
            </a:r>
            <a:r>
              <a:rPr lang="en-US" altLang="ja-JP" dirty="0">
                <a:solidFill>
                  <a:schemeClr val="tx1"/>
                </a:solidFill>
                <a:latin typeface="+mj-ea"/>
              </a:rPr>
              <a:t>1,000</a:t>
            </a:r>
            <a:r>
              <a:rPr lang="ja-JP" altLang="en-US" dirty="0">
                <a:solidFill>
                  <a:schemeClr val="tx1"/>
                </a:solidFill>
                <a:latin typeface="+mj-ea"/>
              </a:rPr>
              <a:t>人当りの保有台数</a:t>
            </a:r>
            <a:r>
              <a:rPr lang="ja-JP" altLang="en-US" dirty="0" smtClean="0">
                <a:solidFill>
                  <a:schemeClr val="tx1"/>
                </a:solidFill>
                <a:latin typeface="+mj-ea"/>
              </a:rPr>
              <a:t>を指標として用いる</a:t>
            </a:r>
          </a:p>
          <a:p>
            <a:pPr marL="180975" indent="-180975" algn="l" eaLnBrk="1" fontAlgn="auto" hangingPunct="1">
              <a:spcAft>
                <a:spcPts val="0"/>
              </a:spcAft>
              <a:defRPr/>
            </a:pPr>
            <a:endParaRPr lang="ja-JP" altLang="en-US" dirty="0" smtClean="0">
              <a:solidFill>
                <a:schemeClr val="tx1"/>
              </a:solidFill>
              <a:latin typeface="+mj-ea"/>
            </a:endParaRPr>
          </a:p>
          <a:p>
            <a:pPr marL="180975" indent="-180975" algn="l" eaLnBrk="1" fontAlgn="auto" hangingPunct="1">
              <a:spcAft>
                <a:spcPts val="0"/>
              </a:spcAft>
              <a:defRPr/>
            </a:pPr>
            <a:r>
              <a:rPr lang="ja-JP" altLang="en-US" dirty="0" smtClean="0">
                <a:solidFill>
                  <a:schemeClr val="tx1"/>
                </a:solidFill>
                <a:latin typeface="+mj-ea"/>
              </a:rPr>
              <a:t>	プレ・モータリゼーション期  	  </a:t>
            </a:r>
            <a:r>
              <a:rPr lang="en-US" altLang="ja-JP" dirty="0" smtClean="0">
                <a:solidFill>
                  <a:schemeClr val="tx1"/>
                </a:solidFill>
                <a:latin typeface="+mj-ea"/>
              </a:rPr>
              <a:t>0</a:t>
            </a:r>
            <a:r>
              <a:rPr lang="ja-JP" altLang="en-US" dirty="0" smtClean="0">
                <a:solidFill>
                  <a:schemeClr val="tx1"/>
                </a:solidFill>
                <a:latin typeface="+mj-ea"/>
              </a:rPr>
              <a:t>～</a:t>
            </a:r>
            <a:r>
              <a:rPr lang="en-US" altLang="ja-JP" dirty="0" smtClean="0">
                <a:solidFill>
                  <a:schemeClr val="tx1"/>
                </a:solidFill>
                <a:latin typeface="+mj-ea"/>
              </a:rPr>
              <a:t>60</a:t>
            </a:r>
            <a:r>
              <a:rPr lang="ja-JP" altLang="en-US" dirty="0" smtClean="0">
                <a:solidFill>
                  <a:schemeClr val="tx1"/>
                </a:solidFill>
                <a:latin typeface="+mj-ea"/>
              </a:rPr>
              <a:t>台</a:t>
            </a:r>
          </a:p>
          <a:p>
            <a:pPr marL="180975" indent="-180975" algn="l" eaLnBrk="1" fontAlgn="auto" hangingPunct="1">
              <a:spcAft>
                <a:spcPts val="0"/>
              </a:spcAft>
              <a:defRPr/>
            </a:pPr>
            <a:r>
              <a:rPr lang="ja-JP" altLang="en-US" dirty="0" smtClean="0">
                <a:solidFill>
                  <a:schemeClr val="tx1"/>
                </a:solidFill>
                <a:latin typeface="+mj-ea"/>
              </a:rPr>
              <a:t>	モータリゼーション期  		</a:t>
            </a:r>
            <a:r>
              <a:rPr lang="en-US" altLang="ja-JP" dirty="0" smtClean="0">
                <a:solidFill>
                  <a:schemeClr val="tx1"/>
                </a:solidFill>
                <a:latin typeface="+mj-ea"/>
              </a:rPr>
              <a:t>61</a:t>
            </a:r>
            <a:r>
              <a:rPr lang="ja-JP" altLang="en-US" dirty="0" smtClean="0">
                <a:solidFill>
                  <a:schemeClr val="tx1"/>
                </a:solidFill>
                <a:latin typeface="+mj-ea"/>
              </a:rPr>
              <a:t>～</a:t>
            </a:r>
            <a:r>
              <a:rPr lang="en-US" altLang="ja-JP" dirty="0" smtClean="0">
                <a:solidFill>
                  <a:schemeClr val="tx1"/>
                </a:solidFill>
                <a:latin typeface="+mj-ea"/>
              </a:rPr>
              <a:t>300</a:t>
            </a:r>
            <a:r>
              <a:rPr lang="ja-JP" altLang="en-US" dirty="0" smtClean="0">
                <a:solidFill>
                  <a:schemeClr val="tx1"/>
                </a:solidFill>
                <a:latin typeface="+mj-ea"/>
              </a:rPr>
              <a:t>台</a:t>
            </a:r>
          </a:p>
          <a:p>
            <a:pPr marL="180975" indent="-180975" algn="l" eaLnBrk="1" fontAlgn="auto" hangingPunct="1">
              <a:spcAft>
                <a:spcPts val="0"/>
              </a:spcAft>
              <a:defRPr/>
            </a:pPr>
            <a:r>
              <a:rPr lang="ja-JP" altLang="en-US" dirty="0" smtClean="0">
                <a:solidFill>
                  <a:schemeClr val="tx1"/>
                </a:solidFill>
                <a:latin typeface="+mj-ea"/>
              </a:rPr>
              <a:t>  アフター・モータリゼーション期	</a:t>
            </a:r>
            <a:r>
              <a:rPr lang="en-US" altLang="ja-JP" dirty="0" smtClean="0">
                <a:solidFill>
                  <a:schemeClr val="tx1"/>
                </a:solidFill>
                <a:latin typeface="+mj-ea"/>
              </a:rPr>
              <a:t>301</a:t>
            </a:r>
            <a:r>
              <a:rPr lang="ja-JP" altLang="en-US" dirty="0" smtClean="0">
                <a:solidFill>
                  <a:schemeClr val="tx1"/>
                </a:solidFill>
                <a:latin typeface="+mj-ea"/>
              </a:rPr>
              <a:t>台以上	</a:t>
            </a: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14</a:t>
            </a:fld>
            <a:endParaRPr lang="ja-JP" altLang="en-US"/>
          </a:p>
        </p:txBody>
      </p:sp>
    </p:spTree>
    <p:extLst>
      <p:ext uri="{BB962C8B-B14F-4D97-AF65-F5344CB8AC3E}">
        <p14:creationId xmlns:p14="http://schemas.microsoft.com/office/powerpoint/2010/main" val="1090626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765175"/>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 </a:t>
            </a:r>
            <a:r>
              <a:rPr lang="en-US" altLang="ja-JP" sz="3600" dirty="0" smtClean="0">
                <a:solidFill>
                  <a:schemeClr val="tx1"/>
                </a:solidFill>
                <a:latin typeface="+mj-ea"/>
                <a:ea typeface="+mj-ea"/>
              </a:rPr>
              <a:t>1,000</a:t>
            </a:r>
            <a:r>
              <a:rPr lang="ja-JP" altLang="en-US" sz="3600" dirty="0" smtClean="0">
                <a:solidFill>
                  <a:schemeClr val="tx1"/>
                </a:solidFill>
                <a:latin typeface="+mj-ea"/>
                <a:ea typeface="+mj-ea"/>
              </a:rPr>
              <a:t>人当り保有台数による時期区分</a:t>
            </a:r>
            <a:endParaRPr lang="ja-JP" altLang="en-US" dirty="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8730233E-C689-4B29-96C4-928E2D3B35A3}" type="slidenum">
              <a:rPr lang="ja-JP" altLang="en-US" smtClean="0"/>
              <a:pPr>
                <a:defRPr/>
              </a:pPr>
              <a:t>15</a:t>
            </a:fld>
            <a:endParaRPr lang="ja-JP" altLang="en-US"/>
          </a:p>
        </p:txBody>
      </p:sp>
      <p:sp>
        <p:nvSpPr>
          <p:cNvPr id="5" name="サブタイトル 2"/>
          <p:cNvSpPr txBox="1">
            <a:spLocks/>
          </p:cNvSpPr>
          <p:nvPr/>
        </p:nvSpPr>
        <p:spPr bwMode="auto">
          <a:xfrm>
            <a:off x="1835696" y="792571"/>
            <a:ext cx="7056784" cy="151130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en-US" altLang="ja-JP" dirty="0" smtClean="0">
                <a:solidFill>
                  <a:srgbClr val="0000FF"/>
                </a:solidFill>
                <a:latin typeface="+mj-ea"/>
                <a:ea typeface="+mj-ea"/>
              </a:rPr>
              <a:t>1</a:t>
            </a:r>
            <a:r>
              <a:rPr lang="ja-JP" altLang="en-US" dirty="0" smtClean="0">
                <a:solidFill>
                  <a:srgbClr val="0000FF"/>
                </a:solidFill>
                <a:latin typeface="+mj-ea"/>
                <a:ea typeface="+mj-ea"/>
              </a:rPr>
              <a:t>～</a:t>
            </a:r>
            <a:r>
              <a:rPr lang="en-US" altLang="ja-JP" dirty="0" smtClean="0">
                <a:solidFill>
                  <a:srgbClr val="0000FF"/>
                </a:solidFill>
                <a:latin typeface="+mj-ea"/>
                <a:ea typeface="+mj-ea"/>
              </a:rPr>
              <a:t>60</a:t>
            </a:r>
            <a:r>
              <a:rPr lang="ja-JP" altLang="en-US" dirty="0" smtClean="0">
                <a:solidFill>
                  <a:srgbClr val="0000FF"/>
                </a:solidFill>
                <a:latin typeface="+mj-ea"/>
                <a:ea typeface="+mj-ea"/>
              </a:rPr>
              <a:t>台</a:t>
            </a:r>
          </a:p>
          <a:p>
            <a:pPr eaLnBrk="1" fontAlgn="auto" hangingPunct="1">
              <a:spcAft>
                <a:spcPts val="0"/>
              </a:spcAft>
              <a:defRPr/>
            </a:pPr>
            <a:r>
              <a:rPr lang="ja-JP" altLang="en-US" dirty="0">
                <a:solidFill>
                  <a:srgbClr val="0000FF"/>
                </a:solidFill>
                <a:latin typeface="+mj-ea"/>
                <a:ea typeface="+mj-ea"/>
              </a:rPr>
              <a:t> プレ・モータリゼーション期</a:t>
            </a:r>
          </a:p>
          <a:p>
            <a:pPr eaLnBrk="1" fontAlgn="auto" hangingPunct="1">
              <a:spcAft>
                <a:spcPts val="0"/>
              </a:spcAft>
              <a:defRPr/>
            </a:pPr>
            <a:endParaRPr lang="ja-JP" altLang="en-US" dirty="0" smtClean="0">
              <a:solidFill>
                <a:srgbClr val="0000FF"/>
              </a:solidFill>
              <a:latin typeface="+mj-ea"/>
              <a:ea typeface="+mj-ea"/>
            </a:endParaRPr>
          </a:p>
          <a:p>
            <a:pPr eaLnBrk="1" fontAlgn="auto" hangingPunct="1">
              <a:spcAft>
                <a:spcPts val="0"/>
              </a:spcAft>
              <a:defRPr/>
            </a:pPr>
            <a:endParaRPr lang="ja-JP" altLang="en-US" sz="1200" dirty="0" smtClean="0">
              <a:solidFill>
                <a:schemeClr val="tx1"/>
              </a:solidFill>
              <a:latin typeface="+mj-ea"/>
              <a:ea typeface="+mj-ea"/>
            </a:endParaRPr>
          </a:p>
          <a:p>
            <a:pPr marL="179388" indent="-179388"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7" name="サブタイトル 2"/>
          <p:cNvSpPr txBox="1">
            <a:spLocks/>
          </p:cNvSpPr>
          <p:nvPr/>
        </p:nvSpPr>
        <p:spPr bwMode="auto">
          <a:xfrm>
            <a:off x="1835696" y="2945835"/>
            <a:ext cx="7056388" cy="156328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en-US" altLang="ja-JP" dirty="0" smtClean="0">
                <a:solidFill>
                  <a:srgbClr val="FF0000"/>
                </a:solidFill>
                <a:latin typeface="+mj-ea"/>
                <a:ea typeface="+mj-ea"/>
              </a:rPr>
              <a:t>61</a:t>
            </a:r>
            <a:r>
              <a:rPr lang="ja-JP" altLang="en-US" dirty="0" smtClean="0">
                <a:solidFill>
                  <a:srgbClr val="FF0000"/>
                </a:solidFill>
                <a:latin typeface="+mj-ea"/>
                <a:ea typeface="+mj-ea"/>
              </a:rPr>
              <a:t>～</a:t>
            </a:r>
            <a:r>
              <a:rPr lang="en-US" altLang="ja-JP" dirty="0" smtClean="0">
                <a:solidFill>
                  <a:srgbClr val="FF0000"/>
                </a:solidFill>
                <a:latin typeface="+mj-ea"/>
                <a:ea typeface="+mj-ea"/>
              </a:rPr>
              <a:t>300</a:t>
            </a:r>
            <a:r>
              <a:rPr lang="ja-JP" altLang="en-US" dirty="0">
                <a:solidFill>
                  <a:srgbClr val="FF0000"/>
                </a:solidFill>
                <a:latin typeface="+mj-ea"/>
                <a:ea typeface="+mj-ea"/>
              </a:rPr>
              <a:t>台</a:t>
            </a:r>
          </a:p>
          <a:p>
            <a:pPr eaLnBrk="1" fontAlgn="auto" hangingPunct="1">
              <a:spcAft>
                <a:spcPts val="0"/>
              </a:spcAft>
              <a:defRPr/>
            </a:pPr>
            <a:r>
              <a:rPr lang="ja-JP" altLang="en-US" dirty="0" smtClean="0">
                <a:solidFill>
                  <a:srgbClr val="FF0000"/>
                </a:solidFill>
                <a:latin typeface="+mj-ea"/>
                <a:ea typeface="+mj-ea"/>
              </a:rPr>
              <a:t>モータリゼーション</a:t>
            </a:r>
          </a:p>
        </p:txBody>
      </p:sp>
      <p:sp>
        <p:nvSpPr>
          <p:cNvPr id="13" name="サブタイトル 2"/>
          <p:cNvSpPr txBox="1">
            <a:spLocks/>
          </p:cNvSpPr>
          <p:nvPr/>
        </p:nvSpPr>
        <p:spPr bwMode="auto">
          <a:xfrm>
            <a:off x="1847689" y="5085184"/>
            <a:ext cx="7032401" cy="151130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ja-JP" altLang="en-US" dirty="0" smtClean="0">
                <a:solidFill>
                  <a:srgbClr val="0000FF"/>
                </a:solidFill>
                <a:latin typeface="+mj-ea"/>
                <a:ea typeface="+mj-ea"/>
              </a:rPr>
              <a:t> </a:t>
            </a:r>
            <a:r>
              <a:rPr lang="en-US" altLang="ja-JP" dirty="0" smtClean="0">
                <a:solidFill>
                  <a:srgbClr val="0000FF"/>
                </a:solidFill>
                <a:latin typeface="+mj-ea"/>
                <a:ea typeface="+mj-ea"/>
              </a:rPr>
              <a:t>301</a:t>
            </a:r>
            <a:r>
              <a:rPr lang="ja-JP" altLang="en-US" dirty="0" smtClean="0">
                <a:solidFill>
                  <a:srgbClr val="0000FF"/>
                </a:solidFill>
                <a:latin typeface="+mj-ea"/>
                <a:ea typeface="+mj-ea"/>
              </a:rPr>
              <a:t>台</a:t>
            </a:r>
            <a:r>
              <a:rPr lang="ja-JP" altLang="en-US" dirty="0">
                <a:solidFill>
                  <a:srgbClr val="0000FF"/>
                </a:solidFill>
                <a:latin typeface="+mj-ea"/>
                <a:ea typeface="+mj-ea"/>
              </a:rPr>
              <a:t>以上</a:t>
            </a:r>
            <a:endParaRPr lang="ja-JP" altLang="en-US" dirty="0">
              <a:solidFill>
                <a:schemeClr val="tx1"/>
              </a:solidFill>
              <a:latin typeface="+mj-ea"/>
              <a:ea typeface="+mj-ea"/>
            </a:endParaRPr>
          </a:p>
          <a:p>
            <a:pPr eaLnBrk="1" fontAlgn="auto" hangingPunct="1">
              <a:spcAft>
                <a:spcPts val="0"/>
              </a:spcAft>
              <a:defRPr/>
            </a:pPr>
            <a:r>
              <a:rPr lang="ja-JP" altLang="en-US" dirty="0" smtClean="0">
                <a:solidFill>
                  <a:srgbClr val="0000FF"/>
                </a:solidFill>
                <a:latin typeface="+mj-ea"/>
                <a:ea typeface="+mj-ea"/>
              </a:rPr>
              <a:t>アフター・モータリゼーション期</a:t>
            </a:r>
          </a:p>
        </p:txBody>
      </p:sp>
    </p:spTree>
    <p:extLst>
      <p:ext uri="{BB962C8B-B14F-4D97-AF65-F5344CB8AC3E}">
        <p14:creationId xmlns:p14="http://schemas.microsoft.com/office/powerpoint/2010/main" val="30597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fontScale="92500"/>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販売台数と保有台数の関連 </a:t>
            </a:r>
            <a:r>
              <a:rPr lang="en-US" altLang="ja-JP" sz="3600" dirty="0" smtClean="0">
                <a:solidFill>
                  <a:schemeClr val="tx1"/>
                </a:solidFill>
                <a:latin typeface="+mj-ea"/>
                <a:ea typeface="+mj-ea"/>
              </a:rPr>
              <a:t>(1)</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defRPr/>
            </a:pPr>
            <a:r>
              <a:rPr lang="ja-JP" altLang="en-US" dirty="0" smtClean="0">
                <a:solidFill>
                  <a:schemeClr val="tx1"/>
                </a:solidFill>
                <a:latin typeface="+mj-ea"/>
                <a:ea typeface="+mj-ea"/>
              </a:rPr>
              <a:t>▷</a:t>
            </a:r>
            <a:r>
              <a:rPr lang="ja-JP" altLang="en-US" dirty="0">
                <a:solidFill>
                  <a:schemeClr val="tx1"/>
                </a:solidFill>
                <a:latin typeface="+mj-ea"/>
              </a:rPr>
              <a:t>年間販売</a:t>
            </a:r>
            <a:r>
              <a:rPr lang="ja-JP" altLang="en-US" dirty="0" smtClean="0">
                <a:solidFill>
                  <a:schemeClr val="tx1"/>
                </a:solidFill>
                <a:latin typeface="+mj-ea"/>
              </a:rPr>
              <a:t>台数はフロー  </a:t>
            </a:r>
          </a:p>
          <a:p>
            <a:pPr marL="180975" indent="-180975" algn="l" eaLnBrk="1" fontAlgn="auto" hangingPunct="1">
              <a:spcAft>
                <a:spcPts val="0"/>
              </a:spcAft>
              <a:defRPr/>
            </a:pPr>
            <a:r>
              <a:rPr lang="ja-JP" altLang="en-US" dirty="0" smtClean="0">
                <a:solidFill>
                  <a:schemeClr val="tx1"/>
                </a:solidFill>
                <a:latin typeface="+mj-ea"/>
                <a:ea typeface="+mj-ea"/>
              </a:rPr>
              <a:t>・年間販売台数の方が変化をより迅速にあらわす</a:t>
            </a:r>
          </a:p>
          <a:p>
            <a:pPr marL="180975" indent="-180975" algn="l" eaLnBrk="1" fontAlgn="auto" hangingPunct="1">
              <a:spcAft>
                <a:spcPts val="0"/>
              </a:spcAft>
              <a:defRPr/>
            </a:pPr>
            <a:r>
              <a:rPr lang="ja-JP" altLang="en-US" dirty="0" smtClean="0">
                <a:solidFill>
                  <a:schemeClr val="tx1"/>
                </a:solidFill>
                <a:latin typeface="+mj-ea"/>
                <a:ea typeface="+mj-ea"/>
              </a:rPr>
              <a:t>・短期的動向を得やすい</a:t>
            </a:r>
          </a:p>
          <a:p>
            <a:pPr marL="180975" indent="-180975" algn="l" eaLnBrk="1" fontAlgn="auto" hangingPunct="1">
              <a:spcAft>
                <a:spcPts val="0"/>
              </a:spcAft>
              <a:defRPr/>
            </a:pPr>
            <a:r>
              <a:rPr lang="ja-JP" altLang="en-US" dirty="0" smtClean="0">
                <a:solidFill>
                  <a:schemeClr val="tx1"/>
                </a:solidFill>
                <a:latin typeface="+mj-ea"/>
                <a:ea typeface="+mj-ea"/>
              </a:rPr>
              <a:t>▷保有台数はストック    過去の積み重ね</a:t>
            </a:r>
            <a:endParaRPr lang="en-US" altLang="ja-JP"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・長期的動向を見るのに適当</a:t>
            </a:r>
          </a:p>
          <a:p>
            <a:pPr marL="180975" indent="-180975" algn="l" eaLnBrk="1" fontAlgn="auto" hangingPunct="1">
              <a:spcAft>
                <a:spcPts val="0"/>
              </a:spcAft>
              <a:buFont typeface="Arial" panose="020B0604020202020204" pitchFamily="34" charset="0"/>
              <a:buNone/>
              <a:defRPr/>
            </a:pPr>
            <a:endParaRPr lang="en-US" altLang="ja-JP"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a:t>
            </a:r>
            <a:r>
              <a:rPr lang="ja-JP" altLang="en-US" dirty="0" smtClean="0">
                <a:solidFill>
                  <a:schemeClr val="tx1"/>
                </a:solidFill>
                <a:latin typeface="+mj-ea"/>
                <a:ea typeface="+mj-ea"/>
              </a:rPr>
              <a:t>前年の保有台数</a:t>
            </a:r>
            <a:r>
              <a:rPr lang="en-US" altLang="ja-JP" dirty="0" smtClean="0">
                <a:solidFill>
                  <a:schemeClr val="tx1"/>
                </a:solidFill>
                <a:latin typeface="+mj-ea"/>
                <a:ea typeface="+mj-ea"/>
              </a:rPr>
              <a:t>)</a:t>
            </a:r>
            <a:r>
              <a:rPr lang="ja-JP" altLang="en-US" dirty="0" smtClean="0">
                <a:solidFill>
                  <a:schemeClr val="tx1"/>
                </a:solidFill>
                <a:latin typeface="+mj-ea"/>
                <a:ea typeface="+mj-ea"/>
              </a:rPr>
              <a:t>＋</a:t>
            </a:r>
            <a:r>
              <a:rPr lang="en-US" altLang="ja-JP" dirty="0" smtClean="0">
                <a:solidFill>
                  <a:schemeClr val="tx1"/>
                </a:solidFill>
                <a:latin typeface="+mj-ea"/>
                <a:ea typeface="+mj-ea"/>
              </a:rPr>
              <a:t>(</a:t>
            </a:r>
            <a:r>
              <a:rPr lang="ja-JP" altLang="en-US" dirty="0" smtClean="0">
                <a:solidFill>
                  <a:schemeClr val="tx1"/>
                </a:solidFill>
                <a:latin typeface="+mj-ea"/>
                <a:ea typeface="+mj-ea"/>
              </a:rPr>
              <a:t>当該年の販売台数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新規登録台数</a:t>
            </a:r>
            <a:r>
              <a:rPr lang="en-US" altLang="ja-JP" dirty="0" smtClean="0">
                <a:solidFill>
                  <a:schemeClr val="tx1"/>
                </a:solidFill>
                <a:latin typeface="+mj-ea"/>
                <a:ea typeface="+mj-ea"/>
              </a:rPr>
              <a:t>)</a:t>
            </a:r>
            <a:r>
              <a:rPr lang="ja-JP" altLang="en-US" dirty="0" smtClean="0">
                <a:solidFill>
                  <a:schemeClr val="tx1"/>
                </a:solidFill>
                <a:latin typeface="+mj-ea"/>
                <a:ea typeface="+mj-ea"/>
              </a:rPr>
              <a:t>－</a:t>
            </a:r>
            <a:r>
              <a:rPr lang="en-US" altLang="ja-JP" dirty="0" smtClean="0">
                <a:solidFill>
                  <a:schemeClr val="tx1"/>
                </a:solidFill>
                <a:latin typeface="+mj-ea"/>
                <a:ea typeface="+mj-ea"/>
              </a:rPr>
              <a:t>(</a:t>
            </a:r>
            <a:r>
              <a:rPr lang="ja-JP" altLang="en-US" dirty="0" smtClean="0">
                <a:solidFill>
                  <a:schemeClr val="tx1"/>
                </a:solidFill>
                <a:latin typeface="+mj-ea"/>
                <a:ea typeface="+mj-ea"/>
              </a:rPr>
              <a:t>当該年の登録抹消台数</a:t>
            </a:r>
            <a:r>
              <a:rPr lang="en-US" altLang="ja-JP" dirty="0" smtClean="0">
                <a:solidFill>
                  <a:schemeClr val="tx1"/>
                </a:solidFill>
                <a:latin typeface="+mj-ea"/>
                <a:ea typeface="+mj-ea"/>
              </a:rPr>
              <a:t>)</a:t>
            </a:r>
            <a:r>
              <a:rPr lang="ja-JP" altLang="en-US" dirty="0" smtClean="0">
                <a:solidFill>
                  <a:schemeClr val="tx1"/>
                </a:solidFill>
                <a:latin typeface="+mj-ea"/>
                <a:ea typeface="+mj-ea"/>
              </a:rPr>
              <a:t>＝</a:t>
            </a:r>
            <a:r>
              <a:rPr lang="en-US" altLang="ja-JP" dirty="0" smtClean="0">
                <a:solidFill>
                  <a:schemeClr val="tx1"/>
                </a:solidFill>
                <a:latin typeface="+mj-ea"/>
                <a:ea typeface="+mj-ea"/>
              </a:rPr>
              <a:t>(</a:t>
            </a:r>
            <a:r>
              <a:rPr lang="ja-JP" altLang="en-US" dirty="0" smtClean="0">
                <a:solidFill>
                  <a:schemeClr val="tx1"/>
                </a:solidFill>
                <a:latin typeface="+mj-ea"/>
                <a:ea typeface="+mj-ea"/>
              </a:rPr>
              <a:t>当該年の保有台数</a:t>
            </a:r>
            <a:r>
              <a:rPr lang="en-US" altLang="ja-JP" dirty="0" smtClean="0">
                <a:solidFill>
                  <a:schemeClr val="tx1"/>
                </a:solidFill>
                <a:latin typeface="+mj-ea"/>
                <a:ea typeface="+mj-ea"/>
              </a:rPr>
              <a:t>)</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・販売台数の変化と登録抹消台数の変化→保有台数の変化</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・ただし，輸入中古車の新規登録→保有台数の増加</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16</a:t>
            </a:fld>
            <a:endParaRPr lang="ja-JP" altLang="en-US"/>
          </a:p>
        </p:txBody>
      </p:sp>
    </p:spTree>
    <p:extLst>
      <p:ext uri="{BB962C8B-B14F-4D97-AF65-F5344CB8AC3E}">
        <p14:creationId xmlns:p14="http://schemas.microsoft.com/office/powerpoint/2010/main" val="3304259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販売台数と保有台数の関連 </a:t>
            </a:r>
            <a:r>
              <a:rPr lang="en-US" altLang="ja-JP" sz="3600" dirty="0" smtClean="0">
                <a:solidFill>
                  <a:schemeClr val="tx1"/>
                </a:solidFill>
                <a:latin typeface="+mj-ea"/>
                <a:ea typeface="+mj-ea"/>
              </a:rPr>
              <a:t>(2)</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▷急激な変化がなく</a:t>
            </a:r>
            <a:r>
              <a:rPr lang="en-US" altLang="ja-JP" dirty="0" smtClean="0">
                <a:solidFill>
                  <a:schemeClr val="tx1"/>
                </a:solidFill>
                <a:latin typeface="+mj-ea"/>
                <a:ea typeface="+mj-ea"/>
              </a:rPr>
              <a:t>,</a:t>
            </a:r>
            <a:r>
              <a:rPr lang="ja-JP" altLang="en-US" dirty="0" smtClean="0">
                <a:solidFill>
                  <a:schemeClr val="tx1"/>
                </a:solidFill>
                <a:latin typeface="+mj-ea"/>
                <a:ea typeface="+mj-ea"/>
              </a:rPr>
              <a:t> 安定的な市場となると</a:t>
            </a:r>
            <a:r>
              <a:rPr lang="en-US" altLang="ja-JP" dirty="0" smtClean="0">
                <a:solidFill>
                  <a:schemeClr val="tx1"/>
                </a:solidFill>
                <a:latin typeface="+mj-ea"/>
                <a:ea typeface="+mj-ea"/>
              </a:rPr>
              <a:t>,</a:t>
            </a:r>
            <a:r>
              <a:rPr lang="ja-JP" altLang="en-US" dirty="0" smtClean="0">
                <a:solidFill>
                  <a:schemeClr val="tx1"/>
                </a:solidFill>
                <a:latin typeface="+mj-ea"/>
                <a:ea typeface="+mj-ea"/>
              </a:rPr>
              <a:t> 年間販売台数は保有台数に規定される</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▷保有台数を平均使用年数で除するとおおよその年間販売台数の水準を仮定することが可能となる</a:t>
            </a: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a:t>
            </a:r>
            <a:r>
              <a:rPr lang="en-US" altLang="ja-JP" dirty="0" smtClean="0">
                <a:solidFill>
                  <a:schemeClr val="tx1"/>
                </a:solidFill>
                <a:latin typeface="+mj-ea"/>
                <a:ea typeface="+mj-ea"/>
              </a:rPr>
              <a:t>÷</a:t>
            </a:r>
            <a:r>
              <a:rPr lang="ja-JP" altLang="en-US" dirty="0" smtClean="0">
                <a:solidFill>
                  <a:schemeClr val="tx1"/>
                </a:solidFill>
                <a:latin typeface="+mj-ea"/>
                <a:ea typeface="+mj-ea"/>
              </a:rPr>
              <a:t>平均使用年数＝年間販売台数</a:t>
            </a: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17</a:t>
            </a:fld>
            <a:endParaRPr lang="ja-JP" altLang="en-US"/>
          </a:p>
        </p:txBody>
      </p:sp>
    </p:spTree>
    <p:extLst>
      <p:ext uri="{BB962C8B-B14F-4D97-AF65-F5344CB8AC3E}">
        <p14:creationId xmlns:p14="http://schemas.microsoft.com/office/powerpoint/2010/main" val="1385003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p:nvPr/>
        </p:nvCxnSpPr>
        <p:spPr>
          <a:xfrm>
            <a:off x="971600" y="6309320"/>
            <a:ext cx="74888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971600" y="260648"/>
            <a:ext cx="0" cy="60486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112297" y="758607"/>
            <a:ext cx="1415772" cy="400110"/>
          </a:xfrm>
          <a:prstGeom prst="rect">
            <a:avLst/>
          </a:prstGeom>
          <a:noFill/>
        </p:spPr>
        <p:txBody>
          <a:bodyPr vert="eaVert" wrap="square" rtlCol="0">
            <a:spAutoFit/>
          </a:bodyPr>
          <a:lstStyle/>
          <a:p>
            <a:r>
              <a:rPr kumimoji="1" lang="ja-JP" altLang="en-US" sz="2000" dirty="0" smtClean="0">
                <a:latin typeface="+mj-ea"/>
                <a:ea typeface="+mj-ea"/>
              </a:rPr>
              <a:t>登録台数</a:t>
            </a:r>
            <a:endParaRPr kumimoji="1" lang="ja-JP" altLang="en-US" sz="2000" dirty="0">
              <a:latin typeface="+mj-ea"/>
              <a:ea typeface="+mj-ea"/>
            </a:endParaRPr>
          </a:p>
        </p:txBody>
      </p:sp>
      <p:sp>
        <p:nvSpPr>
          <p:cNvPr id="12" name="テキスト ボックス 11"/>
          <p:cNvSpPr txBox="1"/>
          <p:nvPr/>
        </p:nvSpPr>
        <p:spPr>
          <a:xfrm>
            <a:off x="7092280" y="6410090"/>
            <a:ext cx="1224136" cy="400110"/>
          </a:xfrm>
          <a:prstGeom prst="rect">
            <a:avLst/>
          </a:prstGeom>
          <a:noFill/>
        </p:spPr>
        <p:txBody>
          <a:bodyPr wrap="square" rtlCol="0">
            <a:spAutoFit/>
          </a:bodyPr>
          <a:lstStyle/>
          <a:p>
            <a:r>
              <a:rPr kumimoji="1" lang="ja-JP" altLang="en-US" dirty="0" smtClean="0"/>
              <a:t> 車の年式</a:t>
            </a:r>
            <a:endParaRPr kumimoji="1" lang="ja-JP" altLang="en-US" sz="2000" dirty="0">
              <a:latin typeface="+mj-ea"/>
              <a:ea typeface="+mj-ea"/>
            </a:endParaRPr>
          </a:p>
        </p:txBody>
      </p:sp>
      <p:sp>
        <p:nvSpPr>
          <p:cNvPr id="18" name="テキスト ボックス 17"/>
          <p:cNvSpPr txBox="1"/>
          <p:nvPr/>
        </p:nvSpPr>
        <p:spPr>
          <a:xfrm>
            <a:off x="755576" y="6348535"/>
            <a:ext cx="6480720" cy="261610"/>
          </a:xfrm>
          <a:prstGeom prst="rect">
            <a:avLst/>
          </a:prstGeom>
          <a:noFill/>
          <a:ln w="38100">
            <a:noFill/>
          </a:ln>
        </p:spPr>
        <p:txBody>
          <a:bodyPr vert="horz" wrap="square" rtlCol="0">
            <a:spAutoFit/>
          </a:bodyPr>
          <a:lstStyle/>
          <a:p>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2014</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13</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12</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11</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10</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09</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08</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07</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06</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05</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04</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03</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02</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01</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00</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99</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98</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97</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96</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95</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94</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93</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92</a:t>
            </a:r>
            <a:r>
              <a:rPr kumimoji="1" lang="ja-JP" altLang="en-US" sz="1050" dirty="0" smtClean="0">
                <a:solidFill>
                  <a:srgbClr val="FF0000"/>
                </a:solidFill>
                <a:latin typeface="+mj-ea"/>
                <a:ea typeface="+mj-ea"/>
              </a:rPr>
              <a:t> </a:t>
            </a:r>
            <a:r>
              <a:rPr kumimoji="1" lang="en-US" altLang="ja-JP" sz="1050" dirty="0" smtClean="0">
                <a:solidFill>
                  <a:srgbClr val="FF0000"/>
                </a:solidFill>
                <a:latin typeface="+mj-ea"/>
                <a:ea typeface="+mj-ea"/>
              </a:rPr>
              <a:t>9190</a:t>
            </a:r>
            <a:endParaRPr kumimoji="1" lang="ja-JP" altLang="en-US" sz="1050" dirty="0">
              <a:solidFill>
                <a:srgbClr val="FF0000"/>
              </a:solidFill>
              <a:latin typeface="+mj-ea"/>
              <a:ea typeface="+mj-ea"/>
            </a:endParaRPr>
          </a:p>
        </p:txBody>
      </p:sp>
      <p:cxnSp>
        <p:nvCxnSpPr>
          <p:cNvPr id="3" name="直線コネクタ 2"/>
          <p:cNvCxnSpPr/>
          <p:nvPr/>
        </p:nvCxnSpPr>
        <p:spPr>
          <a:xfrm flipV="1">
            <a:off x="1115616" y="620688"/>
            <a:ext cx="0" cy="568863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1268016" y="871152"/>
            <a:ext cx="0" cy="5438168"/>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1431910" y="1231192"/>
            <a:ext cx="0" cy="5078128"/>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1584310" y="1666548"/>
            <a:ext cx="0" cy="464277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1736710" y="2132856"/>
            <a:ext cx="0" cy="4176464"/>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220072" y="6021288"/>
            <a:ext cx="0" cy="28803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076056" y="5949280"/>
            <a:ext cx="0" cy="36004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932040" y="5769260"/>
            <a:ext cx="0" cy="54006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4788024" y="5626969"/>
            <a:ext cx="0" cy="667613"/>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590661" y="5517232"/>
            <a:ext cx="0" cy="807793"/>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627784" y="4707700"/>
            <a:ext cx="1008112" cy="369332"/>
          </a:xfrm>
          <a:prstGeom prst="rect">
            <a:avLst/>
          </a:prstGeom>
          <a:noFill/>
        </p:spPr>
        <p:txBody>
          <a:bodyPr wrap="square" rtlCol="0">
            <a:spAutoFit/>
          </a:bodyPr>
          <a:lstStyle/>
          <a:p>
            <a:pPr algn="ctr"/>
            <a:r>
              <a:rPr kumimoji="1" lang="ja-JP" altLang="en-US" dirty="0" smtClean="0"/>
              <a:t>略</a:t>
            </a:r>
            <a:endParaRPr kumimoji="1" lang="ja-JP" altLang="en-US" dirty="0"/>
          </a:p>
        </p:txBody>
      </p:sp>
    </p:spTree>
    <p:extLst>
      <p:ext uri="{BB962C8B-B14F-4D97-AF65-F5344CB8AC3E}">
        <p14:creationId xmlns:p14="http://schemas.microsoft.com/office/powerpoint/2010/main" val="110141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販売台数と保有台数の関連 </a:t>
            </a:r>
            <a:r>
              <a:rPr lang="en-US" altLang="ja-JP" sz="3600" dirty="0" smtClean="0">
                <a:solidFill>
                  <a:schemeClr val="tx1"/>
                </a:solidFill>
                <a:latin typeface="+mj-ea"/>
                <a:ea typeface="+mj-ea"/>
              </a:rPr>
              <a:t>(3)</a:t>
            </a:r>
            <a:endParaRPr lang="ja-JP" altLang="en-US" sz="3600" dirty="0" smtClean="0">
              <a:solidFill>
                <a:schemeClr val="tx1"/>
              </a:solidFill>
              <a:latin typeface="+mj-ea"/>
              <a:ea typeface="+mj-ea"/>
            </a:endParaRP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▷平均使用年数  登録抹消までの使用年数の平均</a:t>
            </a:r>
          </a:p>
          <a:p>
            <a:pPr marL="180975" indent="-180975"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rPr>
              <a:t>12.64</a:t>
            </a:r>
            <a:r>
              <a:rPr lang="ja-JP" altLang="en-US" dirty="0" smtClean="0">
                <a:solidFill>
                  <a:schemeClr val="tx1"/>
                </a:solidFill>
                <a:latin typeface="+mj-ea"/>
              </a:rPr>
              <a:t>年 </a:t>
            </a:r>
            <a:r>
              <a:rPr lang="en-US" altLang="ja-JP" dirty="0" smtClean="0">
                <a:solidFill>
                  <a:schemeClr val="tx1"/>
                </a:solidFill>
                <a:latin typeface="+mj-ea"/>
              </a:rPr>
              <a:t>(</a:t>
            </a:r>
            <a:r>
              <a:rPr lang="ja-JP" altLang="en-US" dirty="0" smtClean="0">
                <a:solidFill>
                  <a:schemeClr val="tx1"/>
                </a:solidFill>
                <a:latin typeface="+mj-ea"/>
                <a:ea typeface="+mj-ea"/>
              </a:rPr>
              <a:t>日本</a:t>
            </a:r>
            <a:r>
              <a:rPr lang="en-US" altLang="ja-JP" dirty="0" smtClean="0">
                <a:solidFill>
                  <a:schemeClr val="tx1"/>
                </a:solidFill>
                <a:latin typeface="+mj-ea"/>
                <a:ea typeface="+mj-ea"/>
              </a:rPr>
              <a:t>/</a:t>
            </a:r>
            <a:r>
              <a:rPr lang="ja-JP" altLang="en-US" dirty="0" smtClean="0">
                <a:solidFill>
                  <a:schemeClr val="tx1"/>
                </a:solidFill>
                <a:latin typeface="+mj-ea"/>
                <a:ea typeface="+mj-ea"/>
              </a:rPr>
              <a:t>乗用車</a:t>
            </a:r>
            <a:r>
              <a:rPr lang="en-US" altLang="ja-JP" dirty="0" smtClean="0">
                <a:solidFill>
                  <a:schemeClr val="tx1"/>
                </a:solidFill>
                <a:latin typeface="+mj-ea"/>
                <a:ea typeface="+mj-ea"/>
              </a:rPr>
              <a:t>/2014</a:t>
            </a:r>
            <a:r>
              <a:rPr lang="ja-JP" altLang="en-US" dirty="0" smtClean="0">
                <a:solidFill>
                  <a:schemeClr val="tx1"/>
                </a:solidFill>
                <a:latin typeface="+mj-ea"/>
                <a:ea typeface="+mj-ea"/>
              </a:rPr>
              <a:t>年</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marL="180975" indent="-180975" algn="l" eaLnBrk="1" fontAlgn="auto" hangingPunct="1">
              <a:spcAft>
                <a:spcPts val="0"/>
              </a:spcAft>
              <a:defRPr/>
            </a:pPr>
            <a:r>
              <a:rPr lang="ja-JP" altLang="en-US" dirty="0">
                <a:solidFill>
                  <a:schemeClr val="tx1"/>
                </a:solidFill>
                <a:latin typeface="+mj-ea"/>
              </a:rPr>
              <a:t>・</a:t>
            </a:r>
            <a:r>
              <a:rPr lang="en-US" altLang="ja-JP" dirty="0" smtClean="0">
                <a:solidFill>
                  <a:schemeClr val="tx1"/>
                </a:solidFill>
                <a:latin typeface="+mj-ea"/>
              </a:rPr>
              <a:t>13.31</a:t>
            </a:r>
            <a:r>
              <a:rPr lang="ja-JP" altLang="en-US" dirty="0" smtClean="0">
                <a:solidFill>
                  <a:schemeClr val="tx1"/>
                </a:solidFill>
                <a:latin typeface="+mj-ea"/>
              </a:rPr>
              <a:t>年 </a:t>
            </a:r>
            <a:r>
              <a:rPr lang="en-US" altLang="ja-JP" dirty="0">
                <a:solidFill>
                  <a:schemeClr val="tx1"/>
                </a:solidFill>
                <a:latin typeface="+mj-ea"/>
              </a:rPr>
              <a:t>(</a:t>
            </a:r>
            <a:r>
              <a:rPr lang="ja-JP" altLang="en-US" dirty="0">
                <a:solidFill>
                  <a:schemeClr val="tx1"/>
                </a:solidFill>
                <a:latin typeface="+mj-ea"/>
              </a:rPr>
              <a:t>日本</a:t>
            </a:r>
            <a:r>
              <a:rPr lang="en-US" altLang="ja-JP" dirty="0" smtClean="0">
                <a:solidFill>
                  <a:schemeClr val="tx1"/>
                </a:solidFill>
                <a:latin typeface="+mj-ea"/>
              </a:rPr>
              <a:t>/</a:t>
            </a:r>
            <a:r>
              <a:rPr lang="ja-JP" altLang="en-US" dirty="0" smtClean="0">
                <a:solidFill>
                  <a:schemeClr val="tx1"/>
                </a:solidFill>
                <a:latin typeface="+mj-ea"/>
              </a:rPr>
              <a:t>トラック</a:t>
            </a:r>
            <a:r>
              <a:rPr lang="en-US" altLang="ja-JP" dirty="0" smtClean="0">
                <a:solidFill>
                  <a:schemeClr val="tx1"/>
                </a:solidFill>
                <a:latin typeface="+mj-ea"/>
              </a:rPr>
              <a:t>/</a:t>
            </a:r>
            <a:r>
              <a:rPr lang="en-US" altLang="ja-JP" dirty="0">
                <a:solidFill>
                  <a:schemeClr val="tx1"/>
                </a:solidFill>
                <a:latin typeface="+mj-ea"/>
              </a:rPr>
              <a:t>2014</a:t>
            </a:r>
            <a:r>
              <a:rPr lang="ja-JP" altLang="en-US" dirty="0">
                <a:solidFill>
                  <a:schemeClr val="tx1"/>
                </a:solidFill>
                <a:latin typeface="+mj-ea"/>
              </a:rPr>
              <a:t>年</a:t>
            </a:r>
            <a:r>
              <a:rPr lang="en-US" altLang="ja-JP" dirty="0" smtClean="0">
                <a:solidFill>
                  <a:schemeClr val="tx1"/>
                </a:solidFill>
                <a:latin typeface="+mj-ea"/>
              </a:rPr>
              <a:t>)</a:t>
            </a: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▷平均車齢  保有されている車の年齢の平均</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a:t>
            </a:r>
            <a:r>
              <a:rPr lang="en-US" altLang="ja-JP" dirty="0" smtClean="0">
                <a:solidFill>
                  <a:schemeClr val="tx1"/>
                </a:solidFill>
                <a:latin typeface="+mj-ea"/>
                <a:ea typeface="+mj-ea"/>
              </a:rPr>
              <a:t>8.07</a:t>
            </a:r>
            <a:r>
              <a:rPr lang="ja-JP" altLang="en-US" dirty="0" smtClean="0">
                <a:solidFill>
                  <a:schemeClr val="tx1"/>
                </a:solidFill>
                <a:latin typeface="+mj-ea"/>
                <a:ea typeface="+mj-ea"/>
              </a:rPr>
              <a:t>年 </a:t>
            </a:r>
            <a:r>
              <a:rPr lang="en-US" altLang="ja-JP" dirty="0" smtClean="0">
                <a:solidFill>
                  <a:schemeClr val="tx1"/>
                </a:solidFill>
                <a:latin typeface="+mj-ea"/>
                <a:ea typeface="+mj-ea"/>
              </a:rPr>
              <a:t>(</a:t>
            </a:r>
            <a:r>
              <a:rPr lang="ja-JP" altLang="en-US" dirty="0" smtClean="0">
                <a:solidFill>
                  <a:schemeClr val="tx1"/>
                </a:solidFill>
                <a:latin typeface="+mj-ea"/>
                <a:ea typeface="+mj-ea"/>
              </a:rPr>
              <a:t>日本</a:t>
            </a:r>
            <a:r>
              <a:rPr lang="en-US" altLang="ja-JP" dirty="0" smtClean="0">
                <a:solidFill>
                  <a:schemeClr val="tx1"/>
                </a:solidFill>
                <a:latin typeface="+mj-ea"/>
                <a:ea typeface="+mj-ea"/>
              </a:rPr>
              <a:t>/</a:t>
            </a:r>
            <a:r>
              <a:rPr lang="ja-JP" altLang="en-US" dirty="0" smtClean="0">
                <a:solidFill>
                  <a:schemeClr val="tx1"/>
                </a:solidFill>
                <a:latin typeface="+mj-ea"/>
                <a:ea typeface="+mj-ea"/>
              </a:rPr>
              <a:t>乗用車</a:t>
            </a:r>
            <a:r>
              <a:rPr lang="en-US" altLang="ja-JP" dirty="0" smtClean="0">
                <a:solidFill>
                  <a:schemeClr val="tx1"/>
                </a:solidFill>
                <a:latin typeface="+mj-ea"/>
                <a:ea typeface="+mj-ea"/>
              </a:rPr>
              <a:t>/2013</a:t>
            </a:r>
            <a:r>
              <a:rPr lang="ja-JP" altLang="en-US" dirty="0" smtClean="0">
                <a:solidFill>
                  <a:schemeClr val="tx1"/>
                </a:solidFill>
                <a:latin typeface="+mj-ea"/>
                <a:ea typeface="+mj-ea"/>
              </a:rPr>
              <a:t>年</a:t>
            </a:r>
            <a:r>
              <a:rPr lang="en-US" altLang="ja-JP" dirty="0" smtClean="0">
                <a:solidFill>
                  <a:schemeClr val="tx1"/>
                </a:solidFill>
                <a:latin typeface="+mj-ea"/>
                <a:ea typeface="+mj-ea"/>
              </a:rPr>
              <a:t>3</a:t>
            </a:r>
            <a:r>
              <a:rPr lang="ja-JP" altLang="en-US" dirty="0" smtClean="0">
                <a:solidFill>
                  <a:schemeClr val="tx1"/>
                </a:solidFill>
                <a:latin typeface="+mj-ea"/>
                <a:ea typeface="+mj-ea"/>
              </a:rPr>
              <a:t>月</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marL="180975" indent="-180975"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10.73</a:t>
            </a:r>
            <a:r>
              <a:rPr lang="ja-JP" altLang="en-US" dirty="0" smtClean="0">
                <a:solidFill>
                  <a:schemeClr val="tx1"/>
                </a:solidFill>
                <a:latin typeface="+mj-ea"/>
                <a:ea typeface="+mj-ea"/>
              </a:rPr>
              <a:t>年 </a:t>
            </a:r>
            <a:r>
              <a:rPr lang="en-US" altLang="ja-JP" dirty="0" smtClean="0">
                <a:solidFill>
                  <a:schemeClr val="tx1"/>
                </a:solidFill>
                <a:latin typeface="+mj-ea"/>
              </a:rPr>
              <a:t>(</a:t>
            </a:r>
            <a:r>
              <a:rPr lang="ja-JP" altLang="en-US" dirty="0">
                <a:solidFill>
                  <a:schemeClr val="tx1"/>
                </a:solidFill>
                <a:latin typeface="+mj-ea"/>
              </a:rPr>
              <a:t>日本</a:t>
            </a:r>
            <a:r>
              <a:rPr lang="en-US" altLang="ja-JP" dirty="0" smtClean="0">
                <a:solidFill>
                  <a:schemeClr val="tx1"/>
                </a:solidFill>
                <a:latin typeface="+mj-ea"/>
              </a:rPr>
              <a:t>/</a:t>
            </a:r>
            <a:r>
              <a:rPr lang="ja-JP" altLang="en-US" dirty="0" smtClean="0">
                <a:solidFill>
                  <a:schemeClr val="tx1"/>
                </a:solidFill>
                <a:latin typeface="+mj-ea"/>
              </a:rPr>
              <a:t>トラック</a:t>
            </a:r>
            <a:r>
              <a:rPr lang="en-US" altLang="ja-JP" dirty="0" smtClean="0">
                <a:solidFill>
                  <a:schemeClr val="tx1"/>
                </a:solidFill>
                <a:latin typeface="+mj-ea"/>
              </a:rPr>
              <a:t>/</a:t>
            </a:r>
            <a:r>
              <a:rPr lang="en-US" altLang="ja-JP" dirty="0">
                <a:solidFill>
                  <a:schemeClr val="tx1"/>
                </a:solidFill>
                <a:latin typeface="+mj-ea"/>
              </a:rPr>
              <a:t>2013</a:t>
            </a:r>
            <a:r>
              <a:rPr lang="ja-JP" altLang="en-US" dirty="0">
                <a:solidFill>
                  <a:schemeClr val="tx1"/>
                </a:solidFill>
                <a:latin typeface="+mj-ea"/>
              </a:rPr>
              <a:t>年</a:t>
            </a:r>
            <a:r>
              <a:rPr lang="en-US" altLang="ja-JP" dirty="0">
                <a:solidFill>
                  <a:schemeClr val="tx1"/>
                </a:solidFill>
                <a:latin typeface="+mj-ea"/>
              </a:rPr>
              <a:t>3</a:t>
            </a:r>
            <a:r>
              <a:rPr lang="ja-JP" altLang="en-US" dirty="0">
                <a:solidFill>
                  <a:schemeClr val="tx1"/>
                </a:solidFill>
                <a:latin typeface="+mj-ea"/>
              </a:rPr>
              <a:t>月</a:t>
            </a:r>
            <a:r>
              <a:rPr lang="en-US" altLang="ja-JP" dirty="0" smtClean="0">
                <a:solidFill>
                  <a:schemeClr val="tx1"/>
                </a:solidFill>
                <a:latin typeface="+mj-ea"/>
              </a:rPr>
              <a:t>)</a:t>
            </a:r>
            <a:endParaRPr lang="ja-JP" altLang="en-US" dirty="0" smtClean="0">
              <a:solidFill>
                <a:schemeClr val="tx1"/>
              </a:solidFill>
              <a:latin typeface="+mj-ea"/>
            </a:endParaRPr>
          </a:p>
          <a:p>
            <a:pPr marL="180975" indent="-180975" algn="l" eaLnBrk="1" fontAlgn="auto" hangingPunct="1">
              <a:spcAft>
                <a:spcPts val="0"/>
              </a:spcAft>
              <a:defRPr/>
            </a:pPr>
            <a:endParaRPr lang="ja-JP" altLang="en-US" dirty="0">
              <a:solidFill>
                <a:schemeClr val="tx1"/>
              </a:solidFill>
              <a:latin typeface="+mj-ea"/>
            </a:endParaRPr>
          </a:p>
          <a:p>
            <a:pPr marL="180975" indent="-180975" algn="l" eaLnBrk="1" fontAlgn="auto" hangingPunct="1">
              <a:spcAft>
                <a:spcPts val="0"/>
              </a:spcAft>
              <a:defRPr/>
            </a:pPr>
            <a:r>
              <a:rPr lang="ja-JP" altLang="en-US" dirty="0" smtClean="0">
                <a:solidFill>
                  <a:schemeClr val="tx1"/>
                </a:solidFill>
                <a:latin typeface="+mj-ea"/>
              </a:rPr>
              <a:t>▷本報告では平均使用年数を</a:t>
            </a:r>
            <a:r>
              <a:rPr lang="en-US" altLang="ja-JP" dirty="0" smtClean="0">
                <a:solidFill>
                  <a:schemeClr val="tx1"/>
                </a:solidFill>
                <a:latin typeface="+mj-ea"/>
              </a:rPr>
              <a:t>10</a:t>
            </a:r>
            <a:r>
              <a:rPr lang="ja-JP" altLang="en-US" dirty="0" smtClean="0">
                <a:solidFill>
                  <a:schemeClr val="tx1"/>
                </a:solidFill>
                <a:latin typeface="+mj-ea"/>
              </a:rPr>
              <a:t>～</a:t>
            </a:r>
            <a:r>
              <a:rPr lang="en-US" altLang="ja-JP" dirty="0" smtClean="0">
                <a:solidFill>
                  <a:schemeClr val="tx1"/>
                </a:solidFill>
                <a:latin typeface="+mj-ea"/>
              </a:rPr>
              <a:t>20</a:t>
            </a:r>
            <a:r>
              <a:rPr lang="ja-JP" altLang="en-US" dirty="0" smtClean="0">
                <a:solidFill>
                  <a:schemeClr val="tx1"/>
                </a:solidFill>
                <a:latin typeface="+mj-ea"/>
              </a:rPr>
              <a:t>年</a:t>
            </a:r>
          </a:p>
          <a:p>
            <a:pPr marL="180975" indent="-180975" algn="l" eaLnBrk="1" fontAlgn="auto" hangingPunct="1">
              <a:spcAft>
                <a:spcPts val="0"/>
              </a:spcAft>
              <a:defRPr/>
            </a:pPr>
            <a:r>
              <a:rPr lang="ja-JP" altLang="en-US" dirty="0" smtClean="0">
                <a:solidFill>
                  <a:schemeClr val="tx1"/>
                </a:solidFill>
                <a:latin typeface="+mj-ea"/>
              </a:rPr>
              <a:t>・平均車齢を</a:t>
            </a:r>
            <a:r>
              <a:rPr lang="en-US" altLang="ja-JP" dirty="0" smtClean="0">
                <a:solidFill>
                  <a:schemeClr val="tx1"/>
                </a:solidFill>
                <a:latin typeface="+mj-ea"/>
              </a:rPr>
              <a:t>10</a:t>
            </a:r>
            <a:r>
              <a:rPr lang="ja-JP" altLang="en-US" dirty="0" smtClean="0">
                <a:solidFill>
                  <a:schemeClr val="tx1"/>
                </a:solidFill>
                <a:latin typeface="+mj-ea"/>
              </a:rPr>
              <a:t>年と仮定する</a:t>
            </a:r>
            <a:endParaRPr lang="ja-JP" altLang="en-US" dirty="0">
              <a:solidFill>
                <a:schemeClr val="tx1"/>
              </a:solidFill>
              <a:latin typeface="+mj-ea"/>
            </a:endParaRP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19</a:t>
            </a:fld>
            <a:endParaRPr lang="ja-JP" altLang="en-US"/>
          </a:p>
        </p:txBody>
      </p:sp>
    </p:spTree>
    <p:extLst>
      <p:ext uri="{BB962C8B-B14F-4D97-AF65-F5344CB8AC3E}">
        <p14:creationId xmlns:p14="http://schemas.microsoft.com/office/powerpoint/2010/main" val="1701737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a:solidFill>
            <a:srgbClr val="FFFF00"/>
          </a:solidFill>
        </p:spPr>
        <p:txBody>
          <a:bodyPr rtlCol="0">
            <a:normAutofit/>
          </a:bodyPr>
          <a:lstStyle/>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eaLnBrk="1" fontAlgn="auto" hangingPunct="1">
              <a:spcAft>
                <a:spcPts val="0"/>
              </a:spcAft>
              <a:buFont typeface="Arial" panose="020B0604020202020204" pitchFamily="34" charset="0"/>
              <a:buNone/>
              <a:defRPr/>
            </a:pPr>
            <a:r>
              <a:rPr lang="ja-JP" altLang="en-US" dirty="0" smtClean="0">
                <a:solidFill>
                  <a:schemeClr val="tx1"/>
                </a:solidFill>
              </a:rPr>
              <a:t>報告の構成</a:t>
            </a:r>
          </a:p>
          <a:p>
            <a:pPr algn="l" eaLnBrk="1" fontAlgn="auto" hangingPunct="1">
              <a:spcAft>
                <a:spcPts val="0"/>
              </a:spcAft>
              <a:defRPr/>
            </a:pPr>
            <a:r>
              <a:rPr lang="ja-JP" altLang="en-US" sz="800" dirty="0" smtClean="0">
                <a:solidFill>
                  <a:schemeClr val="tx1"/>
                </a:solidFill>
              </a:rPr>
              <a:t> </a:t>
            </a:r>
          </a:p>
          <a:p>
            <a:pPr algn="l" eaLnBrk="1" fontAlgn="auto" hangingPunct="1">
              <a:spcAft>
                <a:spcPts val="0"/>
              </a:spcAft>
              <a:defRPr/>
            </a:pPr>
            <a:r>
              <a:rPr lang="ja-JP" altLang="en-US" dirty="0">
                <a:solidFill>
                  <a:schemeClr val="tx1"/>
                </a:solidFill>
              </a:rPr>
              <a:t>　</a:t>
            </a:r>
            <a:r>
              <a:rPr lang="ja-JP" altLang="en-US" dirty="0" smtClean="0">
                <a:solidFill>
                  <a:schemeClr val="tx1"/>
                </a:solidFill>
              </a:rPr>
              <a:t>　  序</a:t>
            </a:r>
            <a:endParaRPr lang="ja-JP" altLang="en-US" dirty="0" smtClean="0">
              <a:solidFill>
                <a:schemeClr val="bg1">
                  <a:lumMod val="65000"/>
                </a:schemeClr>
              </a:solidFill>
            </a:endParaRPr>
          </a:p>
          <a:p>
            <a:pPr algn="l" eaLnBrk="1" fontAlgn="auto" hangingPunct="1">
              <a:spcAft>
                <a:spcPts val="0"/>
              </a:spcAft>
              <a:defRPr/>
            </a:pPr>
            <a:endParaRPr lang="ja-JP" altLang="en-US" sz="800" dirty="0" smtClean="0">
              <a:solidFill>
                <a:schemeClr val="bg1">
                  <a:lumMod val="65000"/>
                </a:schemeClr>
              </a:solidFill>
            </a:endParaRPr>
          </a:p>
          <a:p>
            <a:pPr algn="l" eaLnBrk="1" fontAlgn="auto" hangingPunct="1">
              <a:spcAft>
                <a:spcPts val="0"/>
              </a:spcAft>
              <a:defRPr/>
            </a:pPr>
            <a:r>
              <a:rPr lang="ja-JP" altLang="en-US" dirty="0" smtClean="0">
                <a:solidFill>
                  <a:schemeClr val="bg1">
                    <a:lumMod val="65000"/>
                  </a:schemeClr>
                </a:solidFill>
              </a:rPr>
              <a:t>  </a:t>
            </a:r>
            <a:r>
              <a:rPr lang="en-US" altLang="ja-JP" dirty="0" smtClean="0">
                <a:solidFill>
                  <a:schemeClr val="tx1"/>
                </a:solidFill>
              </a:rPr>
              <a:t>Ⅰ </a:t>
            </a:r>
            <a:r>
              <a:rPr lang="ja-JP" altLang="en-US" dirty="0" smtClean="0">
                <a:solidFill>
                  <a:schemeClr val="tx1"/>
                </a:solidFill>
              </a:rPr>
              <a:t>モータリゼーションの時期区分</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Ⅱ</a:t>
            </a:r>
            <a:r>
              <a:rPr lang="ja-JP" altLang="en-US" dirty="0" smtClean="0">
                <a:solidFill>
                  <a:schemeClr val="tx1"/>
                </a:solidFill>
              </a:rPr>
              <a:t> 所得と販売台数</a:t>
            </a:r>
            <a:r>
              <a:rPr lang="en-US" altLang="ja-JP" dirty="0" smtClean="0">
                <a:solidFill>
                  <a:schemeClr val="tx1"/>
                </a:solidFill>
              </a:rPr>
              <a:t>/</a:t>
            </a:r>
            <a:r>
              <a:rPr lang="ja-JP" altLang="en-US" dirty="0" smtClean="0">
                <a:solidFill>
                  <a:schemeClr val="tx1"/>
                </a:solidFill>
              </a:rPr>
              <a:t>保有台数の相関関係</a:t>
            </a:r>
          </a:p>
          <a:p>
            <a:pPr algn="l" eaLnBrk="1" fontAlgn="auto" hangingPunct="1">
              <a:spcAft>
                <a:spcPts val="0"/>
              </a:spcAft>
              <a:buFont typeface="Arial" panose="020B0604020202020204" pitchFamily="34" charset="0"/>
              <a:buNone/>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Ⅲ</a:t>
            </a:r>
            <a:r>
              <a:rPr lang="ja-JP" altLang="en-US" dirty="0" smtClean="0">
                <a:solidFill>
                  <a:schemeClr val="tx1"/>
                </a:solidFill>
              </a:rPr>
              <a:t> 新規</a:t>
            </a:r>
            <a:r>
              <a:rPr lang="ja-JP" altLang="en-US" dirty="0">
                <a:solidFill>
                  <a:schemeClr val="tx1"/>
                </a:solidFill>
              </a:rPr>
              <a:t>購入比率－Ｓカーブによるトリガーの</a:t>
            </a:r>
            <a:r>
              <a:rPr lang="ja-JP" altLang="en-US" dirty="0" smtClean="0">
                <a:solidFill>
                  <a:schemeClr val="tx1"/>
                </a:solidFill>
              </a:rPr>
              <a:t>析出</a:t>
            </a:r>
            <a:endParaRPr lang="ja-JP" altLang="en-US" sz="800" dirty="0">
              <a:solidFill>
                <a:schemeClr val="tx1"/>
              </a:solidFill>
            </a:endParaRPr>
          </a:p>
          <a:p>
            <a:pPr algn="l" eaLnBrk="1" fontAlgn="auto" hangingPunct="1">
              <a:spcAft>
                <a:spcPts val="0"/>
              </a:spcAft>
              <a:defRPr/>
            </a:pPr>
            <a:r>
              <a:rPr lang="ja-JP" altLang="en-US" sz="800" dirty="0" smtClean="0">
                <a:solidFill>
                  <a:schemeClr val="tx1"/>
                </a:solidFill>
              </a:rPr>
              <a:t> </a:t>
            </a: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Ⅳ</a:t>
            </a:r>
            <a:r>
              <a:rPr lang="ja-JP" altLang="en-US" dirty="0" smtClean="0">
                <a:solidFill>
                  <a:schemeClr val="tx1"/>
                </a:solidFill>
              </a:rPr>
              <a:t> 二輪</a:t>
            </a:r>
            <a:r>
              <a:rPr lang="ja-JP" altLang="en-US" dirty="0">
                <a:solidFill>
                  <a:schemeClr val="tx1"/>
                </a:solidFill>
              </a:rPr>
              <a:t>から四輪への</a:t>
            </a:r>
            <a:r>
              <a:rPr lang="ja-JP" altLang="en-US" dirty="0" smtClean="0">
                <a:solidFill>
                  <a:schemeClr val="tx1"/>
                </a:solidFill>
              </a:rPr>
              <a:t>乗り換え</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buFont typeface="Arial" panose="020B0604020202020204" pitchFamily="34" charset="0"/>
              <a:buNone/>
              <a:defRPr/>
            </a:pPr>
            <a:r>
              <a:rPr lang="ja-JP" altLang="en-US" dirty="0" smtClean="0">
                <a:solidFill>
                  <a:schemeClr val="tx1"/>
                </a:solidFill>
              </a:rPr>
              <a:t>　　 小括</a:t>
            </a:r>
          </a:p>
          <a:p>
            <a:pPr algn="l" eaLnBrk="1" fontAlgn="auto" hangingPunct="1">
              <a:spcAft>
                <a:spcPts val="0"/>
              </a:spcAft>
              <a:buFont typeface="Arial" panose="020B0604020202020204" pitchFamily="34" charset="0"/>
              <a:buNone/>
              <a:defRPr/>
            </a:pPr>
            <a:endParaRPr lang="ja-JP" altLang="en-US" dirty="0">
              <a:solidFill>
                <a:schemeClr val="bg1">
                  <a:lumMod val="65000"/>
                </a:schemeClr>
              </a:solidFill>
            </a:endParaRPr>
          </a:p>
          <a:p>
            <a:pPr algn="l" eaLnBrk="1" fontAlgn="auto" hangingPunct="1">
              <a:spcAft>
                <a:spcPts val="0"/>
              </a:spcAft>
              <a:buFont typeface="Arial" panose="020B0604020202020204" pitchFamily="34" charset="0"/>
              <a:buNone/>
              <a:defRPr/>
            </a:pPr>
            <a:endParaRPr lang="ja-JP" altLang="en-US" dirty="0" smtClean="0">
              <a:solidFill>
                <a:schemeClr val="bg1">
                  <a:lumMod val="65000"/>
                </a:schemeClr>
              </a:solidFill>
            </a:endParaRPr>
          </a:p>
        </p:txBody>
      </p:sp>
      <p:sp>
        <p:nvSpPr>
          <p:cNvPr id="2" name="スライド番号プレースホルダー 1"/>
          <p:cNvSpPr>
            <a:spLocks noGrp="1"/>
          </p:cNvSpPr>
          <p:nvPr>
            <p:ph type="sldNum" sz="quarter" idx="12"/>
          </p:nvPr>
        </p:nvSpPr>
        <p:spPr/>
        <p:txBody>
          <a:bodyPr/>
          <a:lstStyle/>
          <a:p>
            <a:pPr>
              <a:defRPr/>
            </a:pPr>
            <a:fld id="{6EAB2E3B-A3AF-40D9-A43D-2DE69B905D40}" type="slidenum">
              <a:rPr lang="ja-JP" altLang="en-US" smtClean="0"/>
              <a:pPr>
                <a:defRPr/>
              </a:pPr>
              <a:t>2</a:t>
            </a:fld>
            <a:endParaRPr lang="ja-JP" altLang="en-US"/>
          </a:p>
        </p:txBody>
      </p:sp>
    </p:spTree>
    <p:extLst>
      <p:ext uri="{BB962C8B-B14F-4D97-AF65-F5344CB8AC3E}">
        <p14:creationId xmlns:p14="http://schemas.microsoft.com/office/powerpoint/2010/main" val="109116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保有台数と販売台数の関連 </a:t>
            </a:r>
            <a:r>
              <a:rPr lang="en-US" altLang="ja-JP" sz="3600" dirty="0" smtClean="0">
                <a:solidFill>
                  <a:schemeClr val="tx1"/>
                </a:solidFill>
                <a:latin typeface="+mj-ea"/>
                <a:ea typeface="+mj-ea"/>
              </a:rPr>
              <a:t>(4)</a:t>
            </a:r>
            <a:r>
              <a:rPr lang="ja-JP" altLang="en-US" sz="800" dirty="0" smtClean="0">
                <a:solidFill>
                  <a:schemeClr val="tx1"/>
                </a:solidFill>
              </a:rPr>
              <a:t> </a:t>
            </a:r>
          </a:p>
          <a:p>
            <a:pPr marL="804863" indent="-804863" algn="l" eaLnBrk="1" fontAlgn="auto" hangingPunct="1">
              <a:spcAft>
                <a:spcPts val="0"/>
              </a:spcAft>
              <a:buFont typeface="Arial" panose="020B0604020202020204" pitchFamily="34" charset="0"/>
              <a:buNone/>
              <a:defRPr/>
            </a:pPr>
            <a:r>
              <a:rPr lang="en-US" altLang="ja-JP" dirty="0" smtClean="0">
                <a:solidFill>
                  <a:schemeClr val="tx1"/>
                </a:solidFill>
                <a:latin typeface="+mj-ea"/>
                <a:ea typeface="+mj-ea"/>
              </a:rPr>
              <a:t>【</a:t>
            </a:r>
            <a:r>
              <a:rPr lang="ja-JP" altLang="en-US" dirty="0" smtClean="0">
                <a:solidFill>
                  <a:schemeClr val="tx1"/>
                </a:solidFill>
                <a:latin typeface="+mj-ea"/>
                <a:ea typeface="+mj-ea"/>
              </a:rPr>
              <a:t>例</a:t>
            </a:r>
            <a:r>
              <a:rPr lang="en-US" altLang="ja-JP" dirty="0" smtClean="0">
                <a:solidFill>
                  <a:schemeClr val="tx1"/>
                </a:solidFill>
                <a:latin typeface="+mj-ea"/>
                <a:ea typeface="+mj-ea"/>
              </a:rPr>
              <a:t>】</a:t>
            </a:r>
            <a:r>
              <a:rPr lang="ja-JP" altLang="en-US" dirty="0" smtClean="0">
                <a:solidFill>
                  <a:schemeClr val="tx1"/>
                </a:solidFill>
                <a:latin typeface="+mj-ea"/>
                <a:ea typeface="+mj-ea"/>
              </a:rPr>
              <a:t>保有台数が</a:t>
            </a:r>
            <a:r>
              <a:rPr lang="en-US" altLang="ja-JP" dirty="0" smtClean="0">
                <a:solidFill>
                  <a:schemeClr val="tx1"/>
                </a:solidFill>
                <a:latin typeface="+mj-ea"/>
                <a:ea typeface="+mj-ea"/>
              </a:rPr>
              <a:t>60</a:t>
            </a:r>
            <a:r>
              <a:rPr lang="ja-JP" altLang="en-US" dirty="0" smtClean="0">
                <a:solidFill>
                  <a:schemeClr val="tx1"/>
                </a:solidFill>
                <a:latin typeface="+mj-ea"/>
                <a:ea typeface="+mj-ea"/>
              </a:rPr>
              <a:t>～</a:t>
            </a:r>
            <a:r>
              <a:rPr lang="en-US" altLang="ja-JP" dirty="0" smtClean="0">
                <a:solidFill>
                  <a:schemeClr val="tx1"/>
                </a:solidFill>
                <a:latin typeface="+mj-ea"/>
                <a:ea typeface="+mj-ea"/>
              </a:rPr>
              <a:t>300</a:t>
            </a:r>
            <a:r>
              <a:rPr lang="ja-JP" altLang="en-US" dirty="0" smtClean="0">
                <a:solidFill>
                  <a:schemeClr val="tx1"/>
                </a:solidFill>
                <a:latin typeface="+mj-ea"/>
                <a:ea typeface="+mj-ea"/>
              </a:rPr>
              <a:t>台</a:t>
            </a:r>
            <a:r>
              <a:rPr lang="en-US" altLang="ja-JP" dirty="0" smtClean="0">
                <a:solidFill>
                  <a:schemeClr val="tx1"/>
                </a:solidFill>
                <a:latin typeface="+mj-ea"/>
                <a:ea typeface="+mj-ea"/>
              </a:rPr>
              <a:t>/1000</a:t>
            </a:r>
            <a:r>
              <a:rPr lang="ja-JP" altLang="en-US" dirty="0" smtClean="0">
                <a:solidFill>
                  <a:schemeClr val="tx1"/>
                </a:solidFill>
                <a:latin typeface="+mj-ea"/>
                <a:ea typeface="+mj-ea"/>
              </a:rPr>
              <a:t>人</a:t>
            </a:r>
            <a:r>
              <a:rPr lang="en-US" altLang="ja-JP" dirty="0" smtClean="0">
                <a:solidFill>
                  <a:schemeClr val="tx1"/>
                </a:solidFill>
                <a:latin typeface="+mj-ea"/>
                <a:ea typeface="+mj-ea"/>
              </a:rPr>
              <a:t>(</a:t>
            </a:r>
            <a:r>
              <a:rPr lang="ja-JP" altLang="en-US" dirty="0" smtClean="0">
                <a:solidFill>
                  <a:schemeClr val="tx1"/>
                </a:solidFill>
                <a:latin typeface="+mj-ea"/>
                <a:ea typeface="+mj-ea"/>
              </a:rPr>
              <a:t>モータリゼーション期</a:t>
            </a:r>
            <a:r>
              <a:rPr lang="en-US" altLang="ja-JP" dirty="0" smtClean="0">
                <a:solidFill>
                  <a:schemeClr val="tx1"/>
                </a:solidFill>
                <a:latin typeface="+mj-ea"/>
                <a:ea typeface="+mj-ea"/>
              </a:rPr>
              <a:t>)</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・平均使用年数を</a:t>
            </a:r>
            <a:r>
              <a:rPr lang="en-US" altLang="ja-JP" dirty="0" smtClean="0">
                <a:solidFill>
                  <a:schemeClr val="tx1"/>
                </a:solidFill>
                <a:latin typeface="+mj-ea"/>
                <a:ea typeface="+mj-ea"/>
              </a:rPr>
              <a:t>10</a:t>
            </a:r>
            <a:r>
              <a:rPr lang="ja-JP" altLang="en-US" dirty="0" smtClean="0">
                <a:solidFill>
                  <a:schemeClr val="tx1"/>
                </a:solidFill>
                <a:latin typeface="+mj-ea"/>
                <a:ea typeface="+mj-ea"/>
              </a:rPr>
              <a:t>～</a:t>
            </a:r>
            <a:r>
              <a:rPr lang="en-US" altLang="ja-JP" dirty="0" smtClean="0">
                <a:solidFill>
                  <a:schemeClr val="tx1"/>
                </a:solidFill>
                <a:latin typeface="+mj-ea"/>
                <a:ea typeface="+mj-ea"/>
              </a:rPr>
              <a:t>20</a:t>
            </a:r>
            <a:r>
              <a:rPr lang="ja-JP" altLang="en-US" dirty="0" smtClean="0">
                <a:solidFill>
                  <a:schemeClr val="tx1"/>
                </a:solidFill>
                <a:latin typeface="+mj-ea"/>
                <a:ea typeface="+mj-ea"/>
              </a:rPr>
              <a:t>年とすると</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a:t>
            </a:r>
            <a:r>
              <a:rPr lang="en-US" altLang="ja-JP" dirty="0" smtClean="0">
                <a:solidFill>
                  <a:schemeClr val="tx1"/>
                </a:solidFill>
                <a:latin typeface="+mj-ea"/>
                <a:ea typeface="+mj-ea"/>
              </a:rPr>
              <a:t>60</a:t>
            </a:r>
            <a:r>
              <a:rPr lang="ja-JP" altLang="en-US" dirty="0" smtClean="0">
                <a:solidFill>
                  <a:schemeClr val="tx1"/>
                </a:solidFill>
                <a:latin typeface="+mj-ea"/>
                <a:ea typeface="+mj-ea"/>
              </a:rPr>
              <a:t>台＝販売台数</a:t>
            </a:r>
            <a:r>
              <a:rPr lang="en-US" altLang="ja-JP" dirty="0" smtClean="0">
                <a:solidFill>
                  <a:schemeClr val="tx1"/>
                </a:solidFill>
                <a:latin typeface="+mj-ea"/>
                <a:ea typeface="+mj-ea"/>
              </a:rPr>
              <a:t>3</a:t>
            </a:r>
            <a:r>
              <a:rPr lang="ja-JP" altLang="en-US" dirty="0" smtClean="0">
                <a:solidFill>
                  <a:schemeClr val="tx1"/>
                </a:solidFill>
                <a:latin typeface="+mj-ea"/>
                <a:ea typeface="+mj-ea"/>
              </a:rPr>
              <a:t>～</a:t>
            </a:r>
            <a:r>
              <a:rPr lang="en-US" altLang="ja-JP" dirty="0" smtClean="0">
                <a:solidFill>
                  <a:schemeClr val="tx1"/>
                </a:solidFill>
                <a:latin typeface="+mj-ea"/>
                <a:ea typeface="+mj-ea"/>
              </a:rPr>
              <a:t>6</a:t>
            </a:r>
            <a:r>
              <a:rPr lang="ja-JP" altLang="en-US" dirty="0" smtClean="0">
                <a:solidFill>
                  <a:schemeClr val="tx1"/>
                </a:solidFill>
                <a:latin typeface="+mj-ea"/>
                <a:ea typeface="+mj-ea"/>
              </a:rPr>
              <a:t>台</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人・年</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a:t>
            </a:r>
            <a:r>
              <a:rPr lang="en-US" altLang="ja-JP" dirty="0" smtClean="0">
                <a:solidFill>
                  <a:schemeClr val="tx1"/>
                </a:solidFill>
                <a:latin typeface="+mj-ea"/>
                <a:ea typeface="+mj-ea"/>
              </a:rPr>
              <a:t>300</a:t>
            </a:r>
            <a:r>
              <a:rPr lang="ja-JP" altLang="en-US" dirty="0" smtClean="0">
                <a:solidFill>
                  <a:schemeClr val="tx1"/>
                </a:solidFill>
                <a:latin typeface="+mj-ea"/>
                <a:ea typeface="+mj-ea"/>
              </a:rPr>
              <a:t>台＝販売台数</a:t>
            </a:r>
            <a:r>
              <a:rPr lang="en-US" altLang="ja-JP" dirty="0" smtClean="0">
                <a:solidFill>
                  <a:schemeClr val="tx1"/>
                </a:solidFill>
                <a:latin typeface="+mj-ea"/>
                <a:ea typeface="+mj-ea"/>
              </a:rPr>
              <a:t>15</a:t>
            </a:r>
            <a:r>
              <a:rPr lang="ja-JP" altLang="en-US" dirty="0" smtClean="0">
                <a:solidFill>
                  <a:schemeClr val="tx1"/>
                </a:solidFill>
                <a:latin typeface="+mj-ea"/>
                <a:ea typeface="+mj-ea"/>
              </a:rPr>
              <a:t>～</a:t>
            </a:r>
            <a:r>
              <a:rPr lang="en-US" altLang="ja-JP" dirty="0" smtClean="0">
                <a:solidFill>
                  <a:schemeClr val="tx1"/>
                </a:solidFill>
                <a:latin typeface="+mj-ea"/>
                <a:ea typeface="+mj-ea"/>
              </a:rPr>
              <a:t>30</a:t>
            </a:r>
            <a:r>
              <a:rPr lang="ja-JP" altLang="en-US" dirty="0" smtClean="0">
                <a:solidFill>
                  <a:schemeClr val="tx1"/>
                </a:solidFill>
                <a:latin typeface="+mj-ea"/>
                <a:ea typeface="+mj-ea"/>
              </a:rPr>
              <a:t>台</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人・年</a:t>
            </a: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▷日本は保有</a:t>
            </a:r>
            <a:r>
              <a:rPr lang="ja-JP" altLang="en-US" dirty="0">
                <a:solidFill>
                  <a:schemeClr val="tx1"/>
                </a:solidFill>
                <a:latin typeface="+mj-ea"/>
                <a:ea typeface="+mj-ea"/>
              </a:rPr>
              <a:t>台数</a:t>
            </a:r>
            <a:r>
              <a:rPr lang="en-US" altLang="ja-JP" dirty="0" smtClean="0">
                <a:solidFill>
                  <a:schemeClr val="tx1"/>
                </a:solidFill>
                <a:latin typeface="+mj-ea"/>
                <a:ea typeface="+mj-ea"/>
              </a:rPr>
              <a:t>7,500</a:t>
            </a:r>
            <a:r>
              <a:rPr lang="ja-JP" altLang="en-US" dirty="0" smtClean="0">
                <a:solidFill>
                  <a:schemeClr val="tx1"/>
                </a:solidFill>
                <a:latin typeface="+mj-ea"/>
                <a:ea typeface="+mj-ea"/>
              </a:rPr>
              <a:t>万台</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･販売台数は</a:t>
            </a:r>
            <a:r>
              <a:rPr lang="en-US" altLang="ja-JP" dirty="0" smtClean="0">
                <a:solidFill>
                  <a:schemeClr val="tx1"/>
                </a:solidFill>
                <a:latin typeface="+mj-ea"/>
                <a:ea typeface="+mj-ea"/>
              </a:rPr>
              <a:t>375</a:t>
            </a:r>
            <a:r>
              <a:rPr lang="ja-JP" altLang="en-US" dirty="0" smtClean="0">
                <a:solidFill>
                  <a:schemeClr val="tx1"/>
                </a:solidFill>
                <a:latin typeface="+mj-ea"/>
                <a:ea typeface="+mj-ea"/>
              </a:rPr>
              <a:t>万～</a:t>
            </a:r>
            <a:r>
              <a:rPr lang="en-US" altLang="ja-JP" dirty="0" smtClean="0">
                <a:solidFill>
                  <a:schemeClr val="tx1"/>
                </a:solidFill>
                <a:latin typeface="+mj-ea"/>
                <a:ea typeface="+mj-ea"/>
              </a:rPr>
              <a:t>750</a:t>
            </a:r>
            <a:r>
              <a:rPr lang="ja-JP" altLang="en-US" dirty="0" smtClean="0">
                <a:solidFill>
                  <a:schemeClr val="tx1"/>
                </a:solidFill>
                <a:latin typeface="+mj-ea"/>
                <a:ea typeface="+mj-ea"/>
              </a:rPr>
              <a:t>万台と推算されるが</a:t>
            </a:r>
            <a:r>
              <a:rPr lang="en-US" altLang="ja-JP" dirty="0" smtClean="0">
                <a:solidFill>
                  <a:schemeClr val="tx1"/>
                </a:solidFill>
                <a:latin typeface="+mj-ea"/>
                <a:ea typeface="+mj-ea"/>
              </a:rPr>
              <a:t>,</a:t>
            </a:r>
            <a:r>
              <a:rPr lang="ja-JP" altLang="en-US" dirty="0" smtClean="0">
                <a:solidFill>
                  <a:schemeClr val="tx1"/>
                </a:solidFill>
                <a:latin typeface="+mj-ea"/>
                <a:ea typeface="+mj-ea"/>
              </a:rPr>
              <a:t>実際には</a:t>
            </a:r>
            <a:r>
              <a:rPr lang="en-US" altLang="ja-JP" dirty="0" smtClean="0">
                <a:solidFill>
                  <a:schemeClr val="tx1"/>
                </a:solidFill>
                <a:latin typeface="+mj-ea"/>
                <a:ea typeface="+mj-ea"/>
              </a:rPr>
              <a:t>450</a:t>
            </a:r>
            <a:r>
              <a:rPr lang="ja-JP" altLang="en-US" dirty="0" smtClean="0">
                <a:solidFill>
                  <a:schemeClr val="tx1"/>
                </a:solidFill>
                <a:latin typeface="+mj-ea"/>
                <a:ea typeface="+mj-ea"/>
              </a:rPr>
              <a:t>万～</a:t>
            </a:r>
            <a:r>
              <a:rPr lang="en-US" altLang="ja-JP" dirty="0" smtClean="0">
                <a:solidFill>
                  <a:schemeClr val="tx1"/>
                </a:solidFill>
                <a:latin typeface="+mj-ea"/>
                <a:ea typeface="+mj-ea"/>
              </a:rPr>
              <a:t>550</a:t>
            </a:r>
            <a:r>
              <a:rPr lang="ja-JP" altLang="en-US" dirty="0" smtClean="0">
                <a:solidFill>
                  <a:schemeClr val="tx1"/>
                </a:solidFill>
                <a:latin typeface="+mj-ea"/>
                <a:ea typeface="+mj-ea"/>
              </a:rPr>
              <a:t>万台程度</a:t>
            </a:r>
          </a:p>
          <a:p>
            <a:pPr marL="180975" indent="-180975" algn="l" eaLnBrk="1" fontAlgn="auto" hangingPunct="1">
              <a:spcAft>
                <a:spcPts val="0"/>
              </a:spcAft>
              <a:buFont typeface="Arial" panose="020B0604020202020204" pitchFamily="34" charset="0"/>
              <a:buNone/>
              <a:defRPr/>
            </a:pPr>
            <a:r>
              <a:rPr lang="ja-JP" altLang="en-US" dirty="0">
                <a:solidFill>
                  <a:schemeClr val="tx1"/>
                </a:solidFill>
                <a:latin typeface="+mj-ea"/>
                <a:ea typeface="+mj-ea"/>
              </a:rPr>
              <a:t>･</a:t>
            </a:r>
            <a:r>
              <a:rPr lang="ja-JP" altLang="en-US" dirty="0" smtClean="0">
                <a:solidFill>
                  <a:schemeClr val="tx1"/>
                </a:solidFill>
                <a:latin typeface="+mj-ea"/>
                <a:ea typeface="+mj-ea"/>
              </a:rPr>
              <a:t> </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20</a:t>
            </a:fld>
            <a:endParaRPr lang="ja-JP" altLang="en-US"/>
          </a:p>
        </p:txBody>
      </p:sp>
    </p:spTree>
    <p:extLst>
      <p:ext uri="{BB962C8B-B14F-4D97-AF65-F5344CB8AC3E}">
        <p14:creationId xmlns:p14="http://schemas.microsoft.com/office/powerpoint/2010/main" val="4005569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保有台数と販売台数の関連 </a:t>
            </a:r>
            <a:r>
              <a:rPr lang="en-US" altLang="ja-JP" sz="3600" dirty="0" smtClean="0">
                <a:solidFill>
                  <a:schemeClr val="tx1"/>
                </a:solidFill>
                <a:latin typeface="+mj-ea"/>
                <a:ea typeface="+mj-ea"/>
              </a:rPr>
              <a:t>(5)</a:t>
            </a:r>
            <a:r>
              <a:rPr lang="ja-JP" altLang="en-US" sz="800" dirty="0" smtClean="0">
                <a:solidFill>
                  <a:schemeClr val="tx1"/>
                </a:solidFill>
              </a:rPr>
              <a:t> </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▷日本は平均使用年数</a:t>
            </a:r>
            <a:r>
              <a:rPr lang="en-US" altLang="ja-JP" dirty="0" smtClean="0">
                <a:solidFill>
                  <a:schemeClr val="tx1"/>
                </a:solidFill>
                <a:latin typeface="+mj-ea"/>
                <a:ea typeface="+mj-ea"/>
              </a:rPr>
              <a:t>12.64</a:t>
            </a:r>
            <a:r>
              <a:rPr lang="ja-JP" altLang="en-US" dirty="0" smtClean="0">
                <a:solidFill>
                  <a:schemeClr val="tx1"/>
                </a:solidFill>
                <a:latin typeface="+mj-ea"/>
                <a:ea typeface="+mj-ea"/>
              </a:rPr>
              <a:t>年</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a:t>
            </a:r>
            <a:r>
              <a:rPr lang="en-US" altLang="ja-JP" dirty="0" smtClean="0">
                <a:solidFill>
                  <a:schemeClr val="tx1"/>
                </a:solidFill>
                <a:latin typeface="+mj-ea"/>
                <a:ea typeface="+mj-ea"/>
              </a:rPr>
              <a:t>7,500</a:t>
            </a:r>
            <a:r>
              <a:rPr lang="ja-JP" altLang="en-US" dirty="0" smtClean="0">
                <a:solidFill>
                  <a:schemeClr val="tx1"/>
                </a:solidFill>
                <a:latin typeface="+mj-ea"/>
                <a:ea typeface="+mj-ea"/>
              </a:rPr>
              <a:t>万台</a:t>
            </a:r>
            <a:r>
              <a:rPr lang="en-US" altLang="ja-JP" dirty="0" smtClean="0">
                <a:solidFill>
                  <a:schemeClr val="tx1"/>
                </a:solidFill>
                <a:latin typeface="+mj-ea"/>
                <a:ea typeface="+mj-ea"/>
              </a:rPr>
              <a:t>÷12.64</a:t>
            </a:r>
            <a:r>
              <a:rPr lang="ja-JP" altLang="en-US" dirty="0" smtClean="0">
                <a:solidFill>
                  <a:schemeClr val="tx1"/>
                </a:solidFill>
                <a:latin typeface="+mj-ea"/>
                <a:ea typeface="+mj-ea"/>
              </a:rPr>
              <a:t>年＝</a:t>
            </a:r>
            <a:r>
              <a:rPr lang="en-US" altLang="ja-JP" dirty="0" smtClean="0">
                <a:solidFill>
                  <a:schemeClr val="tx1"/>
                </a:solidFill>
                <a:latin typeface="+mj-ea"/>
                <a:ea typeface="+mj-ea"/>
              </a:rPr>
              <a:t>593</a:t>
            </a:r>
            <a:r>
              <a:rPr lang="ja-JP" altLang="en-US" dirty="0" smtClean="0">
                <a:solidFill>
                  <a:schemeClr val="tx1"/>
                </a:solidFill>
                <a:latin typeface="+mj-ea"/>
                <a:ea typeface="+mj-ea"/>
              </a:rPr>
              <a:t>万台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・近年は販売台数は</a:t>
            </a:r>
            <a:r>
              <a:rPr lang="en-US" altLang="ja-JP" dirty="0" smtClean="0">
                <a:solidFill>
                  <a:schemeClr val="tx1"/>
                </a:solidFill>
                <a:latin typeface="+mj-ea"/>
                <a:ea typeface="+mj-ea"/>
              </a:rPr>
              <a:t>450</a:t>
            </a:r>
            <a:r>
              <a:rPr lang="ja-JP" altLang="en-US" dirty="0" smtClean="0">
                <a:solidFill>
                  <a:schemeClr val="tx1"/>
                </a:solidFill>
                <a:latin typeface="+mj-ea"/>
                <a:ea typeface="+mj-ea"/>
              </a:rPr>
              <a:t>万～</a:t>
            </a:r>
            <a:r>
              <a:rPr lang="en-US" altLang="ja-JP" dirty="0" smtClean="0">
                <a:solidFill>
                  <a:schemeClr val="tx1"/>
                </a:solidFill>
                <a:latin typeface="+mj-ea"/>
                <a:ea typeface="+mj-ea"/>
              </a:rPr>
              <a:t>550</a:t>
            </a:r>
            <a:r>
              <a:rPr lang="ja-JP" altLang="en-US" dirty="0" smtClean="0">
                <a:solidFill>
                  <a:schemeClr val="tx1"/>
                </a:solidFill>
                <a:latin typeface="+mj-ea"/>
                <a:ea typeface="+mj-ea"/>
              </a:rPr>
              <a:t>万台の間</a:t>
            </a:r>
          </a:p>
          <a:p>
            <a:pPr marL="179388" indent="-179388"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・保有台数が減少するはずだが</a:t>
            </a:r>
            <a:r>
              <a:rPr lang="en-US" altLang="ja-JP" dirty="0" smtClean="0">
                <a:solidFill>
                  <a:schemeClr val="tx1"/>
                </a:solidFill>
                <a:latin typeface="+mj-ea"/>
                <a:ea typeface="+mj-ea"/>
              </a:rPr>
              <a:t>,</a:t>
            </a:r>
            <a:r>
              <a:rPr lang="ja-JP" altLang="en-US" dirty="0" smtClean="0">
                <a:solidFill>
                  <a:schemeClr val="tx1"/>
                </a:solidFill>
                <a:latin typeface="+mj-ea"/>
                <a:ea typeface="+mj-ea"/>
              </a:rPr>
              <a:t>実際には平均使用年数が長期期化する中で</a:t>
            </a:r>
            <a:r>
              <a:rPr lang="en-US" altLang="ja-JP" dirty="0" smtClean="0">
                <a:solidFill>
                  <a:schemeClr val="tx1"/>
                </a:solidFill>
                <a:latin typeface="+mj-ea"/>
                <a:ea typeface="+mj-ea"/>
              </a:rPr>
              <a:t>,</a:t>
            </a:r>
            <a:r>
              <a:rPr lang="ja-JP" altLang="en-US" dirty="0" smtClean="0">
                <a:solidFill>
                  <a:schemeClr val="tx1"/>
                </a:solidFill>
                <a:latin typeface="+mj-ea"/>
                <a:ea typeface="+mj-ea"/>
              </a:rPr>
              <a:t>保有台数は微増減</a:t>
            </a:r>
          </a:p>
          <a:p>
            <a:pPr marL="179388" indent="-179388"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▷ミャンマーは保有台数</a:t>
            </a:r>
            <a:r>
              <a:rPr lang="en-US" altLang="ja-JP" dirty="0" smtClean="0">
                <a:solidFill>
                  <a:schemeClr val="tx1"/>
                </a:solidFill>
                <a:latin typeface="+mj-ea"/>
                <a:ea typeface="+mj-ea"/>
              </a:rPr>
              <a:t>50</a:t>
            </a:r>
            <a:r>
              <a:rPr lang="ja-JP" altLang="en-US" dirty="0" smtClean="0">
                <a:solidFill>
                  <a:schemeClr val="tx1"/>
                </a:solidFill>
                <a:latin typeface="+mj-ea"/>
                <a:ea typeface="+mj-ea"/>
              </a:rPr>
              <a:t>万台程度  人口</a:t>
            </a:r>
            <a:r>
              <a:rPr lang="en-US" altLang="ja-JP" dirty="0" smtClean="0">
                <a:solidFill>
                  <a:schemeClr val="tx1"/>
                </a:solidFill>
                <a:latin typeface="+mj-ea"/>
                <a:ea typeface="+mj-ea"/>
              </a:rPr>
              <a:t>5,100</a:t>
            </a:r>
            <a:r>
              <a:rPr lang="ja-JP" altLang="en-US" dirty="0" smtClean="0">
                <a:solidFill>
                  <a:schemeClr val="tx1"/>
                </a:solidFill>
                <a:latin typeface="+mj-ea"/>
                <a:ea typeface="+mj-ea"/>
              </a:rPr>
              <a:t>万人</a:t>
            </a:r>
          </a:p>
          <a:p>
            <a:pPr marL="179388" indent="-179388"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50</a:t>
            </a:r>
            <a:r>
              <a:rPr lang="ja-JP" altLang="en-US" dirty="0" smtClean="0">
                <a:solidFill>
                  <a:schemeClr val="tx1"/>
                </a:solidFill>
                <a:latin typeface="+mj-ea"/>
                <a:ea typeface="+mj-ea"/>
              </a:rPr>
              <a:t>万台</a:t>
            </a:r>
            <a:r>
              <a:rPr lang="en-US" altLang="ja-JP" dirty="0" smtClean="0">
                <a:solidFill>
                  <a:schemeClr val="tx1"/>
                </a:solidFill>
                <a:latin typeface="+mj-ea"/>
                <a:ea typeface="+mj-ea"/>
              </a:rPr>
              <a:t>÷10</a:t>
            </a:r>
            <a:r>
              <a:rPr lang="ja-JP" altLang="en-US" dirty="0" smtClean="0">
                <a:solidFill>
                  <a:schemeClr val="tx1"/>
                </a:solidFill>
                <a:latin typeface="+mj-ea"/>
                <a:ea typeface="+mj-ea"/>
              </a:rPr>
              <a:t>～</a:t>
            </a:r>
            <a:r>
              <a:rPr lang="en-US" altLang="ja-JP" dirty="0" smtClean="0">
                <a:solidFill>
                  <a:schemeClr val="tx1"/>
                </a:solidFill>
                <a:latin typeface="+mj-ea"/>
                <a:ea typeface="+mj-ea"/>
              </a:rPr>
              <a:t>20</a:t>
            </a:r>
            <a:r>
              <a:rPr lang="ja-JP" altLang="en-US" dirty="0" smtClean="0">
                <a:solidFill>
                  <a:schemeClr val="tx1"/>
                </a:solidFill>
                <a:latin typeface="+mj-ea"/>
                <a:ea typeface="+mj-ea"/>
              </a:rPr>
              <a:t>年＝</a:t>
            </a:r>
            <a:r>
              <a:rPr lang="en-US" altLang="ja-JP" dirty="0" smtClean="0">
                <a:solidFill>
                  <a:schemeClr val="tx1"/>
                </a:solidFill>
                <a:latin typeface="+mj-ea"/>
                <a:ea typeface="+mj-ea"/>
              </a:rPr>
              <a:t>2.5</a:t>
            </a:r>
            <a:r>
              <a:rPr lang="ja-JP" altLang="en-US" dirty="0" smtClean="0">
                <a:solidFill>
                  <a:schemeClr val="tx1"/>
                </a:solidFill>
                <a:latin typeface="+mj-ea"/>
                <a:ea typeface="+mj-ea"/>
              </a:rPr>
              <a:t>万～</a:t>
            </a:r>
            <a:r>
              <a:rPr lang="en-US" altLang="ja-JP" dirty="0" smtClean="0">
                <a:solidFill>
                  <a:schemeClr val="tx1"/>
                </a:solidFill>
                <a:latin typeface="+mj-ea"/>
                <a:ea typeface="+mj-ea"/>
              </a:rPr>
              <a:t>5</a:t>
            </a:r>
            <a:r>
              <a:rPr lang="ja-JP" altLang="en-US" dirty="0" smtClean="0">
                <a:solidFill>
                  <a:schemeClr val="tx1"/>
                </a:solidFill>
                <a:latin typeface="+mj-ea"/>
                <a:ea typeface="+mj-ea"/>
              </a:rPr>
              <a:t>万台</a:t>
            </a:r>
          </a:p>
          <a:p>
            <a:pPr marL="179388" indent="-179388"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・実際には，新車は</a:t>
            </a:r>
            <a:r>
              <a:rPr lang="en-US" altLang="ja-JP" dirty="0" smtClean="0">
                <a:solidFill>
                  <a:schemeClr val="tx1"/>
                </a:solidFill>
                <a:latin typeface="+mj-ea"/>
                <a:ea typeface="+mj-ea"/>
              </a:rPr>
              <a:t>0.3</a:t>
            </a:r>
            <a:r>
              <a:rPr lang="ja-JP" altLang="en-US" dirty="0" smtClean="0">
                <a:solidFill>
                  <a:schemeClr val="tx1"/>
                </a:solidFill>
                <a:latin typeface="+mj-ea"/>
                <a:ea typeface="+mj-ea"/>
              </a:rPr>
              <a:t>万台</a:t>
            </a:r>
            <a:r>
              <a:rPr lang="en-US" altLang="ja-JP" dirty="0" smtClean="0">
                <a:solidFill>
                  <a:schemeClr val="tx1"/>
                </a:solidFill>
                <a:latin typeface="+mj-ea"/>
                <a:ea typeface="+mj-ea"/>
              </a:rPr>
              <a:t>,</a:t>
            </a:r>
            <a:r>
              <a:rPr lang="ja-JP" altLang="en-US" dirty="0" smtClean="0">
                <a:solidFill>
                  <a:schemeClr val="tx1"/>
                </a:solidFill>
                <a:latin typeface="+mj-ea"/>
                <a:ea typeface="+mj-ea"/>
              </a:rPr>
              <a:t>輸入中古車が</a:t>
            </a:r>
            <a:r>
              <a:rPr lang="en-US" altLang="ja-JP" dirty="0" smtClean="0">
                <a:solidFill>
                  <a:schemeClr val="tx1"/>
                </a:solidFill>
                <a:latin typeface="+mj-ea"/>
                <a:ea typeface="+mj-ea"/>
              </a:rPr>
              <a:t>15</a:t>
            </a:r>
            <a:r>
              <a:rPr lang="ja-JP" altLang="en-US" dirty="0" smtClean="0">
                <a:solidFill>
                  <a:schemeClr val="tx1"/>
                </a:solidFill>
                <a:latin typeface="+mj-ea"/>
                <a:ea typeface="+mj-ea"/>
              </a:rPr>
              <a:t>万台販売されている</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21</a:t>
            </a:fld>
            <a:endParaRPr lang="ja-JP" altLang="en-US"/>
          </a:p>
        </p:txBody>
      </p:sp>
    </p:spTree>
    <p:extLst>
      <p:ext uri="{BB962C8B-B14F-4D97-AF65-F5344CB8AC3E}">
        <p14:creationId xmlns:p14="http://schemas.microsoft.com/office/powerpoint/2010/main" val="3487191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保有台数と販売台数の関連 </a:t>
            </a:r>
            <a:r>
              <a:rPr lang="en-US" altLang="ja-JP" sz="3600" dirty="0" smtClean="0">
                <a:solidFill>
                  <a:schemeClr val="tx1"/>
                </a:solidFill>
                <a:latin typeface="+mj-ea"/>
                <a:ea typeface="+mj-ea"/>
              </a:rPr>
              <a:t>(6)</a:t>
            </a:r>
            <a:r>
              <a:rPr lang="ja-JP" altLang="en-US" sz="800" dirty="0" smtClean="0">
                <a:solidFill>
                  <a:schemeClr val="tx1"/>
                </a:solidFill>
              </a:rPr>
              <a:t> </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▷中国は保有台数</a:t>
            </a:r>
            <a:r>
              <a:rPr lang="en-US" altLang="ja-JP" dirty="0" smtClean="0">
                <a:solidFill>
                  <a:schemeClr val="tx1"/>
                </a:solidFill>
                <a:latin typeface="+mj-ea"/>
                <a:ea typeface="+mj-ea"/>
              </a:rPr>
              <a:t>1</a:t>
            </a:r>
            <a:r>
              <a:rPr lang="ja-JP" altLang="en-US" dirty="0" smtClean="0">
                <a:solidFill>
                  <a:schemeClr val="tx1"/>
                </a:solidFill>
                <a:latin typeface="+mj-ea"/>
                <a:ea typeface="+mj-ea"/>
              </a:rPr>
              <a:t>億台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・１億台</a:t>
            </a:r>
            <a:r>
              <a:rPr lang="en-US" altLang="ja-JP" dirty="0" smtClean="0">
                <a:solidFill>
                  <a:schemeClr val="tx1"/>
                </a:solidFill>
                <a:latin typeface="+mj-ea"/>
                <a:ea typeface="+mj-ea"/>
              </a:rPr>
              <a:t>÷(10</a:t>
            </a:r>
            <a:r>
              <a:rPr lang="ja-JP" altLang="en-US" dirty="0" smtClean="0">
                <a:solidFill>
                  <a:schemeClr val="tx1"/>
                </a:solidFill>
                <a:latin typeface="+mj-ea"/>
                <a:ea typeface="+mj-ea"/>
              </a:rPr>
              <a:t>～</a:t>
            </a:r>
            <a:r>
              <a:rPr lang="en-US" altLang="ja-JP" dirty="0" smtClean="0">
                <a:solidFill>
                  <a:schemeClr val="tx1"/>
                </a:solidFill>
                <a:latin typeface="+mj-ea"/>
                <a:ea typeface="+mj-ea"/>
              </a:rPr>
              <a:t>20</a:t>
            </a:r>
            <a:r>
              <a:rPr lang="ja-JP" altLang="en-US" dirty="0" smtClean="0">
                <a:solidFill>
                  <a:schemeClr val="tx1"/>
                </a:solidFill>
                <a:latin typeface="+mj-ea"/>
                <a:ea typeface="+mj-ea"/>
              </a:rPr>
              <a:t>年</a:t>
            </a:r>
            <a:r>
              <a:rPr lang="en-US" altLang="ja-JP" dirty="0" smtClean="0">
                <a:solidFill>
                  <a:schemeClr val="tx1"/>
                </a:solidFill>
                <a:latin typeface="+mj-ea"/>
                <a:ea typeface="+mj-ea"/>
              </a:rPr>
              <a:t>)</a:t>
            </a:r>
            <a:r>
              <a:rPr lang="ja-JP" altLang="en-US" dirty="0" smtClean="0">
                <a:solidFill>
                  <a:schemeClr val="tx1"/>
                </a:solidFill>
                <a:latin typeface="+mj-ea"/>
                <a:ea typeface="+mj-ea"/>
              </a:rPr>
              <a:t>＝</a:t>
            </a:r>
            <a:r>
              <a:rPr lang="en-US" altLang="ja-JP" dirty="0" smtClean="0">
                <a:solidFill>
                  <a:schemeClr val="tx1"/>
                </a:solidFill>
                <a:latin typeface="+mj-ea"/>
                <a:ea typeface="+mj-ea"/>
              </a:rPr>
              <a:t>500</a:t>
            </a:r>
            <a:r>
              <a:rPr lang="ja-JP" altLang="en-US" dirty="0" smtClean="0">
                <a:solidFill>
                  <a:schemeClr val="tx1"/>
                </a:solidFill>
                <a:latin typeface="+mj-ea"/>
                <a:ea typeface="+mj-ea"/>
              </a:rPr>
              <a:t>万～</a:t>
            </a:r>
            <a:r>
              <a:rPr lang="en-US" altLang="ja-JP" dirty="0" smtClean="0">
                <a:solidFill>
                  <a:schemeClr val="tx1"/>
                </a:solidFill>
                <a:latin typeface="+mj-ea"/>
                <a:ea typeface="+mj-ea"/>
              </a:rPr>
              <a:t>1,000</a:t>
            </a:r>
            <a:r>
              <a:rPr lang="ja-JP" altLang="en-US" dirty="0" smtClean="0">
                <a:solidFill>
                  <a:schemeClr val="tx1"/>
                </a:solidFill>
                <a:latin typeface="+mj-ea"/>
                <a:ea typeface="+mj-ea"/>
              </a:rPr>
              <a:t>万台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・だが販売台数は</a:t>
            </a:r>
            <a:r>
              <a:rPr lang="en-US" altLang="ja-JP" dirty="0" smtClean="0">
                <a:solidFill>
                  <a:schemeClr val="tx1"/>
                </a:solidFill>
                <a:latin typeface="+mj-ea"/>
                <a:ea typeface="+mj-ea"/>
              </a:rPr>
              <a:t>2,200</a:t>
            </a:r>
            <a:r>
              <a:rPr lang="ja-JP" altLang="en-US" dirty="0" smtClean="0">
                <a:solidFill>
                  <a:schemeClr val="tx1"/>
                </a:solidFill>
                <a:latin typeface="+mj-ea"/>
                <a:ea typeface="+mj-ea"/>
              </a:rPr>
              <a:t>万台</a:t>
            </a:r>
            <a:r>
              <a:rPr lang="en-US" altLang="ja-JP" dirty="0" smtClean="0">
                <a:solidFill>
                  <a:schemeClr val="tx1"/>
                </a:solidFill>
                <a:latin typeface="+mj-ea"/>
                <a:ea typeface="+mj-ea"/>
              </a:rPr>
              <a:t>(2013</a:t>
            </a:r>
            <a:r>
              <a:rPr lang="ja-JP" altLang="en-US" dirty="0" smtClean="0">
                <a:solidFill>
                  <a:schemeClr val="tx1"/>
                </a:solidFill>
                <a:latin typeface="+mj-ea"/>
                <a:ea typeface="+mj-ea"/>
              </a:rPr>
              <a:t>年</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・急激に保有台数が伸びている</a:t>
            </a:r>
          </a:p>
          <a:p>
            <a:pPr marL="804863" indent="-804863"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▷フィリピンは保有台数</a:t>
            </a:r>
            <a:r>
              <a:rPr lang="en-US" altLang="ja-JP" dirty="0" smtClean="0">
                <a:solidFill>
                  <a:schemeClr val="tx1"/>
                </a:solidFill>
                <a:latin typeface="+mj-ea"/>
                <a:ea typeface="+mj-ea"/>
              </a:rPr>
              <a:t>300</a:t>
            </a:r>
            <a:r>
              <a:rPr lang="ja-JP" altLang="en-US" dirty="0" smtClean="0">
                <a:solidFill>
                  <a:schemeClr val="tx1"/>
                </a:solidFill>
                <a:latin typeface="+mj-ea"/>
                <a:ea typeface="+mj-ea"/>
              </a:rPr>
              <a:t>万台</a:t>
            </a:r>
            <a:endParaRPr lang="en-US" altLang="ja-JP" dirty="0" smtClean="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300</a:t>
            </a:r>
            <a:r>
              <a:rPr lang="ja-JP" altLang="en-US" dirty="0" smtClean="0">
                <a:solidFill>
                  <a:schemeClr val="tx1"/>
                </a:solidFill>
                <a:latin typeface="+mj-ea"/>
                <a:ea typeface="+mj-ea"/>
              </a:rPr>
              <a:t>万台</a:t>
            </a:r>
            <a:r>
              <a:rPr lang="en-US" altLang="ja-JP" dirty="0" smtClean="0">
                <a:solidFill>
                  <a:schemeClr val="tx1"/>
                </a:solidFill>
                <a:latin typeface="+mj-ea"/>
                <a:ea typeface="+mj-ea"/>
              </a:rPr>
              <a:t>÷(10</a:t>
            </a:r>
            <a:r>
              <a:rPr lang="ja-JP" altLang="en-US" dirty="0" smtClean="0">
                <a:solidFill>
                  <a:schemeClr val="tx1"/>
                </a:solidFill>
                <a:latin typeface="+mj-ea"/>
                <a:ea typeface="+mj-ea"/>
              </a:rPr>
              <a:t>～</a:t>
            </a:r>
            <a:r>
              <a:rPr lang="en-US" altLang="ja-JP" dirty="0" smtClean="0">
                <a:solidFill>
                  <a:schemeClr val="tx1"/>
                </a:solidFill>
                <a:latin typeface="+mj-ea"/>
                <a:ea typeface="+mj-ea"/>
              </a:rPr>
              <a:t>20</a:t>
            </a:r>
            <a:r>
              <a:rPr lang="ja-JP" altLang="en-US" dirty="0" smtClean="0">
                <a:solidFill>
                  <a:schemeClr val="tx1"/>
                </a:solidFill>
                <a:latin typeface="+mj-ea"/>
                <a:ea typeface="+mj-ea"/>
              </a:rPr>
              <a:t>年</a:t>
            </a:r>
            <a:r>
              <a:rPr lang="en-US" altLang="ja-JP" dirty="0" smtClean="0">
                <a:solidFill>
                  <a:schemeClr val="tx1"/>
                </a:solidFill>
                <a:latin typeface="+mj-ea"/>
                <a:ea typeface="+mj-ea"/>
              </a:rPr>
              <a:t>)</a:t>
            </a:r>
            <a:r>
              <a:rPr lang="ja-JP" altLang="en-US" dirty="0" smtClean="0">
                <a:solidFill>
                  <a:schemeClr val="tx1"/>
                </a:solidFill>
                <a:latin typeface="+mj-ea"/>
                <a:ea typeface="+mj-ea"/>
              </a:rPr>
              <a:t>＝</a:t>
            </a:r>
            <a:r>
              <a:rPr lang="en-US" altLang="ja-JP" dirty="0" smtClean="0">
                <a:solidFill>
                  <a:schemeClr val="tx1"/>
                </a:solidFill>
                <a:latin typeface="+mj-ea"/>
                <a:ea typeface="+mj-ea"/>
              </a:rPr>
              <a:t>15</a:t>
            </a:r>
            <a:r>
              <a:rPr lang="ja-JP" altLang="en-US" dirty="0" smtClean="0">
                <a:solidFill>
                  <a:schemeClr val="tx1"/>
                </a:solidFill>
                <a:latin typeface="+mj-ea"/>
                <a:ea typeface="+mj-ea"/>
              </a:rPr>
              <a:t>万～</a:t>
            </a:r>
            <a:r>
              <a:rPr lang="en-US" altLang="ja-JP" dirty="0" smtClean="0">
                <a:solidFill>
                  <a:schemeClr val="tx1"/>
                </a:solidFill>
                <a:latin typeface="+mj-ea"/>
                <a:ea typeface="+mj-ea"/>
              </a:rPr>
              <a:t>30</a:t>
            </a:r>
            <a:r>
              <a:rPr lang="ja-JP" altLang="en-US" dirty="0" smtClean="0">
                <a:solidFill>
                  <a:schemeClr val="tx1"/>
                </a:solidFill>
                <a:latin typeface="+mj-ea"/>
                <a:ea typeface="+mj-ea"/>
              </a:rPr>
              <a:t>万台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・実際には</a:t>
            </a:r>
            <a:r>
              <a:rPr lang="en-US" altLang="ja-JP" dirty="0" smtClean="0">
                <a:solidFill>
                  <a:schemeClr val="tx1"/>
                </a:solidFill>
                <a:latin typeface="+mj-ea"/>
                <a:ea typeface="+mj-ea"/>
              </a:rPr>
              <a:t>20</a:t>
            </a:r>
            <a:r>
              <a:rPr lang="ja-JP" altLang="en-US" dirty="0" smtClean="0">
                <a:solidFill>
                  <a:schemeClr val="tx1"/>
                </a:solidFill>
                <a:latin typeface="+mj-ea"/>
                <a:ea typeface="+mj-ea"/>
              </a:rPr>
              <a:t>万台</a:t>
            </a:r>
            <a:r>
              <a:rPr lang="en-US" altLang="ja-JP" dirty="0" smtClean="0">
                <a:solidFill>
                  <a:schemeClr val="tx1"/>
                </a:solidFill>
                <a:latin typeface="+mj-ea"/>
                <a:ea typeface="+mj-ea"/>
              </a:rPr>
              <a:t>(2013</a:t>
            </a:r>
            <a:r>
              <a:rPr lang="ja-JP" altLang="en-US" dirty="0" smtClean="0">
                <a:solidFill>
                  <a:schemeClr val="tx1"/>
                </a:solidFill>
                <a:latin typeface="+mj-ea"/>
                <a:ea typeface="+mj-ea"/>
              </a:rPr>
              <a:t>年</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22</a:t>
            </a:fld>
            <a:endParaRPr lang="ja-JP" altLang="en-US"/>
          </a:p>
        </p:txBody>
      </p:sp>
    </p:spTree>
    <p:extLst>
      <p:ext uri="{BB962C8B-B14F-4D97-AF65-F5344CB8AC3E}">
        <p14:creationId xmlns:p14="http://schemas.microsoft.com/office/powerpoint/2010/main" val="4054247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a:solidFill>
            <a:srgbClr val="FFFF00"/>
          </a:solidFill>
        </p:spPr>
        <p:txBody>
          <a:bodyPr rtlCol="0">
            <a:normAutofit/>
          </a:bodyPr>
          <a:lstStyle/>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eaLnBrk="1" fontAlgn="auto" hangingPunct="1">
              <a:spcAft>
                <a:spcPts val="0"/>
              </a:spcAft>
              <a:buFont typeface="Arial" panose="020B0604020202020204" pitchFamily="34" charset="0"/>
              <a:buNone/>
              <a:defRPr/>
            </a:pPr>
            <a:r>
              <a:rPr lang="ja-JP" altLang="en-US" dirty="0" smtClean="0">
                <a:solidFill>
                  <a:schemeClr val="tx1"/>
                </a:solidFill>
              </a:rPr>
              <a:t>報告の構成</a:t>
            </a:r>
          </a:p>
          <a:p>
            <a:pPr algn="l" eaLnBrk="1" fontAlgn="auto" hangingPunct="1">
              <a:spcAft>
                <a:spcPts val="0"/>
              </a:spcAft>
              <a:defRPr/>
            </a:pPr>
            <a:r>
              <a:rPr lang="ja-JP" altLang="en-US" sz="800" dirty="0" smtClean="0">
                <a:solidFill>
                  <a:schemeClr val="tx1"/>
                </a:solidFill>
              </a:rPr>
              <a:t> </a:t>
            </a:r>
          </a:p>
          <a:p>
            <a:pPr algn="l" eaLnBrk="1" fontAlgn="auto" hangingPunct="1">
              <a:spcAft>
                <a:spcPts val="0"/>
              </a:spcAft>
              <a:defRPr/>
            </a:pPr>
            <a:r>
              <a:rPr lang="ja-JP" altLang="en-US" dirty="0">
                <a:solidFill>
                  <a:schemeClr val="tx1"/>
                </a:solidFill>
              </a:rPr>
              <a:t>　</a:t>
            </a:r>
            <a:r>
              <a:rPr lang="ja-JP" altLang="en-US" dirty="0" smtClean="0">
                <a:solidFill>
                  <a:schemeClr val="tx1"/>
                </a:solidFill>
              </a:rPr>
              <a:t>　  序</a:t>
            </a:r>
            <a:endParaRPr lang="ja-JP" altLang="en-US" dirty="0" smtClean="0">
              <a:solidFill>
                <a:schemeClr val="bg1">
                  <a:lumMod val="65000"/>
                </a:schemeClr>
              </a:solidFill>
            </a:endParaRPr>
          </a:p>
          <a:p>
            <a:pPr algn="l" eaLnBrk="1" fontAlgn="auto" hangingPunct="1">
              <a:spcAft>
                <a:spcPts val="0"/>
              </a:spcAft>
              <a:defRPr/>
            </a:pPr>
            <a:endParaRPr lang="ja-JP" altLang="en-US" sz="800" dirty="0" smtClean="0">
              <a:solidFill>
                <a:schemeClr val="bg1">
                  <a:lumMod val="65000"/>
                </a:schemeClr>
              </a:solidFill>
            </a:endParaRPr>
          </a:p>
          <a:p>
            <a:pPr algn="l" eaLnBrk="1" fontAlgn="auto" hangingPunct="1">
              <a:spcAft>
                <a:spcPts val="0"/>
              </a:spcAft>
              <a:defRPr/>
            </a:pPr>
            <a:r>
              <a:rPr lang="ja-JP" altLang="en-US" dirty="0" smtClean="0">
                <a:solidFill>
                  <a:schemeClr val="bg1">
                    <a:lumMod val="65000"/>
                  </a:schemeClr>
                </a:solidFill>
              </a:rPr>
              <a:t>  </a:t>
            </a:r>
            <a:r>
              <a:rPr lang="en-US" altLang="ja-JP" dirty="0" smtClean="0">
                <a:solidFill>
                  <a:srgbClr val="FF0000"/>
                </a:solidFill>
              </a:rPr>
              <a:t>Ⅰ </a:t>
            </a:r>
            <a:r>
              <a:rPr lang="ja-JP" altLang="en-US" dirty="0" smtClean="0">
                <a:solidFill>
                  <a:srgbClr val="FF0000"/>
                </a:solidFill>
              </a:rPr>
              <a:t>モータリゼーションの時期区分</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Ⅱ</a:t>
            </a:r>
            <a:r>
              <a:rPr lang="ja-JP" altLang="en-US" dirty="0" smtClean="0">
                <a:solidFill>
                  <a:schemeClr val="tx1"/>
                </a:solidFill>
              </a:rPr>
              <a:t> 所得と販売台数</a:t>
            </a:r>
            <a:r>
              <a:rPr lang="en-US" altLang="ja-JP" dirty="0" smtClean="0">
                <a:solidFill>
                  <a:schemeClr val="tx1"/>
                </a:solidFill>
              </a:rPr>
              <a:t>/</a:t>
            </a:r>
            <a:r>
              <a:rPr lang="ja-JP" altLang="en-US" dirty="0" smtClean="0">
                <a:solidFill>
                  <a:schemeClr val="tx1"/>
                </a:solidFill>
              </a:rPr>
              <a:t>保有台数の相関関係</a:t>
            </a:r>
          </a:p>
          <a:p>
            <a:pPr algn="l" eaLnBrk="1" fontAlgn="auto" hangingPunct="1">
              <a:spcAft>
                <a:spcPts val="0"/>
              </a:spcAft>
              <a:buFont typeface="Arial" panose="020B0604020202020204" pitchFamily="34" charset="0"/>
              <a:buNone/>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Ⅲ</a:t>
            </a:r>
            <a:r>
              <a:rPr lang="ja-JP" altLang="en-US" dirty="0" smtClean="0">
                <a:solidFill>
                  <a:schemeClr val="tx1"/>
                </a:solidFill>
              </a:rPr>
              <a:t> 新規</a:t>
            </a:r>
            <a:r>
              <a:rPr lang="ja-JP" altLang="en-US" dirty="0">
                <a:solidFill>
                  <a:schemeClr val="tx1"/>
                </a:solidFill>
              </a:rPr>
              <a:t>購入比率－Ｓカーブによるトリガーの</a:t>
            </a:r>
            <a:r>
              <a:rPr lang="ja-JP" altLang="en-US" dirty="0" smtClean="0">
                <a:solidFill>
                  <a:schemeClr val="tx1"/>
                </a:solidFill>
              </a:rPr>
              <a:t>析出</a:t>
            </a:r>
            <a:endParaRPr lang="ja-JP" altLang="en-US" sz="800" dirty="0">
              <a:solidFill>
                <a:schemeClr val="tx1"/>
              </a:solidFill>
            </a:endParaRPr>
          </a:p>
          <a:p>
            <a:pPr algn="l" eaLnBrk="1" fontAlgn="auto" hangingPunct="1">
              <a:spcAft>
                <a:spcPts val="0"/>
              </a:spcAft>
              <a:defRPr/>
            </a:pPr>
            <a:r>
              <a:rPr lang="ja-JP" altLang="en-US" sz="800" dirty="0" smtClean="0">
                <a:solidFill>
                  <a:schemeClr val="tx1"/>
                </a:solidFill>
              </a:rPr>
              <a:t> </a:t>
            </a: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Ⅳ</a:t>
            </a:r>
            <a:r>
              <a:rPr lang="ja-JP" altLang="en-US" dirty="0" smtClean="0">
                <a:solidFill>
                  <a:schemeClr val="tx1"/>
                </a:solidFill>
              </a:rPr>
              <a:t> 二輪</a:t>
            </a:r>
            <a:r>
              <a:rPr lang="ja-JP" altLang="en-US" dirty="0">
                <a:solidFill>
                  <a:schemeClr val="tx1"/>
                </a:solidFill>
              </a:rPr>
              <a:t>から四輪への</a:t>
            </a:r>
            <a:r>
              <a:rPr lang="ja-JP" altLang="en-US" dirty="0" smtClean="0">
                <a:solidFill>
                  <a:schemeClr val="tx1"/>
                </a:solidFill>
              </a:rPr>
              <a:t>乗り換え</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buFont typeface="Arial" panose="020B0604020202020204" pitchFamily="34" charset="0"/>
              <a:buNone/>
              <a:defRPr/>
            </a:pPr>
            <a:r>
              <a:rPr lang="ja-JP" altLang="en-US" dirty="0" smtClean="0">
                <a:solidFill>
                  <a:schemeClr val="tx1"/>
                </a:solidFill>
              </a:rPr>
              <a:t>　　 小括</a:t>
            </a:r>
          </a:p>
          <a:p>
            <a:pPr algn="l" eaLnBrk="1" fontAlgn="auto" hangingPunct="1">
              <a:spcAft>
                <a:spcPts val="0"/>
              </a:spcAft>
              <a:buFont typeface="Arial" panose="020B0604020202020204" pitchFamily="34" charset="0"/>
              <a:buNone/>
              <a:defRPr/>
            </a:pPr>
            <a:endParaRPr lang="ja-JP" altLang="en-US" dirty="0">
              <a:solidFill>
                <a:schemeClr val="bg1">
                  <a:lumMod val="65000"/>
                </a:schemeClr>
              </a:solidFill>
            </a:endParaRPr>
          </a:p>
          <a:p>
            <a:pPr algn="l" eaLnBrk="1" fontAlgn="auto" hangingPunct="1">
              <a:spcAft>
                <a:spcPts val="0"/>
              </a:spcAft>
              <a:buFont typeface="Arial" panose="020B0604020202020204" pitchFamily="34" charset="0"/>
              <a:buNone/>
              <a:defRPr/>
            </a:pPr>
            <a:endParaRPr lang="ja-JP" altLang="en-US" dirty="0" smtClean="0">
              <a:solidFill>
                <a:schemeClr val="bg1">
                  <a:lumMod val="65000"/>
                </a:schemeClr>
              </a:solidFill>
            </a:endParaRPr>
          </a:p>
        </p:txBody>
      </p:sp>
      <p:sp>
        <p:nvSpPr>
          <p:cNvPr id="2" name="スライド番号プレースホルダー 1"/>
          <p:cNvSpPr>
            <a:spLocks noGrp="1"/>
          </p:cNvSpPr>
          <p:nvPr>
            <p:ph type="sldNum" sz="quarter" idx="12"/>
          </p:nvPr>
        </p:nvSpPr>
        <p:spPr/>
        <p:txBody>
          <a:bodyPr/>
          <a:lstStyle/>
          <a:p>
            <a:pPr>
              <a:defRPr/>
            </a:pPr>
            <a:fld id="{6EAB2E3B-A3AF-40D9-A43D-2DE69B905D40}" type="slidenum">
              <a:rPr lang="ja-JP" altLang="en-US" smtClean="0"/>
              <a:pPr>
                <a:defRPr/>
              </a:pPr>
              <a:t>23</a:t>
            </a:fld>
            <a:endParaRPr lang="ja-JP" altLang="en-US"/>
          </a:p>
        </p:txBody>
      </p:sp>
    </p:spTree>
    <p:extLst>
      <p:ext uri="{BB962C8B-B14F-4D97-AF65-F5344CB8AC3E}">
        <p14:creationId xmlns:p14="http://schemas.microsoft.com/office/powerpoint/2010/main" val="240340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765175"/>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 プレ・モータリゼーション期</a:t>
            </a:r>
            <a:endParaRPr lang="ja-JP" altLang="en-US" dirty="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8730233E-C689-4B29-96C4-928E2D3B35A3}" type="slidenum">
              <a:rPr lang="ja-JP" altLang="en-US" smtClean="0"/>
              <a:pPr>
                <a:defRPr/>
              </a:pPr>
              <a:t>24</a:t>
            </a:fld>
            <a:endParaRPr lang="ja-JP" altLang="en-US"/>
          </a:p>
        </p:txBody>
      </p:sp>
      <p:sp>
        <p:nvSpPr>
          <p:cNvPr id="5" name="サブタイトル 2"/>
          <p:cNvSpPr txBox="1">
            <a:spLocks/>
          </p:cNvSpPr>
          <p:nvPr/>
        </p:nvSpPr>
        <p:spPr bwMode="auto">
          <a:xfrm>
            <a:off x="1835696" y="792571"/>
            <a:ext cx="7056784" cy="151130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en-US" altLang="ja-JP" dirty="0" smtClean="0">
                <a:solidFill>
                  <a:srgbClr val="0000FF"/>
                </a:solidFill>
                <a:latin typeface="+mj-ea"/>
                <a:ea typeface="+mj-ea"/>
              </a:rPr>
              <a:t>1</a:t>
            </a:r>
            <a:r>
              <a:rPr lang="ja-JP" altLang="en-US" dirty="0" smtClean="0">
                <a:solidFill>
                  <a:srgbClr val="0000FF"/>
                </a:solidFill>
                <a:latin typeface="+mj-ea"/>
                <a:ea typeface="+mj-ea"/>
              </a:rPr>
              <a:t>～</a:t>
            </a:r>
            <a:r>
              <a:rPr lang="en-US" altLang="ja-JP" dirty="0" smtClean="0">
                <a:solidFill>
                  <a:srgbClr val="0000FF"/>
                </a:solidFill>
                <a:latin typeface="+mj-ea"/>
                <a:ea typeface="+mj-ea"/>
              </a:rPr>
              <a:t>60</a:t>
            </a:r>
            <a:r>
              <a:rPr lang="ja-JP" altLang="en-US" dirty="0" smtClean="0">
                <a:solidFill>
                  <a:srgbClr val="0000FF"/>
                </a:solidFill>
                <a:latin typeface="+mj-ea"/>
                <a:ea typeface="+mj-ea"/>
              </a:rPr>
              <a:t>台</a:t>
            </a:r>
          </a:p>
          <a:p>
            <a:pPr eaLnBrk="1" fontAlgn="auto" hangingPunct="1">
              <a:spcAft>
                <a:spcPts val="0"/>
              </a:spcAft>
              <a:defRPr/>
            </a:pPr>
            <a:r>
              <a:rPr lang="ja-JP" altLang="en-US" dirty="0">
                <a:solidFill>
                  <a:srgbClr val="0000FF"/>
                </a:solidFill>
                <a:latin typeface="+mj-ea"/>
                <a:ea typeface="+mj-ea"/>
              </a:rPr>
              <a:t> プレ・モータリゼーション期</a:t>
            </a:r>
          </a:p>
          <a:p>
            <a:pPr eaLnBrk="1" fontAlgn="auto" hangingPunct="1">
              <a:spcAft>
                <a:spcPts val="0"/>
              </a:spcAft>
              <a:defRPr/>
            </a:pPr>
            <a:endParaRPr lang="ja-JP" altLang="en-US" dirty="0" smtClean="0">
              <a:solidFill>
                <a:srgbClr val="0000FF"/>
              </a:solidFill>
              <a:latin typeface="+mj-ea"/>
              <a:ea typeface="+mj-ea"/>
            </a:endParaRPr>
          </a:p>
          <a:p>
            <a:pPr eaLnBrk="1" fontAlgn="auto" hangingPunct="1">
              <a:spcAft>
                <a:spcPts val="0"/>
              </a:spcAft>
              <a:defRPr/>
            </a:pPr>
            <a:endParaRPr lang="ja-JP" altLang="en-US" sz="1200" dirty="0" smtClean="0">
              <a:solidFill>
                <a:schemeClr val="tx1"/>
              </a:solidFill>
              <a:latin typeface="+mj-ea"/>
              <a:ea typeface="+mj-ea"/>
            </a:endParaRPr>
          </a:p>
          <a:p>
            <a:pPr marL="179388" indent="-179388"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7" name="サブタイトル 2"/>
          <p:cNvSpPr txBox="1">
            <a:spLocks/>
          </p:cNvSpPr>
          <p:nvPr/>
        </p:nvSpPr>
        <p:spPr bwMode="auto">
          <a:xfrm>
            <a:off x="1835696" y="2945835"/>
            <a:ext cx="7056388" cy="1563285"/>
          </a:xfrm>
          <a:prstGeom prst="rect">
            <a:avLst/>
          </a:prstGeom>
          <a:noFill/>
          <a:ln w="76200">
            <a:solidFill>
              <a:srgbClr val="FFCCCC"/>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en-US" altLang="ja-JP" dirty="0" smtClean="0">
                <a:solidFill>
                  <a:srgbClr val="FFCCCC"/>
                </a:solidFill>
                <a:latin typeface="+mj-ea"/>
                <a:ea typeface="+mj-ea"/>
              </a:rPr>
              <a:t>61</a:t>
            </a:r>
            <a:r>
              <a:rPr lang="ja-JP" altLang="en-US" dirty="0" smtClean="0">
                <a:solidFill>
                  <a:srgbClr val="FFCCCC"/>
                </a:solidFill>
                <a:latin typeface="+mj-ea"/>
                <a:ea typeface="+mj-ea"/>
              </a:rPr>
              <a:t>～</a:t>
            </a:r>
            <a:r>
              <a:rPr lang="en-US" altLang="ja-JP" dirty="0" smtClean="0">
                <a:solidFill>
                  <a:srgbClr val="FFCCCC"/>
                </a:solidFill>
                <a:latin typeface="+mj-ea"/>
                <a:ea typeface="+mj-ea"/>
              </a:rPr>
              <a:t>300</a:t>
            </a:r>
            <a:r>
              <a:rPr lang="ja-JP" altLang="en-US" dirty="0">
                <a:solidFill>
                  <a:srgbClr val="FFCCCC"/>
                </a:solidFill>
                <a:latin typeface="+mj-ea"/>
                <a:ea typeface="+mj-ea"/>
              </a:rPr>
              <a:t>台</a:t>
            </a:r>
          </a:p>
          <a:p>
            <a:pPr eaLnBrk="1" fontAlgn="auto" hangingPunct="1">
              <a:spcAft>
                <a:spcPts val="0"/>
              </a:spcAft>
              <a:defRPr/>
            </a:pPr>
            <a:r>
              <a:rPr lang="ja-JP" altLang="en-US" dirty="0" smtClean="0">
                <a:solidFill>
                  <a:srgbClr val="FFCCCC"/>
                </a:solidFill>
                <a:latin typeface="+mj-ea"/>
                <a:ea typeface="+mj-ea"/>
              </a:rPr>
              <a:t>モータリゼーション</a:t>
            </a:r>
          </a:p>
        </p:txBody>
      </p:sp>
      <p:sp>
        <p:nvSpPr>
          <p:cNvPr id="13" name="サブタイトル 2"/>
          <p:cNvSpPr txBox="1">
            <a:spLocks/>
          </p:cNvSpPr>
          <p:nvPr/>
        </p:nvSpPr>
        <p:spPr bwMode="auto">
          <a:xfrm>
            <a:off x="1847689" y="5085184"/>
            <a:ext cx="7032401" cy="1511302"/>
          </a:xfrm>
          <a:prstGeom prst="rect">
            <a:avLst/>
          </a:prstGeom>
          <a:noFill/>
          <a:ln w="76200">
            <a:solidFill>
              <a:srgbClr val="CCEC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ja-JP" altLang="en-US" dirty="0" smtClean="0">
                <a:solidFill>
                  <a:srgbClr val="CCECFF"/>
                </a:solidFill>
                <a:latin typeface="+mj-ea"/>
                <a:ea typeface="+mj-ea"/>
              </a:rPr>
              <a:t> </a:t>
            </a:r>
            <a:r>
              <a:rPr lang="en-US" altLang="ja-JP" dirty="0" smtClean="0">
                <a:solidFill>
                  <a:srgbClr val="CCECFF"/>
                </a:solidFill>
                <a:latin typeface="+mj-ea"/>
                <a:ea typeface="+mj-ea"/>
              </a:rPr>
              <a:t>301</a:t>
            </a:r>
            <a:r>
              <a:rPr lang="ja-JP" altLang="en-US" dirty="0" smtClean="0">
                <a:solidFill>
                  <a:srgbClr val="CCECFF"/>
                </a:solidFill>
                <a:latin typeface="+mj-ea"/>
                <a:ea typeface="+mj-ea"/>
              </a:rPr>
              <a:t>台</a:t>
            </a:r>
            <a:r>
              <a:rPr lang="ja-JP" altLang="en-US" dirty="0">
                <a:solidFill>
                  <a:srgbClr val="CCECFF"/>
                </a:solidFill>
                <a:latin typeface="+mj-ea"/>
                <a:ea typeface="+mj-ea"/>
              </a:rPr>
              <a:t>以上</a:t>
            </a:r>
          </a:p>
          <a:p>
            <a:pPr eaLnBrk="1" fontAlgn="auto" hangingPunct="1">
              <a:spcAft>
                <a:spcPts val="0"/>
              </a:spcAft>
              <a:defRPr/>
            </a:pPr>
            <a:r>
              <a:rPr lang="ja-JP" altLang="en-US" dirty="0" smtClean="0">
                <a:solidFill>
                  <a:srgbClr val="CCECFF"/>
                </a:solidFill>
                <a:latin typeface="+mj-ea"/>
                <a:ea typeface="+mj-ea"/>
              </a:rPr>
              <a:t>アフター・モータリゼーション期</a:t>
            </a:r>
          </a:p>
        </p:txBody>
      </p:sp>
    </p:spTree>
    <p:extLst>
      <p:ext uri="{BB962C8B-B14F-4D97-AF65-F5344CB8AC3E}">
        <p14:creationId xmlns:p14="http://schemas.microsoft.com/office/powerpoint/2010/main" val="3956384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プレ・モータリゼーション期</a:t>
            </a:r>
            <a:r>
              <a:rPr lang="en-US" altLang="ja-JP" sz="3600" dirty="0" smtClean="0">
                <a:solidFill>
                  <a:schemeClr val="tx1"/>
                </a:solidFill>
                <a:latin typeface="+mj-ea"/>
                <a:ea typeface="+mj-ea"/>
              </a:rPr>
              <a:t>(1)</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▷馬車や自転車とともに前期的自動車が交通手段において一定の比率を占める</a:t>
            </a:r>
          </a:p>
          <a:p>
            <a:pPr marL="180975" indent="-180975" algn="l" eaLnBrk="1" fontAlgn="auto" hangingPunct="1">
              <a:spcAft>
                <a:spcPts val="0"/>
              </a:spcAft>
              <a:defRPr/>
            </a:pPr>
            <a:r>
              <a:rPr lang="ja-JP" altLang="en-US" dirty="0" smtClean="0">
                <a:solidFill>
                  <a:schemeClr val="tx1"/>
                </a:solidFill>
                <a:latin typeface="+mj-ea"/>
                <a:ea typeface="+mj-ea"/>
              </a:rPr>
              <a:t>・自転車とリキシャー  ダッカの写真</a:t>
            </a:r>
          </a:p>
          <a:p>
            <a:pPr marL="180975" indent="-180975" algn="l" eaLnBrk="1" fontAlgn="auto" hangingPunct="1">
              <a:spcAft>
                <a:spcPts val="0"/>
              </a:spcAft>
              <a:defRPr/>
            </a:pPr>
            <a:endParaRPr lang="ja-JP" altLang="en-US" dirty="0">
              <a:solidFill>
                <a:schemeClr val="tx1"/>
              </a:solidFill>
              <a:latin typeface="+mj-ea"/>
              <a:ea typeface="+mj-ea"/>
            </a:endParaRPr>
          </a:p>
          <a:p>
            <a:pPr marL="180975" indent="-180975" algn="l" eaLnBrk="1" fontAlgn="auto" hangingPunct="1">
              <a:spcAft>
                <a:spcPts val="0"/>
              </a:spcAft>
              <a:defRPr/>
            </a:pPr>
            <a:r>
              <a:rPr lang="ja-JP" altLang="en-US" dirty="0" smtClean="0">
                <a:solidFill>
                  <a:schemeClr val="tx1"/>
                </a:solidFill>
                <a:latin typeface="+mj-ea"/>
                <a:ea typeface="+mj-ea"/>
              </a:rPr>
              <a:t>▷プレ・モータリゼーション期にも前期的自動車が主因となって大都市で交通渋滞が頻発する</a:t>
            </a:r>
          </a:p>
          <a:p>
            <a:pPr marL="180975" indent="-180975"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1890</a:t>
            </a:r>
            <a:r>
              <a:rPr lang="ja-JP" altLang="en-US" dirty="0" smtClean="0">
                <a:solidFill>
                  <a:schemeClr val="tx1"/>
                </a:solidFill>
                <a:latin typeface="+mj-ea"/>
                <a:ea typeface="+mj-ea"/>
              </a:rPr>
              <a:t>年代のニューヨークにおける馬車による交通渋滞  「馬糞が道路に</a:t>
            </a:r>
            <a:r>
              <a:rPr lang="en-US" altLang="ja-JP" dirty="0" smtClean="0">
                <a:solidFill>
                  <a:schemeClr val="tx1"/>
                </a:solidFill>
                <a:latin typeface="+mj-ea"/>
                <a:ea typeface="+mj-ea"/>
              </a:rPr>
              <a:t>1</a:t>
            </a:r>
            <a:r>
              <a:rPr lang="ja-JP" altLang="en-US" dirty="0" smtClean="0">
                <a:solidFill>
                  <a:schemeClr val="tx1"/>
                </a:solidFill>
                <a:latin typeface="+mj-ea"/>
                <a:ea typeface="+mj-ea"/>
              </a:rPr>
              <a:t>メートル積もる」予想出る</a:t>
            </a:r>
          </a:p>
          <a:p>
            <a:pPr marL="180975" indent="-180975" algn="l" eaLnBrk="1" fontAlgn="auto" hangingPunct="1">
              <a:spcAft>
                <a:spcPts val="0"/>
              </a:spcAft>
              <a:defRPr/>
            </a:pPr>
            <a:r>
              <a:rPr lang="ja-JP" altLang="en-US" dirty="0" smtClean="0">
                <a:solidFill>
                  <a:schemeClr val="tx1"/>
                </a:solidFill>
                <a:latin typeface="+mj-ea"/>
                <a:ea typeface="+mj-ea"/>
              </a:rPr>
              <a:t>▷道路インフラの未整備が最大の</a:t>
            </a:r>
            <a:r>
              <a:rPr lang="ja-JP" altLang="en-US" dirty="0">
                <a:solidFill>
                  <a:schemeClr val="tx1"/>
                </a:solidFill>
                <a:latin typeface="+mj-ea"/>
                <a:ea typeface="+mj-ea"/>
              </a:rPr>
              <a:t>要因</a:t>
            </a: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25</a:t>
            </a:fld>
            <a:endParaRPr lang="ja-JP" altLang="en-US"/>
          </a:p>
        </p:txBody>
      </p:sp>
    </p:spTree>
    <p:extLst>
      <p:ext uri="{BB962C8B-B14F-4D97-AF65-F5344CB8AC3E}">
        <p14:creationId xmlns:p14="http://schemas.microsoft.com/office/powerpoint/2010/main" val="2159584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C44799D-F0F0-42B9-80AE-D6294C84247F}" type="slidenum">
              <a:rPr lang="ja-JP" altLang="en-US" smtClean="0"/>
              <a:pPr>
                <a:defRPr/>
              </a:pPr>
              <a:t>26</a:t>
            </a:fld>
            <a:endParaRPr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70848" cy="510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1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C44799D-F0F0-42B9-80AE-D6294C84247F}" type="slidenum">
              <a:rPr lang="ja-JP" altLang="en-US" smtClean="0"/>
              <a:pPr>
                <a:defRPr/>
              </a:pPr>
              <a:t>27</a:t>
            </a:fld>
            <a:endParaRPr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070848" cy="510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764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交通渋滞の定義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▷走行速度が時速</a:t>
            </a:r>
            <a:r>
              <a:rPr lang="en-US" altLang="ja-JP" dirty="0" smtClean="0">
                <a:solidFill>
                  <a:schemeClr val="tx1"/>
                </a:solidFill>
                <a:latin typeface="+mj-ea"/>
                <a:ea typeface="+mj-ea"/>
              </a:rPr>
              <a:t>20</a:t>
            </a:r>
            <a:r>
              <a:rPr lang="ja-JP" altLang="en-US" dirty="0" smtClean="0">
                <a:solidFill>
                  <a:schemeClr val="tx1"/>
                </a:solidFill>
                <a:latin typeface="+mj-ea"/>
                <a:ea typeface="+mj-ea"/>
              </a:rPr>
              <a:t>㎞以下になった状態 </a:t>
            </a:r>
            <a:r>
              <a:rPr lang="en-US" altLang="ja-JP" dirty="0" smtClean="0">
                <a:solidFill>
                  <a:schemeClr val="tx1"/>
                </a:solidFill>
                <a:latin typeface="+mj-ea"/>
                <a:ea typeface="+mj-ea"/>
              </a:rPr>
              <a:t>(</a:t>
            </a:r>
            <a:r>
              <a:rPr lang="ja-JP" altLang="en-US" dirty="0" smtClean="0">
                <a:solidFill>
                  <a:schemeClr val="tx1"/>
                </a:solidFill>
                <a:latin typeface="+mj-ea"/>
                <a:ea typeface="+mj-ea"/>
              </a:rPr>
              <a:t>警視庁</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・高速道路では</a:t>
            </a:r>
            <a:r>
              <a:rPr lang="en-US" altLang="ja-JP" dirty="0" smtClean="0">
                <a:solidFill>
                  <a:schemeClr val="tx1"/>
                </a:solidFill>
                <a:latin typeface="+mj-ea"/>
                <a:ea typeface="+mj-ea"/>
              </a:rPr>
              <a:t>40</a:t>
            </a:r>
            <a:r>
              <a:rPr lang="ja-JP" altLang="en-US" dirty="0" smtClean="0">
                <a:solidFill>
                  <a:schemeClr val="tx1"/>
                </a:solidFill>
                <a:latin typeface="+mj-ea"/>
                <a:ea typeface="+mj-ea"/>
              </a:rPr>
              <a:t>㎞以下</a:t>
            </a: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sz="4100" dirty="0" smtClean="0">
              <a:solidFill>
                <a:schemeClr val="tx1"/>
              </a:solidFill>
              <a:latin typeface="+mj-ea"/>
              <a:ea typeface="+mj-ea"/>
            </a:endParaRPr>
          </a:p>
          <a:p>
            <a:pPr marL="180975" indent="-180975" algn="l" eaLnBrk="1" fontAlgn="auto" hangingPunct="1">
              <a:spcAft>
                <a:spcPts val="0"/>
              </a:spcAft>
              <a:defRPr/>
            </a:pPr>
            <a:endParaRPr lang="ja-JP" altLang="en-US" dirty="0">
              <a:solidFill>
                <a:schemeClr val="tx1"/>
              </a:solidFill>
              <a:latin typeface="+mj-ea"/>
              <a:ea typeface="+mj-ea"/>
            </a:endParaRPr>
          </a:p>
          <a:p>
            <a:pPr marL="180975" indent="-180975" algn="l" eaLnBrk="1" fontAlgn="auto" hangingPunct="1">
              <a:spcAft>
                <a:spcPts val="0"/>
              </a:spcAft>
              <a:defRPr/>
            </a:pPr>
            <a:endParaRPr lang="ja-JP" altLang="en-US" dirty="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28</a:t>
            </a:fld>
            <a:endParaRPr lang="ja-JP" altLang="en-US"/>
          </a:p>
        </p:txBody>
      </p:sp>
    </p:spTree>
    <p:extLst>
      <p:ext uri="{BB962C8B-B14F-4D97-AF65-F5344CB8AC3E}">
        <p14:creationId xmlns:p14="http://schemas.microsoft.com/office/powerpoint/2010/main" val="3290666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fontScale="92500" lnSpcReduction="20000"/>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プレ・モータリゼーション期</a:t>
            </a:r>
            <a:r>
              <a:rPr lang="en-US" altLang="ja-JP" sz="3600" dirty="0" smtClean="0">
                <a:solidFill>
                  <a:schemeClr val="tx1"/>
                </a:solidFill>
                <a:latin typeface="+mj-ea"/>
                <a:ea typeface="+mj-ea"/>
              </a:rPr>
              <a:t>(2)</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defRPr/>
            </a:pPr>
            <a:r>
              <a:rPr lang="ja-JP" altLang="en-US" sz="3500" dirty="0">
                <a:solidFill>
                  <a:schemeClr val="tx1"/>
                </a:solidFill>
                <a:latin typeface="+mj-ea"/>
                <a:ea typeface="+mj-ea"/>
              </a:rPr>
              <a:t>▷農村から都市への労働人口の移動</a:t>
            </a:r>
          </a:p>
          <a:p>
            <a:pPr marL="180975" indent="-180975" algn="l" eaLnBrk="1" fontAlgn="auto" hangingPunct="1">
              <a:spcAft>
                <a:spcPts val="0"/>
              </a:spcAft>
              <a:defRPr/>
            </a:pPr>
            <a:r>
              <a:rPr lang="ja-JP" altLang="en-US" sz="3500" dirty="0">
                <a:solidFill>
                  <a:schemeClr val="tx1"/>
                </a:solidFill>
                <a:latin typeface="+mj-ea"/>
                <a:ea typeface="+mj-ea"/>
              </a:rPr>
              <a:t>・大都市の</a:t>
            </a:r>
            <a:r>
              <a:rPr lang="ja-JP" altLang="en-US" sz="3500" dirty="0" smtClean="0">
                <a:solidFill>
                  <a:schemeClr val="tx1"/>
                </a:solidFill>
                <a:latin typeface="+mj-ea"/>
                <a:ea typeface="+mj-ea"/>
              </a:rPr>
              <a:t>大規模化</a:t>
            </a:r>
          </a:p>
          <a:p>
            <a:pPr marL="180975" indent="-180975" algn="l" eaLnBrk="1" fontAlgn="auto" hangingPunct="1">
              <a:spcAft>
                <a:spcPts val="0"/>
              </a:spcAft>
              <a:defRPr/>
            </a:pPr>
            <a:r>
              <a:rPr lang="ja-JP" altLang="en-US" sz="3500" dirty="0" smtClean="0">
                <a:solidFill>
                  <a:schemeClr val="tx1"/>
                </a:solidFill>
                <a:latin typeface="+mj-ea"/>
                <a:ea typeface="+mj-ea"/>
              </a:rPr>
              <a:t>・国</a:t>
            </a:r>
            <a:r>
              <a:rPr lang="ja-JP" altLang="en-US" sz="3500" dirty="0">
                <a:solidFill>
                  <a:schemeClr val="tx1"/>
                </a:solidFill>
                <a:latin typeface="+mj-ea"/>
                <a:ea typeface="+mj-ea"/>
              </a:rPr>
              <a:t>全体の人口に占める都市人口比率の増大</a:t>
            </a:r>
          </a:p>
          <a:p>
            <a:pPr marL="180975" indent="-180975"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・工業化の進展  農業人口</a:t>
            </a:r>
            <a:r>
              <a:rPr lang="ja-JP" altLang="en-US" sz="3500" dirty="0" smtClean="0">
                <a:solidFill>
                  <a:schemeClr val="tx1"/>
                </a:solidFill>
                <a:latin typeface="+mj-ea"/>
                <a:ea typeface="+mj-ea"/>
              </a:rPr>
              <a:t>比率</a:t>
            </a:r>
            <a:r>
              <a:rPr lang="en-US" altLang="ja-JP" sz="3500" dirty="0" smtClean="0">
                <a:solidFill>
                  <a:schemeClr val="tx1"/>
                </a:solidFill>
                <a:latin typeface="+mj-ea"/>
                <a:ea typeface="+mj-ea"/>
              </a:rPr>
              <a:t>50</a:t>
            </a:r>
            <a:r>
              <a:rPr lang="ja-JP" altLang="en-US" sz="3500" dirty="0" smtClean="0">
                <a:solidFill>
                  <a:schemeClr val="tx1"/>
                </a:solidFill>
                <a:latin typeface="+mj-ea"/>
                <a:ea typeface="+mj-ea"/>
              </a:rPr>
              <a:t>％以下に</a:t>
            </a:r>
          </a:p>
          <a:p>
            <a:pPr marL="180975" indent="-180975" algn="l" eaLnBrk="1" fontAlgn="auto" hangingPunct="1">
              <a:spcAft>
                <a:spcPts val="0"/>
              </a:spcAft>
              <a:buFont typeface="Arial" panose="020B0604020202020204" pitchFamily="34" charset="0"/>
              <a:buNone/>
              <a:defRPr/>
            </a:pPr>
            <a:endParaRPr lang="ja-JP" altLang="en-US" sz="3500"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▷前期的自動車に代わって自動車が登場し始める</a:t>
            </a:r>
          </a:p>
          <a:p>
            <a:pPr marL="180975" indent="-180975" algn="l" eaLnBrk="1" fontAlgn="auto" hangingPunct="1">
              <a:spcAft>
                <a:spcPts val="0"/>
              </a:spcAft>
              <a:defRPr/>
            </a:pPr>
            <a:r>
              <a:rPr lang="ja-JP" altLang="en-US" sz="3500" dirty="0" smtClean="0">
                <a:solidFill>
                  <a:schemeClr val="tx1"/>
                </a:solidFill>
                <a:latin typeface="+mj-ea"/>
                <a:ea typeface="+mj-ea"/>
              </a:rPr>
              <a:t>▷自動車のカテゴリーと利用者</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運搬対象</a:t>
            </a:r>
          </a:p>
          <a:p>
            <a:pPr marL="180975" indent="-180975" algn="l" eaLnBrk="1" fontAlgn="auto" hangingPunct="1">
              <a:spcAft>
                <a:spcPts val="0"/>
              </a:spcAft>
              <a:defRPr/>
            </a:pPr>
            <a:r>
              <a:rPr lang="ja-JP" altLang="en-US" sz="3500" dirty="0" smtClean="0">
                <a:solidFill>
                  <a:schemeClr val="tx1"/>
                </a:solidFill>
                <a:latin typeface="+mj-ea"/>
                <a:ea typeface="+mj-ea"/>
              </a:rPr>
              <a:t>・高級乗用車セダン	　		高所得層</a:t>
            </a:r>
            <a:endParaRPr lang="ja-JP" altLang="en-US" sz="3500" dirty="0">
              <a:solidFill>
                <a:schemeClr val="tx1"/>
              </a:solidFill>
              <a:latin typeface="+mj-ea"/>
              <a:ea typeface="+mj-ea"/>
            </a:endParaRPr>
          </a:p>
          <a:p>
            <a:pPr marL="180975" indent="-180975" algn="l" eaLnBrk="1" fontAlgn="auto" hangingPunct="1">
              <a:spcAft>
                <a:spcPts val="0"/>
              </a:spcAft>
              <a:defRPr/>
            </a:pPr>
            <a:r>
              <a:rPr lang="ja-JP" altLang="en-US" sz="3500" dirty="0" smtClean="0">
                <a:solidFill>
                  <a:schemeClr val="tx1"/>
                </a:solidFill>
                <a:latin typeface="+mj-ea"/>
                <a:ea typeface="+mj-ea"/>
              </a:rPr>
              <a:t>・簡易バス</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簡易乗合トラック	  労働者</a:t>
            </a:r>
          </a:p>
          <a:p>
            <a:pPr marL="180975" indent="-180975" algn="l" eaLnBrk="1" fontAlgn="auto" hangingPunct="1">
              <a:spcAft>
                <a:spcPts val="0"/>
              </a:spcAft>
              <a:defRPr/>
            </a:pPr>
            <a:r>
              <a:rPr lang="ja-JP" altLang="en-US" sz="3500" dirty="0" smtClean="0">
                <a:solidFill>
                  <a:schemeClr val="tx1"/>
                </a:solidFill>
                <a:latin typeface="+mj-ea"/>
                <a:ea typeface="+mj-ea"/>
              </a:rPr>
              <a:t>・「会社バス」 </a:t>
            </a:r>
          </a:p>
          <a:p>
            <a:pPr marL="180975" indent="-180975" algn="l" eaLnBrk="1" fontAlgn="auto" hangingPunct="1">
              <a:spcAft>
                <a:spcPts val="0"/>
              </a:spcAft>
              <a:defRPr/>
            </a:pPr>
            <a:r>
              <a:rPr lang="ja-JP" altLang="en-US" sz="3500" dirty="0" smtClean="0">
                <a:solidFill>
                  <a:schemeClr val="tx1"/>
                </a:solidFill>
                <a:latin typeface="+mj-ea"/>
                <a:ea typeface="+mj-ea"/>
              </a:rPr>
              <a:t>・運搬用小型トラック    	農産物商品</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 工業製品</a:t>
            </a:r>
          </a:p>
          <a:p>
            <a:pPr marL="180975" indent="-180975" algn="l" eaLnBrk="1" fontAlgn="auto" hangingPunct="1">
              <a:spcAft>
                <a:spcPts val="0"/>
              </a:spcAft>
              <a:defRPr/>
            </a:pPr>
            <a:r>
              <a:rPr lang="ja-JP" altLang="en-US" sz="3500" dirty="0">
                <a:solidFill>
                  <a:schemeClr val="tx1"/>
                </a:solidFill>
                <a:latin typeface="+mj-ea"/>
                <a:ea typeface="+mj-ea"/>
              </a:rPr>
              <a:t>	</a:t>
            </a:r>
            <a:r>
              <a:rPr lang="ja-JP" altLang="en-US" sz="3500" dirty="0" smtClean="0">
                <a:solidFill>
                  <a:schemeClr val="tx1"/>
                </a:solidFill>
                <a:latin typeface="+mj-ea"/>
                <a:ea typeface="+mj-ea"/>
              </a:rPr>
              <a:t>				   	商業用商品</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29</a:t>
            </a:fld>
            <a:endParaRPr lang="ja-JP" altLang="en-US"/>
          </a:p>
        </p:txBody>
      </p:sp>
    </p:spTree>
    <p:extLst>
      <p:ext uri="{BB962C8B-B14F-4D97-AF65-F5344CB8AC3E}">
        <p14:creationId xmlns:p14="http://schemas.microsoft.com/office/powerpoint/2010/main" val="123510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a:solidFill>
            <a:srgbClr val="FFFF00"/>
          </a:solidFill>
        </p:spPr>
        <p:txBody>
          <a:bodyPr rtlCol="0">
            <a:normAutofit/>
          </a:bodyPr>
          <a:lstStyle/>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eaLnBrk="1" fontAlgn="auto" hangingPunct="1">
              <a:spcAft>
                <a:spcPts val="0"/>
              </a:spcAft>
              <a:buFont typeface="Arial" panose="020B0604020202020204" pitchFamily="34" charset="0"/>
              <a:buNone/>
              <a:defRPr/>
            </a:pPr>
            <a:r>
              <a:rPr lang="ja-JP" altLang="en-US" dirty="0" smtClean="0">
                <a:solidFill>
                  <a:schemeClr val="tx1"/>
                </a:solidFill>
              </a:rPr>
              <a:t>報告の構成</a:t>
            </a:r>
          </a:p>
          <a:p>
            <a:pPr algn="l" eaLnBrk="1" fontAlgn="auto" hangingPunct="1">
              <a:spcAft>
                <a:spcPts val="0"/>
              </a:spcAft>
              <a:defRPr/>
            </a:pPr>
            <a:r>
              <a:rPr lang="ja-JP" altLang="en-US" sz="800" dirty="0" smtClean="0">
                <a:solidFill>
                  <a:schemeClr val="tx1"/>
                </a:solidFill>
              </a:rPr>
              <a:t> </a:t>
            </a:r>
          </a:p>
          <a:p>
            <a:pPr algn="l" eaLnBrk="1" fontAlgn="auto" hangingPunct="1">
              <a:spcAft>
                <a:spcPts val="0"/>
              </a:spcAft>
              <a:defRPr/>
            </a:pPr>
            <a:r>
              <a:rPr lang="ja-JP" altLang="en-US" dirty="0">
                <a:solidFill>
                  <a:schemeClr val="tx1"/>
                </a:solidFill>
              </a:rPr>
              <a:t>　</a:t>
            </a:r>
            <a:r>
              <a:rPr lang="ja-JP" altLang="en-US" dirty="0" smtClean="0">
                <a:solidFill>
                  <a:schemeClr val="tx1"/>
                </a:solidFill>
              </a:rPr>
              <a:t>　  </a:t>
            </a:r>
            <a:r>
              <a:rPr lang="ja-JP" altLang="en-US" dirty="0" smtClean="0">
                <a:solidFill>
                  <a:srgbClr val="FF0000"/>
                </a:solidFill>
              </a:rPr>
              <a:t>序</a:t>
            </a:r>
          </a:p>
          <a:p>
            <a:pPr algn="l" eaLnBrk="1" fontAlgn="auto" hangingPunct="1">
              <a:spcAft>
                <a:spcPts val="0"/>
              </a:spcAft>
              <a:defRPr/>
            </a:pPr>
            <a:endParaRPr lang="ja-JP" altLang="en-US" sz="800" dirty="0" smtClean="0">
              <a:solidFill>
                <a:schemeClr val="bg1">
                  <a:lumMod val="65000"/>
                </a:schemeClr>
              </a:solidFill>
            </a:endParaRPr>
          </a:p>
          <a:p>
            <a:pPr algn="l" eaLnBrk="1" fontAlgn="auto" hangingPunct="1">
              <a:spcAft>
                <a:spcPts val="0"/>
              </a:spcAft>
              <a:defRPr/>
            </a:pPr>
            <a:r>
              <a:rPr lang="ja-JP" altLang="en-US" dirty="0" smtClean="0">
                <a:solidFill>
                  <a:schemeClr val="bg1">
                    <a:lumMod val="65000"/>
                  </a:schemeClr>
                </a:solidFill>
              </a:rPr>
              <a:t>  </a:t>
            </a:r>
            <a:r>
              <a:rPr lang="en-US" altLang="ja-JP" dirty="0" smtClean="0">
                <a:solidFill>
                  <a:schemeClr val="tx1"/>
                </a:solidFill>
              </a:rPr>
              <a:t>Ⅰ </a:t>
            </a:r>
            <a:r>
              <a:rPr lang="ja-JP" altLang="en-US" dirty="0" smtClean="0">
                <a:solidFill>
                  <a:schemeClr val="tx1"/>
                </a:solidFill>
              </a:rPr>
              <a:t>モータリゼーションの時期区分</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Ⅱ</a:t>
            </a:r>
            <a:r>
              <a:rPr lang="ja-JP" altLang="en-US" dirty="0" smtClean="0">
                <a:solidFill>
                  <a:schemeClr val="tx1"/>
                </a:solidFill>
              </a:rPr>
              <a:t> 所得と販売台数</a:t>
            </a:r>
            <a:r>
              <a:rPr lang="en-US" altLang="ja-JP" dirty="0" smtClean="0">
                <a:solidFill>
                  <a:schemeClr val="tx1"/>
                </a:solidFill>
              </a:rPr>
              <a:t>/</a:t>
            </a:r>
            <a:r>
              <a:rPr lang="ja-JP" altLang="en-US" dirty="0" smtClean="0">
                <a:solidFill>
                  <a:schemeClr val="tx1"/>
                </a:solidFill>
              </a:rPr>
              <a:t>保有台数の相関関係</a:t>
            </a:r>
          </a:p>
          <a:p>
            <a:pPr algn="l" eaLnBrk="1" fontAlgn="auto" hangingPunct="1">
              <a:spcAft>
                <a:spcPts val="0"/>
              </a:spcAft>
              <a:buFont typeface="Arial" panose="020B0604020202020204" pitchFamily="34" charset="0"/>
              <a:buNone/>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Ⅲ</a:t>
            </a:r>
            <a:r>
              <a:rPr lang="ja-JP" altLang="en-US" dirty="0" smtClean="0">
                <a:solidFill>
                  <a:schemeClr val="tx1"/>
                </a:solidFill>
              </a:rPr>
              <a:t> 新規</a:t>
            </a:r>
            <a:r>
              <a:rPr lang="ja-JP" altLang="en-US" dirty="0">
                <a:solidFill>
                  <a:schemeClr val="tx1"/>
                </a:solidFill>
              </a:rPr>
              <a:t>購入比率－Ｓカーブによるトリガーの</a:t>
            </a:r>
            <a:r>
              <a:rPr lang="ja-JP" altLang="en-US" dirty="0" smtClean="0">
                <a:solidFill>
                  <a:schemeClr val="tx1"/>
                </a:solidFill>
              </a:rPr>
              <a:t>析出</a:t>
            </a:r>
            <a:endParaRPr lang="ja-JP" altLang="en-US" sz="800" dirty="0">
              <a:solidFill>
                <a:schemeClr val="tx1"/>
              </a:solidFill>
            </a:endParaRPr>
          </a:p>
          <a:p>
            <a:pPr algn="l" eaLnBrk="1" fontAlgn="auto" hangingPunct="1">
              <a:spcAft>
                <a:spcPts val="0"/>
              </a:spcAft>
              <a:defRPr/>
            </a:pPr>
            <a:r>
              <a:rPr lang="ja-JP" altLang="en-US" sz="800" dirty="0" smtClean="0">
                <a:solidFill>
                  <a:schemeClr val="tx1"/>
                </a:solidFill>
              </a:rPr>
              <a:t> </a:t>
            </a: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Ⅳ</a:t>
            </a:r>
            <a:r>
              <a:rPr lang="ja-JP" altLang="en-US" dirty="0" smtClean="0">
                <a:solidFill>
                  <a:schemeClr val="tx1"/>
                </a:solidFill>
              </a:rPr>
              <a:t> 二輪</a:t>
            </a:r>
            <a:r>
              <a:rPr lang="ja-JP" altLang="en-US" dirty="0">
                <a:solidFill>
                  <a:schemeClr val="tx1"/>
                </a:solidFill>
              </a:rPr>
              <a:t>から四輪への</a:t>
            </a:r>
            <a:r>
              <a:rPr lang="ja-JP" altLang="en-US" dirty="0" smtClean="0">
                <a:solidFill>
                  <a:schemeClr val="tx1"/>
                </a:solidFill>
              </a:rPr>
              <a:t>乗り換え</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buFont typeface="Arial" panose="020B0604020202020204" pitchFamily="34" charset="0"/>
              <a:buNone/>
              <a:defRPr/>
            </a:pPr>
            <a:r>
              <a:rPr lang="ja-JP" altLang="en-US" dirty="0" smtClean="0">
                <a:solidFill>
                  <a:schemeClr val="tx1"/>
                </a:solidFill>
              </a:rPr>
              <a:t>　　 小括</a:t>
            </a:r>
          </a:p>
          <a:p>
            <a:pPr algn="l" eaLnBrk="1" fontAlgn="auto" hangingPunct="1">
              <a:spcAft>
                <a:spcPts val="0"/>
              </a:spcAft>
              <a:buFont typeface="Arial" panose="020B0604020202020204" pitchFamily="34" charset="0"/>
              <a:buNone/>
              <a:defRPr/>
            </a:pPr>
            <a:endParaRPr lang="ja-JP" altLang="en-US" dirty="0">
              <a:solidFill>
                <a:schemeClr val="bg1">
                  <a:lumMod val="65000"/>
                </a:schemeClr>
              </a:solidFill>
            </a:endParaRPr>
          </a:p>
          <a:p>
            <a:pPr algn="l" eaLnBrk="1" fontAlgn="auto" hangingPunct="1">
              <a:spcAft>
                <a:spcPts val="0"/>
              </a:spcAft>
              <a:buFont typeface="Arial" panose="020B0604020202020204" pitchFamily="34" charset="0"/>
              <a:buNone/>
              <a:defRPr/>
            </a:pPr>
            <a:endParaRPr lang="ja-JP" altLang="en-US" dirty="0" smtClean="0">
              <a:solidFill>
                <a:schemeClr val="bg1">
                  <a:lumMod val="65000"/>
                </a:schemeClr>
              </a:solidFill>
            </a:endParaRPr>
          </a:p>
        </p:txBody>
      </p:sp>
      <p:sp>
        <p:nvSpPr>
          <p:cNvPr id="2" name="スライド番号プレースホルダー 1"/>
          <p:cNvSpPr>
            <a:spLocks noGrp="1"/>
          </p:cNvSpPr>
          <p:nvPr>
            <p:ph type="sldNum" sz="quarter" idx="12"/>
          </p:nvPr>
        </p:nvSpPr>
        <p:spPr/>
        <p:txBody>
          <a:bodyPr/>
          <a:lstStyle/>
          <a:p>
            <a:pPr>
              <a:defRPr/>
            </a:pPr>
            <a:fld id="{6EAB2E3B-A3AF-40D9-A43D-2DE69B905D40}" type="slidenum">
              <a:rPr lang="ja-JP" altLang="en-US" smtClean="0"/>
              <a:pPr>
                <a:defRPr/>
              </a:pPr>
              <a:t>3</a:t>
            </a:fld>
            <a:endParaRPr lang="ja-JP" altLang="en-US"/>
          </a:p>
        </p:txBody>
      </p:sp>
    </p:spTree>
    <p:extLst>
      <p:ext uri="{BB962C8B-B14F-4D97-AF65-F5344CB8AC3E}">
        <p14:creationId xmlns:p14="http://schemas.microsoft.com/office/powerpoint/2010/main" val="3729162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765175"/>
          </a:xfrm>
        </p:spPr>
        <p:txBody>
          <a:bodyPr rtlCol="0">
            <a:normAutofit/>
          </a:bodyPr>
          <a:lstStyle/>
          <a:p>
            <a:pPr eaLnBrk="1" fontAlgn="auto" hangingPunct="1">
              <a:spcAft>
                <a:spcPts val="0"/>
              </a:spcAft>
              <a:buFont typeface="Arial" panose="020B0604020202020204" pitchFamily="34" charset="0"/>
              <a:buNone/>
              <a:defRPr/>
            </a:pPr>
            <a:r>
              <a:rPr lang="ja-JP" altLang="en-US" sz="3600" smtClean="0">
                <a:solidFill>
                  <a:schemeClr val="tx1"/>
                </a:solidFill>
                <a:latin typeface="+mj-ea"/>
                <a:ea typeface="+mj-ea"/>
              </a:rPr>
              <a:t> モータリゼーション期</a:t>
            </a:r>
            <a:endParaRPr lang="ja-JP" altLang="en-US" dirty="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8730233E-C689-4B29-96C4-928E2D3B35A3}" type="slidenum">
              <a:rPr lang="ja-JP" altLang="en-US" smtClean="0"/>
              <a:pPr>
                <a:defRPr/>
              </a:pPr>
              <a:t>30</a:t>
            </a:fld>
            <a:endParaRPr lang="ja-JP" altLang="en-US"/>
          </a:p>
        </p:txBody>
      </p:sp>
      <p:sp>
        <p:nvSpPr>
          <p:cNvPr id="5" name="サブタイトル 2"/>
          <p:cNvSpPr txBox="1">
            <a:spLocks/>
          </p:cNvSpPr>
          <p:nvPr/>
        </p:nvSpPr>
        <p:spPr bwMode="auto">
          <a:xfrm>
            <a:off x="1835696" y="792571"/>
            <a:ext cx="7056784" cy="1511302"/>
          </a:xfrm>
          <a:prstGeom prst="rect">
            <a:avLst/>
          </a:prstGeom>
          <a:noFill/>
          <a:ln w="76200">
            <a:solidFill>
              <a:srgbClr val="CCEC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en-US" altLang="ja-JP" dirty="0" smtClean="0">
                <a:solidFill>
                  <a:srgbClr val="CCECFF"/>
                </a:solidFill>
                <a:latin typeface="+mj-ea"/>
                <a:ea typeface="+mj-ea"/>
              </a:rPr>
              <a:t>1</a:t>
            </a:r>
            <a:r>
              <a:rPr lang="ja-JP" altLang="en-US" dirty="0" smtClean="0">
                <a:solidFill>
                  <a:srgbClr val="CCECFF"/>
                </a:solidFill>
                <a:latin typeface="+mj-ea"/>
                <a:ea typeface="+mj-ea"/>
              </a:rPr>
              <a:t>～</a:t>
            </a:r>
            <a:r>
              <a:rPr lang="en-US" altLang="ja-JP" dirty="0" smtClean="0">
                <a:solidFill>
                  <a:srgbClr val="CCECFF"/>
                </a:solidFill>
                <a:latin typeface="+mj-ea"/>
                <a:ea typeface="+mj-ea"/>
              </a:rPr>
              <a:t>60</a:t>
            </a:r>
            <a:r>
              <a:rPr lang="ja-JP" altLang="en-US" dirty="0" smtClean="0">
                <a:solidFill>
                  <a:srgbClr val="CCECFF"/>
                </a:solidFill>
                <a:latin typeface="+mj-ea"/>
                <a:ea typeface="+mj-ea"/>
              </a:rPr>
              <a:t>台</a:t>
            </a:r>
          </a:p>
          <a:p>
            <a:pPr eaLnBrk="1" fontAlgn="auto" hangingPunct="1">
              <a:spcAft>
                <a:spcPts val="0"/>
              </a:spcAft>
              <a:defRPr/>
            </a:pPr>
            <a:r>
              <a:rPr lang="ja-JP" altLang="en-US" dirty="0">
                <a:solidFill>
                  <a:srgbClr val="CCECFF"/>
                </a:solidFill>
                <a:latin typeface="+mj-ea"/>
                <a:ea typeface="+mj-ea"/>
              </a:rPr>
              <a:t> プレ・モータリゼーション期</a:t>
            </a:r>
          </a:p>
          <a:p>
            <a:pPr eaLnBrk="1" fontAlgn="auto" hangingPunct="1">
              <a:spcAft>
                <a:spcPts val="0"/>
              </a:spcAft>
              <a:defRPr/>
            </a:pPr>
            <a:endParaRPr lang="ja-JP" altLang="en-US" dirty="0" smtClean="0">
              <a:solidFill>
                <a:srgbClr val="0000FF"/>
              </a:solidFill>
              <a:latin typeface="+mj-ea"/>
              <a:ea typeface="+mj-ea"/>
            </a:endParaRPr>
          </a:p>
          <a:p>
            <a:pPr eaLnBrk="1" fontAlgn="auto" hangingPunct="1">
              <a:spcAft>
                <a:spcPts val="0"/>
              </a:spcAft>
              <a:defRPr/>
            </a:pPr>
            <a:endParaRPr lang="ja-JP" altLang="en-US" sz="1200" dirty="0" smtClean="0">
              <a:solidFill>
                <a:schemeClr val="tx1"/>
              </a:solidFill>
              <a:latin typeface="+mj-ea"/>
              <a:ea typeface="+mj-ea"/>
            </a:endParaRPr>
          </a:p>
          <a:p>
            <a:pPr marL="179388" indent="-179388"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7" name="サブタイトル 2"/>
          <p:cNvSpPr txBox="1">
            <a:spLocks/>
          </p:cNvSpPr>
          <p:nvPr/>
        </p:nvSpPr>
        <p:spPr bwMode="auto">
          <a:xfrm>
            <a:off x="1835696" y="2945835"/>
            <a:ext cx="7056388" cy="156328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en-US" altLang="ja-JP" dirty="0" smtClean="0">
                <a:solidFill>
                  <a:srgbClr val="FF0000"/>
                </a:solidFill>
                <a:latin typeface="+mj-ea"/>
                <a:ea typeface="+mj-ea"/>
              </a:rPr>
              <a:t>61</a:t>
            </a:r>
            <a:r>
              <a:rPr lang="ja-JP" altLang="en-US" dirty="0" smtClean="0">
                <a:solidFill>
                  <a:srgbClr val="FF0000"/>
                </a:solidFill>
                <a:latin typeface="+mj-ea"/>
                <a:ea typeface="+mj-ea"/>
              </a:rPr>
              <a:t>～</a:t>
            </a:r>
            <a:r>
              <a:rPr lang="en-US" altLang="ja-JP" dirty="0" smtClean="0">
                <a:solidFill>
                  <a:srgbClr val="FF0000"/>
                </a:solidFill>
                <a:latin typeface="+mj-ea"/>
                <a:ea typeface="+mj-ea"/>
              </a:rPr>
              <a:t>300</a:t>
            </a:r>
            <a:r>
              <a:rPr lang="ja-JP" altLang="en-US" dirty="0">
                <a:solidFill>
                  <a:srgbClr val="FF0000"/>
                </a:solidFill>
                <a:latin typeface="+mj-ea"/>
                <a:ea typeface="+mj-ea"/>
              </a:rPr>
              <a:t>台</a:t>
            </a:r>
          </a:p>
          <a:p>
            <a:pPr eaLnBrk="1" fontAlgn="auto" hangingPunct="1">
              <a:spcAft>
                <a:spcPts val="0"/>
              </a:spcAft>
              <a:defRPr/>
            </a:pPr>
            <a:r>
              <a:rPr lang="ja-JP" altLang="en-US" dirty="0" smtClean="0">
                <a:solidFill>
                  <a:srgbClr val="FF0000"/>
                </a:solidFill>
                <a:latin typeface="+mj-ea"/>
                <a:ea typeface="+mj-ea"/>
              </a:rPr>
              <a:t>モータリゼーション</a:t>
            </a:r>
          </a:p>
        </p:txBody>
      </p:sp>
      <p:sp>
        <p:nvSpPr>
          <p:cNvPr id="13" name="サブタイトル 2"/>
          <p:cNvSpPr txBox="1">
            <a:spLocks/>
          </p:cNvSpPr>
          <p:nvPr/>
        </p:nvSpPr>
        <p:spPr bwMode="auto">
          <a:xfrm>
            <a:off x="1847689" y="5085184"/>
            <a:ext cx="7032401" cy="1511302"/>
          </a:xfrm>
          <a:prstGeom prst="rect">
            <a:avLst/>
          </a:prstGeom>
          <a:noFill/>
          <a:ln w="76200">
            <a:solidFill>
              <a:srgbClr val="CCEC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ja-JP" altLang="en-US" dirty="0" smtClean="0">
                <a:solidFill>
                  <a:srgbClr val="0000FF"/>
                </a:solidFill>
                <a:latin typeface="+mj-ea"/>
                <a:ea typeface="+mj-ea"/>
              </a:rPr>
              <a:t> </a:t>
            </a:r>
            <a:r>
              <a:rPr lang="en-US" altLang="ja-JP" dirty="0" smtClean="0">
                <a:solidFill>
                  <a:srgbClr val="CCECFF"/>
                </a:solidFill>
                <a:latin typeface="+mj-ea"/>
                <a:ea typeface="+mj-ea"/>
              </a:rPr>
              <a:t>301</a:t>
            </a:r>
            <a:r>
              <a:rPr lang="ja-JP" altLang="en-US" dirty="0" smtClean="0">
                <a:solidFill>
                  <a:srgbClr val="CCECFF"/>
                </a:solidFill>
                <a:latin typeface="+mj-ea"/>
                <a:ea typeface="+mj-ea"/>
              </a:rPr>
              <a:t>台</a:t>
            </a:r>
            <a:r>
              <a:rPr lang="ja-JP" altLang="en-US" dirty="0">
                <a:solidFill>
                  <a:srgbClr val="CCECFF"/>
                </a:solidFill>
                <a:latin typeface="+mj-ea"/>
                <a:ea typeface="+mj-ea"/>
              </a:rPr>
              <a:t>以上</a:t>
            </a:r>
          </a:p>
          <a:p>
            <a:pPr eaLnBrk="1" fontAlgn="auto" hangingPunct="1">
              <a:spcAft>
                <a:spcPts val="0"/>
              </a:spcAft>
              <a:defRPr/>
            </a:pPr>
            <a:r>
              <a:rPr lang="ja-JP" altLang="en-US" dirty="0" smtClean="0">
                <a:solidFill>
                  <a:srgbClr val="CCECFF"/>
                </a:solidFill>
                <a:latin typeface="+mj-ea"/>
                <a:ea typeface="+mj-ea"/>
              </a:rPr>
              <a:t>アフター・モータリゼーション期</a:t>
            </a:r>
          </a:p>
        </p:txBody>
      </p:sp>
    </p:spTree>
    <p:extLst>
      <p:ext uri="{BB962C8B-B14F-4D97-AF65-F5344CB8AC3E}">
        <p14:creationId xmlns:p14="http://schemas.microsoft.com/office/powerpoint/2010/main" val="1568293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モータリゼーション期</a:t>
            </a:r>
            <a:r>
              <a:rPr lang="en-US" altLang="ja-JP" sz="3600" dirty="0" smtClean="0">
                <a:solidFill>
                  <a:schemeClr val="tx1"/>
                </a:solidFill>
                <a:latin typeface="+mj-ea"/>
                <a:ea typeface="+mj-ea"/>
              </a:rPr>
              <a:t>(1)</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▷保有台数が</a:t>
            </a:r>
            <a:r>
              <a:rPr lang="en-US" altLang="ja-JP" dirty="0" smtClean="0">
                <a:solidFill>
                  <a:schemeClr val="tx1"/>
                </a:solidFill>
                <a:latin typeface="+mj-ea"/>
                <a:ea typeface="+mj-ea"/>
              </a:rPr>
              <a:t>60</a:t>
            </a:r>
            <a:r>
              <a:rPr lang="ja-JP" altLang="en-US" dirty="0" smtClean="0">
                <a:solidFill>
                  <a:schemeClr val="tx1"/>
                </a:solidFill>
                <a:latin typeface="+mj-ea"/>
                <a:ea typeface="+mj-ea"/>
              </a:rPr>
              <a:t>台を超える</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・平均使用年数を</a:t>
            </a:r>
            <a:r>
              <a:rPr lang="en-US" altLang="ja-JP" dirty="0" smtClean="0">
                <a:solidFill>
                  <a:schemeClr val="tx1"/>
                </a:solidFill>
                <a:latin typeface="+mj-ea"/>
                <a:ea typeface="+mj-ea"/>
              </a:rPr>
              <a:t>10</a:t>
            </a:r>
            <a:r>
              <a:rPr lang="ja-JP" altLang="en-US" dirty="0" smtClean="0">
                <a:solidFill>
                  <a:schemeClr val="tx1"/>
                </a:solidFill>
                <a:latin typeface="+mj-ea"/>
                <a:ea typeface="+mj-ea"/>
              </a:rPr>
              <a:t>～</a:t>
            </a:r>
            <a:r>
              <a:rPr lang="en-US" altLang="ja-JP" dirty="0" smtClean="0">
                <a:solidFill>
                  <a:schemeClr val="tx1"/>
                </a:solidFill>
                <a:latin typeface="+mj-ea"/>
                <a:ea typeface="+mj-ea"/>
              </a:rPr>
              <a:t>20</a:t>
            </a:r>
            <a:r>
              <a:rPr lang="ja-JP" altLang="en-US" dirty="0" smtClean="0">
                <a:solidFill>
                  <a:schemeClr val="tx1"/>
                </a:solidFill>
                <a:latin typeface="+mj-ea"/>
                <a:ea typeface="+mj-ea"/>
              </a:rPr>
              <a:t>年とすると</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a:t>
            </a:r>
            <a:r>
              <a:rPr lang="en-US" altLang="ja-JP" dirty="0" smtClean="0">
                <a:solidFill>
                  <a:schemeClr val="tx1"/>
                </a:solidFill>
                <a:latin typeface="+mj-ea"/>
                <a:ea typeface="+mj-ea"/>
              </a:rPr>
              <a:t>60</a:t>
            </a:r>
            <a:r>
              <a:rPr lang="ja-JP" altLang="en-US" dirty="0" smtClean="0">
                <a:solidFill>
                  <a:schemeClr val="tx1"/>
                </a:solidFill>
                <a:latin typeface="+mj-ea"/>
                <a:ea typeface="+mj-ea"/>
              </a:rPr>
              <a:t>台を超えることは</a:t>
            </a:r>
            <a:r>
              <a:rPr lang="en-US" altLang="ja-JP" dirty="0" smtClean="0">
                <a:solidFill>
                  <a:schemeClr val="tx1"/>
                </a:solidFill>
                <a:latin typeface="+mj-ea"/>
                <a:ea typeface="+mj-ea"/>
              </a:rPr>
              <a:t>,</a:t>
            </a:r>
            <a:r>
              <a:rPr lang="ja-JP" altLang="en-US" dirty="0" smtClean="0">
                <a:solidFill>
                  <a:schemeClr val="tx1"/>
                </a:solidFill>
                <a:latin typeface="+mj-ea"/>
                <a:ea typeface="+mj-ea"/>
              </a:rPr>
              <a:t>販売台数</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a:t>
            </a:r>
            <a:r>
              <a:rPr lang="en-US" altLang="ja-JP" dirty="0" smtClean="0">
                <a:solidFill>
                  <a:schemeClr val="tx1"/>
                </a:solidFill>
                <a:latin typeface="+mj-ea"/>
                <a:ea typeface="+mj-ea"/>
              </a:rPr>
              <a:t>,3</a:t>
            </a:r>
            <a:r>
              <a:rPr lang="ja-JP" altLang="en-US" dirty="0" smtClean="0">
                <a:solidFill>
                  <a:schemeClr val="tx1"/>
                </a:solidFill>
                <a:latin typeface="+mj-ea"/>
                <a:ea typeface="+mj-ea"/>
              </a:rPr>
              <a:t>～</a:t>
            </a:r>
            <a:r>
              <a:rPr lang="en-US" altLang="ja-JP" dirty="0" smtClean="0">
                <a:solidFill>
                  <a:schemeClr val="tx1"/>
                </a:solidFill>
                <a:latin typeface="+mj-ea"/>
                <a:ea typeface="+mj-ea"/>
              </a:rPr>
              <a:t>6</a:t>
            </a:r>
            <a:r>
              <a:rPr lang="ja-JP" altLang="en-US" dirty="0" smtClean="0">
                <a:solidFill>
                  <a:schemeClr val="tx1"/>
                </a:solidFill>
                <a:latin typeface="+mj-ea"/>
                <a:ea typeface="+mj-ea"/>
              </a:rPr>
              <a:t>台の水準を超えることを意味する</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a:t>
            </a:r>
            <a:r>
              <a:rPr lang="ja-JP" altLang="en-US" dirty="0">
                <a:solidFill>
                  <a:schemeClr val="tx1"/>
                </a:solidFill>
                <a:latin typeface="+mj-ea"/>
                <a:ea typeface="+mj-ea"/>
              </a:rPr>
              <a:t>台</a:t>
            </a:r>
            <a:r>
              <a:rPr lang="ja-JP" altLang="en-US" dirty="0" smtClean="0">
                <a:solidFill>
                  <a:schemeClr val="tx1"/>
                </a:solidFill>
                <a:latin typeface="+mj-ea"/>
                <a:ea typeface="+mj-ea"/>
              </a:rPr>
              <a:t>数</a:t>
            </a:r>
            <a:r>
              <a:rPr lang="en-US" altLang="ja-JP" dirty="0" smtClean="0">
                <a:solidFill>
                  <a:schemeClr val="tx1"/>
                </a:solidFill>
                <a:latin typeface="+mj-ea"/>
                <a:ea typeface="+mj-ea"/>
              </a:rPr>
              <a:t>300</a:t>
            </a:r>
            <a:r>
              <a:rPr lang="ja-JP" altLang="en-US" dirty="0" smtClean="0">
                <a:solidFill>
                  <a:schemeClr val="tx1"/>
                </a:solidFill>
                <a:latin typeface="+mj-ea"/>
                <a:ea typeface="+mj-ea"/>
              </a:rPr>
              <a:t>台以下</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･同様に</a:t>
            </a:r>
            <a:r>
              <a:rPr lang="en-US" altLang="ja-JP" dirty="0" smtClean="0">
                <a:solidFill>
                  <a:schemeClr val="tx1"/>
                </a:solidFill>
                <a:latin typeface="+mj-ea"/>
                <a:ea typeface="+mj-ea"/>
              </a:rPr>
              <a:t>,</a:t>
            </a:r>
            <a:r>
              <a:rPr lang="ja-JP" altLang="en-US" dirty="0" smtClean="0">
                <a:solidFill>
                  <a:schemeClr val="tx1"/>
                </a:solidFill>
                <a:latin typeface="+mj-ea"/>
                <a:ea typeface="+mj-ea"/>
              </a:rPr>
              <a:t>保有台数</a:t>
            </a:r>
            <a:r>
              <a:rPr lang="en-US" altLang="ja-JP" dirty="0" smtClean="0">
                <a:solidFill>
                  <a:schemeClr val="tx1"/>
                </a:solidFill>
                <a:latin typeface="+mj-ea"/>
                <a:ea typeface="+mj-ea"/>
              </a:rPr>
              <a:t>300</a:t>
            </a:r>
            <a:r>
              <a:rPr lang="ja-JP" altLang="en-US" dirty="0" smtClean="0">
                <a:solidFill>
                  <a:schemeClr val="tx1"/>
                </a:solidFill>
                <a:latin typeface="+mj-ea"/>
                <a:ea typeface="+mj-ea"/>
              </a:rPr>
              <a:t>台以下は</a:t>
            </a:r>
            <a:r>
              <a:rPr lang="en-US" altLang="ja-JP" dirty="0" smtClean="0">
                <a:solidFill>
                  <a:schemeClr val="tx1"/>
                </a:solidFill>
                <a:latin typeface="+mj-ea"/>
                <a:ea typeface="+mj-ea"/>
              </a:rPr>
              <a:t>,</a:t>
            </a:r>
            <a:r>
              <a:rPr lang="ja-JP" altLang="en-US" dirty="0" smtClean="0">
                <a:solidFill>
                  <a:schemeClr val="tx1"/>
                </a:solidFill>
                <a:latin typeface="+mj-ea"/>
                <a:ea typeface="+mj-ea"/>
              </a:rPr>
              <a:t>販売台数</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a:t>
            </a:r>
            <a:r>
              <a:rPr lang="en-US" altLang="ja-JP" dirty="0" smtClean="0">
                <a:solidFill>
                  <a:schemeClr val="tx1"/>
                </a:solidFill>
                <a:latin typeface="+mj-ea"/>
                <a:ea typeface="+mj-ea"/>
              </a:rPr>
              <a:t>15</a:t>
            </a:r>
            <a:r>
              <a:rPr lang="ja-JP" altLang="en-US" dirty="0" smtClean="0">
                <a:solidFill>
                  <a:schemeClr val="tx1"/>
                </a:solidFill>
                <a:latin typeface="+mj-ea"/>
                <a:ea typeface="+mj-ea"/>
              </a:rPr>
              <a:t>～</a:t>
            </a:r>
            <a:r>
              <a:rPr lang="en-US" altLang="ja-JP" dirty="0" smtClean="0">
                <a:solidFill>
                  <a:schemeClr val="tx1"/>
                </a:solidFill>
                <a:latin typeface="+mj-ea"/>
                <a:ea typeface="+mj-ea"/>
              </a:rPr>
              <a:t>30</a:t>
            </a:r>
            <a:r>
              <a:rPr lang="ja-JP" altLang="en-US" dirty="0" smtClean="0">
                <a:solidFill>
                  <a:schemeClr val="tx1"/>
                </a:solidFill>
                <a:latin typeface="+mj-ea"/>
                <a:ea typeface="+mj-ea"/>
              </a:rPr>
              <a:t>台以下を意味する</a:t>
            </a: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31</a:t>
            </a:fld>
            <a:endParaRPr lang="ja-JP" altLang="en-US"/>
          </a:p>
        </p:txBody>
      </p:sp>
    </p:spTree>
    <p:extLst>
      <p:ext uri="{BB962C8B-B14F-4D97-AF65-F5344CB8AC3E}">
        <p14:creationId xmlns:p14="http://schemas.microsoft.com/office/powerpoint/2010/main" val="509344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765175"/>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  アフター・モータリゼーション期</a:t>
            </a:r>
            <a:endParaRPr lang="ja-JP" altLang="en-US" dirty="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8730233E-C689-4B29-96C4-928E2D3B35A3}" type="slidenum">
              <a:rPr lang="ja-JP" altLang="en-US" smtClean="0"/>
              <a:pPr>
                <a:defRPr/>
              </a:pPr>
              <a:t>32</a:t>
            </a:fld>
            <a:endParaRPr lang="ja-JP" altLang="en-US"/>
          </a:p>
        </p:txBody>
      </p:sp>
      <p:sp>
        <p:nvSpPr>
          <p:cNvPr id="5" name="サブタイトル 2"/>
          <p:cNvSpPr txBox="1">
            <a:spLocks/>
          </p:cNvSpPr>
          <p:nvPr/>
        </p:nvSpPr>
        <p:spPr bwMode="auto">
          <a:xfrm>
            <a:off x="1835696" y="792571"/>
            <a:ext cx="7056784" cy="1511302"/>
          </a:xfrm>
          <a:prstGeom prst="rect">
            <a:avLst/>
          </a:prstGeom>
          <a:noFill/>
          <a:ln w="76200">
            <a:solidFill>
              <a:srgbClr val="CCEC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en-US" altLang="ja-JP" dirty="0" smtClean="0">
                <a:solidFill>
                  <a:srgbClr val="CCECFF"/>
                </a:solidFill>
                <a:latin typeface="+mj-ea"/>
                <a:ea typeface="+mj-ea"/>
              </a:rPr>
              <a:t>1</a:t>
            </a:r>
            <a:r>
              <a:rPr lang="ja-JP" altLang="en-US" dirty="0" smtClean="0">
                <a:solidFill>
                  <a:srgbClr val="CCECFF"/>
                </a:solidFill>
                <a:latin typeface="+mj-ea"/>
                <a:ea typeface="+mj-ea"/>
              </a:rPr>
              <a:t>～</a:t>
            </a:r>
            <a:r>
              <a:rPr lang="en-US" altLang="ja-JP" dirty="0" smtClean="0">
                <a:solidFill>
                  <a:srgbClr val="CCECFF"/>
                </a:solidFill>
                <a:latin typeface="+mj-ea"/>
                <a:ea typeface="+mj-ea"/>
              </a:rPr>
              <a:t>60</a:t>
            </a:r>
            <a:r>
              <a:rPr lang="ja-JP" altLang="en-US" dirty="0" smtClean="0">
                <a:solidFill>
                  <a:srgbClr val="CCECFF"/>
                </a:solidFill>
                <a:latin typeface="+mj-ea"/>
                <a:ea typeface="+mj-ea"/>
              </a:rPr>
              <a:t>台</a:t>
            </a:r>
          </a:p>
          <a:p>
            <a:pPr eaLnBrk="1" fontAlgn="auto" hangingPunct="1">
              <a:spcAft>
                <a:spcPts val="0"/>
              </a:spcAft>
              <a:defRPr/>
            </a:pPr>
            <a:r>
              <a:rPr lang="ja-JP" altLang="en-US" dirty="0">
                <a:solidFill>
                  <a:srgbClr val="CCECFF"/>
                </a:solidFill>
                <a:latin typeface="+mj-ea"/>
                <a:ea typeface="+mj-ea"/>
              </a:rPr>
              <a:t> プレ・モータリゼーション期</a:t>
            </a:r>
          </a:p>
          <a:p>
            <a:pPr eaLnBrk="1" fontAlgn="auto" hangingPunct="1">
              <a:spcAft>
                <a:spcPts val="0"/>
              </a:spcAft>
              <a:defRPr/>
            </a:pPr>
            <a:endParaRPr lang="ja-JP" altLang="en-US" dirty="0" smtClean="0">
              <a:solidFill>
                <a:srgbClr val="0000FF"/>
              </a:solidFill>
              <a:latin typeface="+mj-ea"/>
              <a:ea typeface="+mj-ea"/>
            </a:endParaRPr>
          </a:p>
          <a:p>
            <a:pPr eaLnBrk="1" fontAlgn="auto" hangingPunct="1">
              <a:spcAft>
                <a:spcPts val="0"/>
              </a:spcAft>
              <a:defRPr/>
            </a:pPr>
            <a:endParaRPr lang="ja-JP" altLang="en-US" sz="1200" dirty="0" smtClean="0">
              <a:solidFill>
                <a:schemeClr val="tx1"/>
              </a:solidFill>
              <a:latin typeface="+mj-ea"/>
              <a:ea typeface="+mj-ea"/>
            </a:endParaRPr>
          </a:p>
          <a:p>
            <a:pPr marL="179388" indent="-179388"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7" name="サブタイトル 2"/>
          <p:cNvSpPr txBox="1">
            <a:spLocks/>
          </p:cNvSpPr>
          <p:nvPr/>
        </p:nvSpPr>
        <p:spPr bwMode="auto">
          <a:xfrm>
            <a:off x="1835696" y="2945835"/>
            <a:ext cx="7056388" cy="1563285"/>
          </a:xfrm>
          <a:prstGeom prst="rect">
            <a:avLst/>
          </a:prstGeom>
          <a:noFill/>
          <a:ln w="76200">
            <a:solidFill>
              <a:srgbClr val="FFCCCC"/>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en-US" altLang="ja-JP" dirty="0" smtClean="0">
                <a:solidFill>
                  <a:srgbClr val="FFCCCC"/>
                </a:solidFill>
                <a:latin typeface="+mj-ea"/>
                <a:ea typeface="+mj-ea"/>
              </a:rPr>
              <a:t>61</a:t>
            </a:r>
            <a:r>
              <a:rPr lang="ja-JP" altLang="en-US" dirty="0" smtClean="0">
                <a:solidFill>
                  <a:srgbClr val="FFCCCC"/>
                </a:solidFill>
                <a:latin typeface="+mj-ea"/>
                <a:ea typeface="+mj-ea"/>
              </a:rPr>
              <a:t>～</a:t>
            </a:r>
            <a:r>
              <a:rPr lang="en-US" altLang="ja-JP" dirty="0" smtClean="0">
                <a:solidFill>
                  <a:srgbClr val="FFCCCC"/>
                </a:solidFill>
                <a:latin typeface="+mj-ea"/>
                <a:ea typeface="+mj-ea"/>
              </a:rPr>
              <a:t>300</a:t>
            </a:r>
            <a:r>
              <a:rPr lang="ja-JP" altLang="en-US" dirty="0">
                <a:solidFill>
                  <a:srgbClr val="FFCCCC"/>
                </a:solidFill>
                <a:latin typeface="+mj-ea"/>
                <a:ea typeface="+mj-ea"/>
              </a:rPr>
              <a:t>台</a:t>
            </a:r>
          </a:p>
          <a:p>
            <a:pPr eaLnBrk="1" fontAlgn="auto" hangingPunct="1">
              <a:spcAft>
                <a:spcPts val="0"/>
              </a:spcAft>
              <a:defRPr/>
            </a:pPr>
            <a:r>
              <a:rPr lang="ja-JP" altLang="en-US" dirty="0" smtClean="0">
                <a:solidFill>
                  <a:srgbClr val="FFCCCC"/>
                </a:solidFill>
                <a:latin typeface="+mj-ea"/>
                <a:ea typeface="+mj-ea"/>
              </a:rPr>
              <a:t>モータリゼーション</a:t>
            </a:r>
          </a:p>
        </p:txBody>
      </p:sp>
      <p:sp>
        <p:nvSpPr>
          <p:cNvPr id="13" name="サブタイトル 2"/>
          <p:cNvSpPr txBox="1">
            <a:spLocks/>
          </p:cNvSpPr>
          <p:nvPr/>
        </p:nvSpPr>
        <p:spPr bwMode="auto">
          <a:xfrm>
            <a:off x="1847689" y="5085184"/>
            <a:ext cx="7032401" cy="151130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ja-JP" altLang="en-US" dirty="0" smtClean="0">
                <a:solidFill>
                  <a:srgbClr val="CCECFF"/>
                </a:solidFill>
                <a:latin typeface="+mj-ea"/>
                <a:ea typeface="+mj-ea"/>
              </a:rPr>
              <a:t> </a:t>
            </a:r>
            <a:r>
              <a:rPr lang="en-US" altLang="ja-JP" dirty="0" smtClean="0">
                <a:solidFill>
                  <a:srgbClr val="0000FF"/>
                </a:solidFill>
                <a:latin typeface="+mj-ea"/>
                <a:ea typeface="+mj-ea"/>
              </a:rPr>
              <a:t>301</a:t>
            </a:r>
            <a:r>
              <a:rPr lang="ja-JP" altLang="en-US" dirty="0" smtClean="0">
                <a:solidFill>
                  <a:srgbClr val="0000FF"/>
                </a:solidFill>
                <a:latin typeface="+mj-ea"/>
                <a:ea typeface="+mj-ea"/>
              </a:rPr>
              <a:t>台</a:t>
            </a:r>
            <a:r>
              <a:rPr lang="ja-JP" altLang="en-US" dirty="0">
                <a:solidFill>
                  <a:srgbClr val="0000FF"/>
                </a:solidFill>
                <a:latin typeface="+mj-ea"/>
                <a:ea typeface="+mj-ea"/>
              </a:rPr>
              <a:t>以上</a:t>
            </a:r>
          </a:p>
          <a:p>
            <a:pPr eaLnBrk="1" fontAlgn="auto" hangingPunct="1">
              <a:spcAft>
                <a:spcPts val="0"/>
              </a:spcAft>
              <a:defRPr/>
            </a:pPr>
            <a:r>
              <a:rPr lang="ja-JP" altLang="en-US" dirty="0" smtClean="0">
                <a:solidFill>
                  <a:srgbClr val="0000FF"/>
                </a:solidFill>
                <a:latin typeface="+mj-ea"/>
                <a:ea typeface="+mj-ea"/>
              </a:rPr>
              <a:t>アフター・モータリゼーション期</a:t>
            </a:r>
          </a:p>
        </p:txBody>
      </p:sp>
    </p:spTree>
    <p:extLst>
      <p:ext uri="{BB962C8B-B14F-4D97-AF65-F5344CB8AC3E}">
        <p14:creationId xmlns:p14="http://schemas.microsoft.com/office/powerpoint/2010/main" val="626272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アフター・モータリゼーション期</a:t>
            </a:r>
            <a:r>
              <a:rPr lang="en-US" altLang="ja-JP" sz="3600" dirty="0" smtClean="0">
                <a:solidFill>
                  <a:schemeClr val="tx1"/>
                </a:solidFill>
                <a:latin typeface="+mj-ea"/>
                <a:ea typeface="+mj-ea"/>
              </a:rPr>
              <a:t>(1)</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▷自動車市場の飽和化</a:t>
            </a:r>
            <a:r>
              <a:rPr lang="en-US" altLang="ja-JP" dirty="0" smtClean="0">
                <a:solidFill>
                  <a:schemeClr val="tx1"/>
                </a:solidFill>
                <a:latin typeface="+mj-ea"/>
                <a:ea typeface="+mj-ea"/>
              </a:rPr>
              <a:t>(</a:t>
            </a:r>
            <a:r>
              <a:rPr lang="ja-JP" altLang="en-US" dirty="0" smtClean="0">
                <a:solidFill>
                  <a:schemeClr val="tx1"/>
                </a:solidFill>
                <a:latin typeface="+mj-ea"/>
                <a:ea typeface="+mj-ea"/>
              </a:rPr>
              <a:t>サチュレーション</a:t>
            </a:r>
            <a:r>
              <a:rPr lang="en-US" altLang="ja-JP" dirty="0" smtClean="0">
                <a:solidFill>
                  <a:schemeClr val="tx1"/>
                </a:solidFill>
                <a:latin typeface="+mj-ea"/>
                <a:ea typeface="+mj-ea"/>
              </a:rPr>
              <a:t>)</a:t>
            </a:r>
            <a:r>
              <a:rPr lang="ja-JP" altLang="en-US" dirty="0" smtClean="0">
                <a:solidFill>
                  <a:schemeClr val="tx1"/>
                </a:solidFill>
                <a:latin typeface="+mj-ea"/>
                <a:ea typeface="+mj-ea"/>
              </a:rPr>
              <a:t>が始まる</a:t>
            </a:r>
          </a:p>
          <a:p>
            <a:pPr marL="180975" indent="-180975" algn="l" eaLnBrk="1" fontAlgn="auto" hangingPunct="1">
              <a:spcAft>
                <a:spcPts val="0"/>
              </a:spcAft>
              <a:defRPr/>
            </a:pPr>
            <a:r>
              <a:rPr lang="ja-JP" altLang="en-US" dirty="0" smtClean="0">
                <a:solidFill>
                  <a:schemeClr val="tx1"/>
                </a:solidFill>
                <a:latin typeface="+mj-ea"/>
                <a:ea typeface="+mj-ea"/>
              </a:rPr>
              <a:t>▷飽和の定義</a:t>
            </a:r>
          </a:p>
          <a:p>
            <a:pPr marL="180975" indent="-180975" algn="l" eaLnBrk="1" fontAlgn="auto" hangingPunct="1">
              <a:spcAft>
                <a:spcPts val="0"/>
              </a:spcAft>
              <a:defRPr/>
            </a:pPr>
            <a:r>
              <a:rPr lang="ja-JP" altLang="en-US" dirty="0" smtClean="0">
                <a:solidFill>
                  <a:schemeClr val="tx1"/>
                </a:solidFill>
                <a:latin typeface="+mj-ea"/>
                <a:ea typeface="+mj-ea"/>
              </a:rPr>
              <a:t>・まず販売台数の伸び率がゼロもしくはマイナスとなる</a:t>
            </a:r>
            <a:endParaRPr lang="en-US" altLang="ja-JP" dirty="0" smtClean="0">
              <a:solidFill>
                <a:schemeClr val="tx1"/>
              </a:solidFill>
              <a:latin typeface="+mj-ea"/>
              <a:ea typeface="+mj-ea"/>
            </a:endParaRPr>
          </a:p>
          <a:p>
            <a:pPr marL="180975" indent="-180975" algn="l" eaLnBrk="1" fontAlgn="auto" hangingPunct="1">
              <a:spcAft>
                <a:spcPts val="0"/>
              </a:spcAft>
              <a:defRPr/>
            </a:pPr>
            <a:r>
              <a:rPr lang="ja-JP" altLang="en-US" dirty="0" smtClean="0">
                <a:solidFill>
                  <a:schemeClr val="tx1"/>
                </a:solidFill>
                <a:latin typeface="+mj-ea"/>
                <a:ea typeface="+mj-ea"/>
              </a:rPr>
              <a:t>・続いて保有台数の微減が始まる</a:t>
            </a:r>
            <a:endParaRPr lang="en-US" altLang="ja-JP" dirty="0" smtClean="0">
              <a:solidFill>
                <a:schemeClr val="tx1"/>
              </a:solidFill>
              <a:latin typeface="+mj-ea"/>
              <a:ea typeface="+mj-ea"/>
            </a:endParaRPr>
          </a:p>
          <a:p>
            <a:pPr marL="180975" indent="-180975" algn="l" eaLnBrk="1" fontAlgn="auto" hangingPunct="1">
              <a:spcAft>
                <a:spcPts val="0"/>
              </a:spcAft>
              <a:defRPr/>
            </a:pPr>
            <a:r>
              <a:rPr lang="ja-JP" altLang="en-US" dirty="0" smtClean="0">
                <a:solidFill>
                  <a:schemeClr val="tx1"/>
                </a:solidFill>
                <a:latin typeface="+mj-ea"/>
                <a:ea typeface="+mj-ea"/>
              </a:rPr>
              <a:t>・現象面では</a:t>
            </a:r>
            <a:r>
              <a:rPr lang="en-US" altLang="ja-JP" dirty="0" smtClean="0">
                <a:solidFill>
                  <a:schemeClr val="tx1"/>
                </a:solidFill>
                <a:latin typeface="+mj-ea"/>
                <a:ea typeface="+mj-ea"/>
              </a:rPr>
              <a:t>,</a:t>
            </a:r>
            <a:r>
              <a:rPr lang="ja-JP" altLang="en-US" dirty="0" smtClean="0">
                <a:solidFill>
                  <a:schemeClr val="tx1"/>
                </a:solidFill>
                <a:latin typeface="+mj-ea"/>
                <a:ea typeface="+mj-ea"/>
              </a:rPr>
              <a:t>大都市</a:t>
            </a:r>
            <a:r>
              <a:rPr lang="en-US" altLang="ja-JP" dirty="0" smtClean="0">
                <a:solidFill>
                  <a:schemeClr val="tx1"/>
                </a:solidFill>
                <a:latin typeface="+mj-ea"/>
                <a:ea typeface="+mj-ea"/>
              </a:rPr>
              <a:t>(1</a:t>
            </a:r>
            <a:r>
              <a:rPr lang="ja-JP" altLang="en-US" dirty="0" smtClean="0">
                <a:solidFill>
                  <a:schemeClr val="tx1"/>
                </a:solidFill>
                <a:latin typeface="+mj-ea"/>
                <a:ea typeface="+mj-ea"/>
              </a:rPr>
              <a:t>人当り</a:t>
            </a:r>
            <a:r>
              <a:rPr lang="en-US" altLang="ja-JP" dirty="0" smtClean="0">
                <a:solidFill>
                  <a:schemeClr val="tx1"/>
                </a:solidFill>
                <a:latin typeface="+mj-ea"/>
                <a:ea typeface="+mj-ea"/>
              </a:rPr>
              <a:t>GDP</a:t>
            </a:r>
            <a:r>
              <a:rPr lang="ja-JP" altLang="en-US" dirty="0" smtClean="0">
                <a:solidFill>
                  <a:schemeClr val="tx1"/>
                </a:solidFill>
                <a:latin typeface="+mj-ea"/>
                <a:ea typeface="+mj-ea"/>
              </a:rPr>
              <a:t>が最も高い地域</a:t>
            </a:r>
            <a:r>
              <a:rPr lang="en-US" altLang="ja-JP" dirty="0" smtClean="0">
                <a:solidFill>
                  <a:schemeClr val="tx1"/>
                </a:solidFill>
                <a:latin typeface="+mj-ea"/>
                <a:ea typeface="+mj-ea"/>
              </a:rPr>
              <a:t>)</a:t>
            </a:r>
            <a:r>
              <a:rPr lang="ja-JP" altLang="en-US" dirty="0" smtClean="0">
                <a:solidFill>
                  <a:schemeClr val="tx1"/>
                </a:solidFill>
                <a:latin typeface="+mj-ea"/>
                <a:ea typeface="+mj-ea"/>
              </a:rPr>
              <a:t>の保有水準</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人当り保有台数</a:t>
            </a:r>
            <a:r>
              <a:rPr lang="en-US" altLang="ja-JP" dirty="0" smtClean="0">
                <a:solidFill>
                  <a:schemeClr val="tx1"/>
                </a:solidFill>
                <a:latin typeface="+mj-ea"/>
                <a:ea typeface="+mj-ea"/>
              </a:rPr>
              <a:t>)</a:t>
            </a:r>
            <a:r>
              <a:rPr lang="ja-JP" altLang="en-US" dirty="0" smtClean="0">
                <a:solidFill>
                  <a:schemeClr val="tx1"/>
                </a:solidFill>
                <a:latin typeface="+mj-ea"/>
                <a:ea typeface="+mj-ea"/>
              </a:rPr>
              <a:t>が最も低くなる</a:t>
            </a:r>
          </a:p>
          <a:p>
            <a:pPr marL="180975" indent="-180975"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GDP</a:t>
            </a:r>
            <a:r>
              <a:rPr lang="ja-JP" altLang="en-US" dirty="0" smtClean="0">
                <a:solidFill>
                  <a:schemeClr val="tx1"/>
                </a:solidFill>
                <a:latin typeface="+mj-ea"/>
                <a:ea typeface="+mj-ea"/>
              </a:rPr>
              <a:t>に占める自動車関連産出の比率</a:t>
            </a:r>
          </a:p>
          <a:p>
            <a:pPr marL="180975" indent="-180975" algn="l" eaLnBrk="1" fontAlgn="auto" hangingPunct="1">
              <a:spcAft>
                <a:spcPts val="0"/>
              </a:spcAft>
              <a:defRPr/>
            </a:pPr>
            <a:r>
              <a:rPr lang="ja-JP" altLang="en-US" dirty="0" smtClean="0">
                <a:solidFill>
                  <a:schemeClr val="tx1"/>
                </a:solidFill>
                <a:latin typeface="+mj-ea"/>
                <a:ea typeface="+mj-ea"/>
              </a:rPr>
              <a:t>・サプライチェーンの広がりによって</a:t>
            </a:r>
            <a:r>
              <a:rPr lang="en-US" altLang="ja-JP" dirty="0" smtClean="0">
                <a:solidFill>
                  <a:schemeClr val="tx1"/>
                </a:solidFill>
                <a:latin typeface="+mj-ea"/>
                <a:ea typeface="+mj-ea"/>
              </a:rPr>
              <a:t>,</a:t>
            </a:r>
            <a:r>
              <a:rPr lang="ja-JP" altLang="en-US" dirty="0" smtClean="0">
                <a:solidFill>
                  <a:schemeClr val="tx1"/>
                </a:solidFill>
                <a:latin typeface="+mj-ea"/>
                <a:ea typeface="+mj-ea"/>
              </a:rPr>
              <a:t>それほど下がらない  整備</a:t>
            </a:r>
            <a:r>
              <a:rPr lang="en-US" altLang="ja-JP" dirty="0" smtClean="0">
                <a:solidFill>
                  <a:schemeClr val="tx1"/>
                </a:solidFill>
                <a:latin typeface="+mj-ea"/>
                <a:ea typeface="+mj-ea"/>
              </a:rPr>
              <a:t>,</a:t>
            </a:r>
            <a:r>
              <a:rPr lang="ja-JP" altLang="en-US" dirty="0" smtClean="0">
                <a:solidFill>
                  <a:schemeClr val="tx1"/>
                </a:solidFill>
                <a:latin typeface="+mj-ea"/>
                <a:ea typeface="+mj-ea"/>
              </a:rPr>
              <a:t> 保険</a:t>
            </a:r>
            <a:r>
              <a:rPr lang="en-US" altLang="ja-JP" dirty="0" smtClean="0">
                <a:solidFill>
                  <a:schemeClr val="tx1"/>
                </a:solidFill>
                <a:latin typeface="+mj-ea"/>
                <a:ea typeface="+mj-ea"/>
              </a:rPr>
              <a:t>,</a:t>
            </a:r>
            <a:r>
              <a:rPr lang="ja-JP" altLang="en-US" dirty="0" smtClean="0">
                <a:solidFill>
                  <a:schemeClr val="tx1"/>
                </a:solidFill>
                <a:latin typeface="+mj-ea"/>
                <a:ea typeface="+mj-ea"/>
              </a:rPr>
              <a:t> ローン</a:t>
            </a:r>
            <a:r>
              <a:rPr lang="en-US" altLang="ja-JP" dirty="0" smtClean="0">
                <a:solidFill>
                  <a:schemeClr val="tx1"/>
                </a:solidFill>
                <a:latin typeface="+mj-ea"/>
                <a:ea typeface="+mj-ea"/>
              </a:rPr>
              <a:t>,</a:t>
            </a:r>
            <a:r>
              <a:rPr lang="ja-JP" altLang="en-US" dirty="0" smtClean="0">
                <a:solidFill>
                  <a:schemeClr val="tx1"/>
                </a:solidFill>
                <a:latin typeface="+mj-ea"/>
                <a:ea typeface="+mj-ea"/>
              </a:rPr>
              <a:t> リース等</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33</a:t>
            </a:fld>
            <a:endParaRPr lang="ja-JP" altLang="en-US"/>
          </a:p>
        </p:txBody>
      </p:sp>
    </p:spTree>
    <p:extLst>
      <p:ext uri="{BB962C8B-B14F-4D97-AF65-F5344CB8AC3E}">
        <p14:creationId xmlns:p14="http://schemas.microsoft.com/office/powerpoint/2010/main" val="590493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アフター・モータリゼーション期</a:t>
            </a:r>
            <a:r>
              <a:rPr lang="en-US" altLang="ja-JP" sz="3600" dirty="0" smtClean="0">
                <a:solidFill>
                  <a:schemeClr val="tx1"/>
                </a:solidFill>
                <a:latin typeface="+mj-ea"/>
                <a:ea typeface="+mj-ea"/>
              </a:rPr>
              <a:t>(2)</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▷交通渋滞の緩和</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・都市高速等の道路インフラの拡充</a:t>
            </a:r>
          </a:p>
          <a:p>
            <a:pPr marL="180975" indent="-180975" algn="l" eaLnBrk="1" fontAlgn="auto" hangingPunct="1">
              <a:spcAft>
                <a:spcPts val="0"/>
              </a:spcAft>
              <a:defRPr/>
            </a:pPr>
            <a:r>
              <a:rPr lang="ja-JP" altLang="en-US" dirty="0" smtClean="0">
                <a:solidFill>
                  <a:schemeClr val="tx1"/>
                </a:solidFill>
                <a:latin typeface="+mj-ea"/>
                <a:ea typeface="+mj-ea"/>
              </a:rPr>
              <a:t>・公共交通機関の充実</a:t>
            </a:r>
          </a:p>
          <a:p>
            <a:pPr marL="180975" indent="-180975" algn="l" eaLnBrk="1" fontAlgn="auto" hangingPunct="1">
              <a:spcAft>
                <a:spcPts val="0"/>
              </a:spcAft>
              <a:defRPr/>
            </a:pPr>
            <a:r>
              <a:rPr lang="ja-JP" altLang="en-US" dirty="0" smtClean="0">
                <a:solidFill>
                  <a:schemeClr val="tx1"/>
                </a:solidFill>
                <a:latin typeface="+mj-ea"/>
                <a:ea typeface="+mj-ea"/>
              </a:rPr>
              <a:t>・年間走行距離の低下</a:t>
            </a:r>
          </a:p>
          <a:p>
            <a:pPr marL="180975" indent="-180975" algn="l" eaLnBrk="1" fontAlgn="auto" hangingPunct="1">
              <a:spcAft>
                <a:spcPts val="0"/>
              </a:spcAft>
              <a:defRPr/>
            </a:pPr>
            <a:r>
              <a:rPr lang="ja-JP" altLang="en-US" dirty="0" smtClean="0">
                <a:solidFill>
                  <a:schemeClr val="tx1"/>
                </a:solidFill>
                <a:latin typeface="+mj-ea"/>
                <a:ea typeface="+mj-ea"/>
              </a:rPr>
              <a:t>  日本</a:t>
            </a:r>
            <a:r>
              <a:rPr lang="en-US" altLang="ja-JP" dirty="0" smtClean="0">
                <a:solidFill>
                  <a:schemeClr val="tx1"/>
                </a:solidFill>
                <a:latin typeface="+mj-ea"/>
                <a:ea typeface="+mj-ea"/>
              </a:rPr>
              <a:t>/</a:t>
            </a:r>
            <a:r>
              <a:rPr lang="ja-JP" altLang="en-US" dirty="0" smtClean="0">
                <a:solidFill>
                  <a:schemeClr val="tx1"/>
                </a:solidFill>
                <a:latin typeface="+mj-ea"/>
                <a:ea typeface="+mj-ea"/>
              </a:rPr>
              <a:t>個人乗用車   年間</a:t>
            </a:r>
            <a:r>
              <a:rPr lang="en-US" altLang="ja-JP" dirty="0" smtClean="0">
                <a:solidFill>
                  <a:schemeClr val="tx1"/>
                </a:solidFill>
                <a:latin typeface="+mj-ea"/>
                <a:ea typeface="+mj-ea"/>
              </a:rPr>
              <a:t>4,700</a:t>
            </a:r>
            <a:r>
              <a:rPr lang="ja-JP" altLang="en-US" dirty="0" smtClean="0">
                <a:solidFill>
                  <a:schemeClr val="tx1"/>
                </a:solidFill>
                <a:latin typeface="+mj-ea"/>
                <a:ea typeface="+mj-ea"/>
              </a:rPr>
              <a:t>㎞ </a:t>
            </a:r>
            <a:r>
              <a:rPr lang="en-US" altLang="ja-JP" dirty="0" smtClean="0">
                <a:solidFill>
                  <a:schemeClr val="tx1"/>
                </a:solidFill>
                <a:latin typeface="+mj-ea"/>
                <a:ea typeface="+mj-ea"/>
              </a:rPr>
              <a:t>(1</a:t>
            </a:r>
            <a:r>
              <a:rPr lang="ja-JP" altLang="en-US" dirty="0" smtClean="0">
                <a:solidFill>
                  <a:schemeClr val="tx1"/>
                </a:solidFill>
                <a:latin typeface="+mj-ea"/>
                <a:ea typeface="+mj-ea"/>
              </a:rPr>
              <a:t>日</a:t>
            </a:r>
            <a:r>
              <a:rPr lang="en-US" altLang="ja-JP" dirty="0" smtClean="0">
                <a:solidFill>
                  <a:schemeClr val="tx1"/>
                </a:solidFill>
                <a:latin typeface="+mj-ea"/>
                <a:ea typeface="+mj-ea"/>
              </a:rPr>
              <a:t>12.9</a:t>
            </a:r>
            <a:r>
              <a:rPr lang="ja-JP" altLang="en-US" dirty="0" smtClean="0">
                <a:solidFill>
                  <a:schemeClr val="tx1"/>
                </a:solidFill>
                <a:latin typeface="+mj-ea"/>
                <a:ea typeface="+mj-ea"/>
              </a:rPr>
              <a:t>㎞</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34</a:t>
            </a:fld>
            <a:endParaRPr lang="ja-JP" altLang="en-US"/>
          </a:p>
        </p:txBody>
      </p:sp>
    </p:spTree>
    <p:extLst>
      <p:ext uri="{BB962C8B-B14F-4D97-AF65-F5344CB8AC3E}">
        <p14:creationId xmlns:p14="http://schemas.microsoft.com/office/powerpoint/2010/main" val="3348954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defRPr/>
            </a:pPr>
            <a:r>
              <a:rPr lang="ja-JP" altLang="en-US" sz="3600" dirty="0">
                <a:solidFill>
                  <a:schemeClr val="tx1"/>
                </a:solidFill>
                <a:latin typeface="+mj-ea"/>
              </a:rPr>
              <a:t>アフター・モータリゼーション期</a:t>
            </a:r>
            <a:r>
              <a:rPr lang="en-US" altLang="ja-JP" sz="3600" dirty="0">
                <a:solidFill>
                  <a:schemeClr val="tx1"/>
                </a:solidFill>
                <a:latin typeface="+mj-ea"/>
              </a:rPr>
              <a:t>(2</a:t>
            </a:r>
            <a:r>
              <a:rPr lang="en-US" altLang="ja-JP" sz="3600" dirty="0" smtClean="0">
                <a:solidFill>
                  <a:schemeClr val="tx1"/>
                </a:solidFill>
                <a:latin typeface="+mj-ea"/>
              </a:rPr>
              <a:t>)</a:t>
            </a:r>
            <a:endParaRPr lang="ja-JP" altLang="en-US" sz="3600" dirty="0" smtClean="0">
              <a:solidFill>
                <a:schemeClr val="tx1"/>
              </a:solidFill>
              <a:latin typeface="+mj-ea"/>
            </a:endParaRPr>
          </a:p>
          <a:p>
            <a:pPr eaLnBrk="1" fontAlgn="auto" hangingPunct="1">
              <a:spcAft>
                <a:spcPts val="0"/>
              </a:spcAft>
              <a:defRPr/>
            </a:pPr>
            <a:endParaRPr lang="ja-JP" altLang="en-US" sz="800" dirty="0" smtClean="0">
              <a:solidFill>
                <a:schemeClr val="tx1"/>
              </a:solidFill>
              <a:latin typeface="+mj-ea"/>
            </a:endParaRPr>
          </a:p>
          <a:p>
            <a:pPr algn="l" eaLnBrk="1" fontAlgn="auto" hangingPunct="1">
              <a:spcAft>
                <a:spcPts val="0"/>
              </a:spcAft>
              <a:defRPr/>
            </a:pPr>
            <a:r>
              <a:rPr lang="ja-JP" altLang="en-US" dirty="0" smtClean="0">
                <a:solidFill>
                  <a:schemeClr val="tx1"/>
                </a:solidFill>
                <a:latin typeface="+mj-ea"/>
                <a:ea typeface="+mj-ea"/>
              </a:rPr>
              <a:t>▷大都市の世帯当り保有台数は減少</a:t>
            </a:r>
          </a:p>
          <a:p>
            <a:pPr algn="l" eaLnBrk="1" fontAlgn="auto" hangingPunct="1">
              <a:spcAft>
                <a:spcPts val="0"/>
              </a:spcAft>
              <a:defRPr/>
            </a:pPr>
            <a:r>
              <a:rPr lang="ja-JP" altLang="en-US" dirty="0" smtClean="0">
                <a:solidFill>
                  <a:schemeClr val="tx1"/>
                </a:solidFill>
                <a:latin typeface="+mj-ea"/>
                <a:ea typeface="+mj-ea"/>
              </a:rPr>
              <a:t>・所得水準とはマイナスの相関関係</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・東京の都心</a:t>
            </a:r>
            <a:r>
              <a:rPr lang="en-US" altLang="ja-JP" dirty="0" smtClean="0">
                <a:solidFill>
                  <a:schemeClr val="tx1"/>
                </a:solidFill>
                <a:latin typeface="+mj-ea"/>
                <a:ea typeface="+mj-ea"/>
              </a:rPr>
              <a:t>(</a:t>
            </a:r>
            <a:r>
              <a:rPr lang="ja-JP" altLang="en-US" dirty="0" smtClean="0">
                <a:solidFill>
                  <a:schemeClr val="tx1"/>
                </a:solidFill>
                <a:latin typeface="+mj-ea"/>
                <a:ea typeface="+mj-ea"/>
              </a:rPr>
              <a:t>千代田･中央･港区</a:t>
            </a:r>
            <a:r>
              <a:rPr lang="en-US" altLang="ja-JP" dirty="0" smtClean="0">
                <a:solidFill>
                  <a:schemeClr val="tx1"/>
                </a:solidFill>
                <a:latin typeface="+mj-ea"/>
                <a:ea typeface="+mj-ea"/>
              </a:rPr>
              <a:t>)</a:t>
            </a:r>
            <a:r>
              <a:rPr lang="ja-JP" altLang="en-US" dirty="0" err="1" smtClean="0">
                <a:solidFill>
                  <a:schemeClr val="tx1"/>
                </a:solidFill>
                <a:latin typeface="+mj-ea"/>
                <a:ea typeface="+mj-ea"/>
              </a:rPr>
              <a:t>は人口増</a:t>
            </a:r>
            <a:r>
              <a:rPr lang="en-US" altLang="ja-JP" dirty="0" smtClean="0">
                <a:solidFill>
                  <a:schemeClr val="tx1"/>
                </a:solidFill>
                <a:latin typeface="+mj-ea"/>
                <a:ea typeface="+mj-ea"/>
              </a:rPr>
              <a:t>,</a:t>
            </a:r>
            <a:r>
              <a:rPr lang="ja-JP" altLang="en-US" dirty="0" smtClean="0">
                <a:solidFill>
                  <a:schemeClr val="tx1"/>
                </a:solidFill>
                <a:latin typeface="+mj-ea"/>
                <a:ea typeface="+mj-ea"/>
              </a:rPr>
              <a:t>所得増</a:t>
            </a:r>
            <a:r>
              <a:rPr lang="en-US" altLang="ja-JP" dirty="0" smtClean="0">
                <a:solidFill>
                  <a:schemeClr val="tx1"/>
                </a:solidFill>
                <a:latin typeface="+mj-ea"/>
                <a:ea typeface="+mj-ea"/>
              </a:rPr>
              <a:t>,</a:t>
            </a:r>
            <a:r>
              <a:rPr lang="ja-JP" altLang="en-US" dirty="0" smtClean="0">
                <a:solidFill>
                  <a:schemeClr val="tx1"/>
                </a:solidFill>
                <a:latin typeface="+mj-ea"/>
                <a:ea typeface="+mj-ea"/>
              </a:rPr>
              <a:t>保有減</a:t>
            </a: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▷軽四輪比率は 所得水準</a:t>
            </a:r>
            <a:r>
              <a:rPr lang="ja-JP" altLang="en-US" dirty="0" smtClean="0">
                <a:solidFill>
                  <a:schemeClr val="tx1"/>
                </a:solidFill>
                <a:latin typeface="+mj-ea"/>
                <a:ea typeface="+mj-ea"/>
              </a:rPr>
              <a:t>とマイナスの</a:t>
            </a:r>
            <a:r>
              <a:rPr lang="ja-JP" altLang="en-US" dirty="0" smtClean="0">
                <a:solidFill>
                  <a:schemeClr val="tx1"/>
                </a:solidFill>
                <a:latin typeface="+mj-ea"/>
                <a:ea typeface="+mj-ea"/>
              </a:rPr>
              <a:t>相関関係</a:t>
            </a:r>
          </a:p>
          <a:p>
            <a:pPr marL="180975" indent="-180975" algn="l" eaLnBrk="1" fontAlgn="auto" hangingPunct="1">
              <a:spcAft>
                <a:spcPts val="0"/>
              </a:spcAft>
              <a:defRPr/>
            </a:pPr>
            <a:endParaRPr lang="ja-JP" altLang="en-US" sz="4100" dirty="0" smtClean="0">
              <a:solidFill>
                <a:schemeClr val="tx1"/>
              </a:solidFill>
              <a:latin typeface="+mj-ea"/>
              <a:ea typeface="+mj-ea"/>
            </a:endParaRPr>
          </a:p>
          <a:p>
            <a:pPr marL="180975" indent="-180975" algn="l" eaLnBrk="1" fontAlgn="auto" hangingPunct="1">
              <a:spcAft>
                <a:spcPts val="0"/>
              </a:spcAft>
              <a:defRPr/>
            </a:pPr>
            <a:endParaRPr lang="ja-JP" altLang="en-US" dirty="0">
              <a:solidFill>
                <a:schemeClr val="tx1"/>
              </a:solidFill>
              <a:latin typeface="+mj-ea"/>
              <a:ea typeface="+mj-ea"/>
            </a:endParaRPr>
          </a:p>
          <a:p>
            <a:pPr marL="180975" indent="-180975" algn="l" eaLnBrk="1" fontAlgn="auto" hangingPunct="1">
              <a:spcAft>
                <a:spcPts val="0"/>
              </a:spcAft>
              <a:defRPr/>
            </a:pPr>
            <a:endParaRPr lang="ja-JP" altLang="en-US" dirty="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35</a:t>
            </a:fld>
            <a:endParaRPr lang="ja-JP" altLang="en-US"/>
          </a:p>
        </p:txBody>
      </p:sp>
    </p:spTree>
    <p:extLst>
      <p:ext uri="{BB962C8B-B14F-4D97-AF65-F5344CB8AC3E}">
        <p14:creationId xmlns:p14="http://schemas.microsoft.com/office/powerpoint/2010/main" val="665197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a:solidFill>
            <a:srgbClr val="FFFF00"/>
          </a:solidFill>
        </p:spPr>
        <p:txBody>
          <a:bodyPr rtlCol="0">
            <a:normAutofit/>
          </a:bodyPr>
          <a:lstStyle/>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eaLnBrk="1" fontAlgn="auto" hangingPunct="1">
              <a:spcAft>
                <a:spcPts val="0"/>
              </a:spcAft>
              <a:buFont typeface="Arial" panose="020B0604020202020204" pitchFamily="34" charset="0"/>
              <a:buNone/>
              <a:defRPr/>
            </a:pPr>
            <a:r>
              <a:rPr lang="ja-JP" altLang="en-US" dirty="0" smtClean="0">
                <a:solidFill>
                  <a:schemeClr val="tx1"/>
                </a:solidFill>
              </a:rPr>
              <a:t>報告の構成</a:t>
            </a:r>
          </a:p>
          <a:p>
            <a:pPr algn="l" eaLnBrk="1" fontAlgn="auto" hangingPunct="1">
              <a:spcAft>
                <a:spcPts val="0"/>
              </a:spcAft>
              <a:defRPr/>
            </a:pPr>
            <a:r>
              <a:rPr lang="ja-JP" altLang="en-US" sz="800" dirty="0" smtClean="0">
                <a:solidFill>
                  <a:schemeClr val="tx1"/>
                </a:solidFill>
              </a:rPr>
              <a:t> </a:t>
            </a:r>
          </a:p>
          <a:p>
            <a:pPr algn="l" eaLnBrk="1" fontAlgn="auto" hangingPunct="1">
              <a:spcAft>
                <a:spcPts val="0"/>
              </a:spcAft>
              <a:defRPr/>
            </a:pPr>
            <a:r>
              <a:rPr lang="ja-JP" altLang="en-US" dirty="0">
                <a:solidFill>
                  <a:schemeClr val="tx1"/>
                </a:solidFill>
              </a:rPr>
              <a:t>　</a:t>
            </a:r>
            <a:r>
              <a:rPr lang="ja-JP" altLang="en-US" dirty="0" smtClean="0">
                <a:solidFill>
                  <a:schemeClr val="tx1"/>
                </a:solidFill>
              </a:rPr>
              <a:t>　  序</a:t>
            </a:r>
            <a:endParaRPr lang="ja-JP" altLang="en-US" dirty="0" smtClean="0">
              <a:solidFill>
                <a:schemeClr val="bg1">
                  <a:lumMod val="65000"/>
                </a:schemeClr>
              </a:solidFill>
            </a:endParaRPr>
          </a:p>
          <a:p>
            <a:pPr algn="l" eaLnBrk="1" fontAlgn="auto" hangingPunct="1">
              <a:spcAft>
                <a:spcPts val="0"/>
              </a:spcAft>
              <a:defRPr/>
            </a:pPr>
            <a:endParaRPr lang="ja-JP" altLang="en-US" sz="800" dirty="0" smtClean="0">
              <a:solidFill>
                <a:schemeClr val="bg1">
                  <a:lumMod val="65000"/>
                </a:schemeClr>
              </a:solidFill>
            </a:endParaRPr>
          </a:p>
          <a:p>
            <a:pPr algn="l" eaLnBrk="1" fontAlgn="auto" hangingPunct="1">
              <a:spcAft>
                <a:spcPts val="0"/>
              </a:spcAft>
              <a:defRPr/>
            </a:pPr>
            <a:r>
              <a:rPr lang="ja-JP" altLang="en-US" dirty="0" smtClean="0">
                <a:solidFill>
                  <a:schemeClr val="bg1">
                    <a:lumMod val="65000"/>
                  </a:schemeClr>
                </a:solidFill>
              </a:rPr>
              <a:t>  </a:t>
            </a:r>
            <a:r>
              <a:rPr lang="en-US" altLang="ja-JP" dirty="0" smtClean="0">
                <a:solidFill>
                  <a:schemeClr val="tx1"/>
                </a:solidFill>
              </a:rPr>
              <a:t>Ⅰ </a:t>
            </a:r>
            <a:r>
              <a:rPr lang="ja-JP" altLang="en-US" dirty="0" smtClean="0">
                <a:solidFill>
                  <a:schemeClr val="tx1"/>
                </a:solidFill>
              </a:rPr>
              <a:t>モータリゼーションの時期区分</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rgbClr val="FF0000"/>
                </a:solidFill>
              </a:rPr>
              <a:t>Ⅱ</a:t>
            </a:r>
            <a:r>
              <a:rPr lang="ja-JP" altLang="en-US" dirty="0" smtClean="0">
                <a:solidFill>
                  <a:srgbClr val="FF0000"/>
                </a:solidFill>
              </a:rPr>
              <a:t> 所得と販売台数</a:t>
            </a:r>
            <a:r>
              <a:rPr lang="en-US" altLang="ja-JP" dirty="0" smtClean="0">
                <a:solidFill>
                  <a:srgbClr val="FF0000"/>
                </a:solidFill>
              </a:rPr>
              <a:t>/</a:t>
            </a:r>
            <a:r>
              <a:rPr lang="ja-JP" altLang="en-US" dirty="0" smtClean="0">
                <a:solidFill>
                  <a:srgbClr val="FF0000"/>
                </a:solidFill>
              </a:rPr>
              <a:t>保有台数の相関関係</a:t>
            </a:r>
          </a:p>
          <a:p>
            <a:pPr algn="l" eaLnBrk="1" fontAlgn="auto" hangingPunct="1">
              <a:spcAft>
                <a:spcPts val="0"/>
              </a:spcAft>
              <a:buFont typeface="Arial" panose="020B0604020202020204" pitchFamily="34" charset="0"/>
              <a:buNone/>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Ⅲ</a:t>
            </a:r>
            <a:r>
              <a:rPr lang="ja-JP" altLang="en-US" dirty="0" smtClean="0">
                <a:solidFill>
                  <a:schemeClr val="tx1"/>
                </a:solidFill>
              </a:rPr>
              <a:t> 新規</a:t>
            </a:r>
            <a:r>
              <a:rPr lang="ja-JP" altLang="en-US" dirty="0">
                <a:solidFill>
                  <a:schemeClr val="tx1"/>
                </a:solidFill>
              </a:rPr>
              <a:t>購入比率－Ｓカーブによるトリガーの</a:t>
            </a:r>
            <a:r>
              <a:rPr lang="ja-JP" altLang="en-US" dirty="0" smtClean="0">
                <a:solidFill>
                  <a:schemeClr val="tx1"/>
                </a:solidFill>
              </a:rPr>
              <a:t>析出</a:t>
            </a:r>
            <a:endParaRPr lang="ja-JP" altLang="en-US" sz="800" dirty="0">
              <a:solidFill>
                <a:schemeClr val="tx1"/>
              </a:solidFill>
            </a:endParaRPr>
          </a:p>
          <a:p>
            <a:pPr algn="l" eaLnBrk="1" fontAlgn="auto" hangingPunct="1">
              <a:spcAft>
                <a:spcPts val="0"/>
              </a:spcAft>
              <a:defRPr/>
            </a:pPr>
            <a:r>
              <a:rPr lang="ja-JP" altLang="en-US" sz="800" dirty="0" smtClean="0">
                <a:solidFill>
                  <a:schemeClr val="tx1"/>
                </a:solidFill>
              </a:rPr>
              <a:t> </a:t>
            </a: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Ⅳ</a:t>
            </a:r>
            <a:r>
              <a:rPr lang="ja-JP" altLang="en-US" dirty="0" smtClean="0">
                <a:solidFill>
                  <a:schemeClr val="tx1"/>
                </a:solidFill>
              </a:rPr>
              <a:t> 二輪</a:t>
            </a:r>
            <a:r>
              <a:rPr lang="ja-JP" altLang="en-US" dirty="0">
                <a:solidFill>
                  <a:schemeClr val="tx1"/>
                </a:solidFill>
              </a:rPr>
              <a:t>から四輪への</a:t>
            </a:r>
            <a:r>
              <a:rPr lang="ja-JP" altLang="en-US" dirty="0" smtClean="0">
                <a:solidFill>
                  <a:schemeClr val="tx1"/>
                </a:solidFill>
              </a:rPr>
              <a:t>乗り換え</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buFont typeface="Arial" panose="020B0604020202020204" pitchFamily="34" charset="0"/>
              <a:buNone/>
              <a:defRPr/>
            </a:pPr>
            <a:r>
              <a:rPr lang="ja-JP" altLang="en-US" dirty="0" smtClean="0">
                <a:solidFill>
                  <a:schemeClr val="tx1"/>
                </a:solidFill>
              </a:rPr>
              <a:t>　　 小括</a:t>
            </a:r>
          </a:p>
          <a:p>
            <a:pPr algn="l" eaLnBrk="1" fontAlgn="auto" hangingPunct="1">
              <a:spcAft>
                <a:spcPts val="0"/>
              </a:spcAft>
              <a:buFont typeface="Arial" panose="020B0604020202020204" pitchFamily="34" charset="0"/>
              <a:buNone/>
              <a:defRPr/>
            </a:pPr>
            <a:endParaRPr lang="ja-JP" altLang="en-US" dirty="0">
              <a:solidFill>
                <a:schemeClr val="bg1">
                  <a:lumMod val="65000"/>
                </a:schemeClr>
              </a:solidFill>
            </a:endParaRPr>
          </a:p>
          <a:p>
            <a:pPr algn="l" eaLnBrk="1" fontAlgn="auto" hangingPunct="1">
              <a:spcAft>
                <a:spcPts val="0"/>
              </a:spcAft>
              <a:buFont typeface="Arial" panose="020B0604020202020204" pitchFamily="34" charset="0"/>
              <a:buNone/>
              <a:defRPr/>
            </a:pPr>
            <a:endParaRPr lang="ja-JP" altLang="en-US" dirty="0" smtClean="0">
              <a:solidFill>
                <a:schemeClr val="bg1">
                  <a:lumMod val="65000"/>
                </a:schemeClr>
              </a:solidFill>
            </a:endParaRPr>
          </a:p>
        </p:txBody>
      </p:sp>
      <p:sp>
        <p:nvSpPr>
          <p:cNvPr id="2" name="スライド番号プレースホルダー 1"/>
          <p:cNvSpPr>
            <a:spLocks noGrp="1"/>
          </p:cNvSpPr>
          <p:nvPr>
            <p:ph type="sldNum" sz="quarter" idx="12"/>
          </p:nvPr>
        </p:nvSpPr>
        <p:spPr/>
        <p:txBody>
          <a:bodyPr/>
          <a:lstStyle/>
          <a:p>
            <a:pPr>
              <a:defRPr/>
            </a:pPr>
            <a:fld id="{6EAB2E3B-A3AF-40D9-A43D-2DE69B905D40}" type="slidenum">
              <a:rPr lang="ja-JP" altLang="en-US" smtClean="0"/>
              <a:pPr>
                <a:defRPr/>
              </a:pPr>
              <a:t>36</a:t>
            </a:fld>
            <a:endParaRPr lang="ja-JP" altLang="en-US"/>
          </a:p>
        </p:txBody>
      </p:sp>
    </p:spTree>
    <p:extLst>
      <p:ext uri="{BB962C8B-B14F-4D97-AF65-F5344CB8AC3E}">
        <p14:creationId xmlns:p14="http://schemas.microsoft.com/office/powerpoint/2010/main" val="372916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9388" y="3175"/>
            <a:ext cx="8785225" cy="905545"/>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販売台数･保有台数の決定因子</a:t>
            </a:r>
            <a:endParaRPr lang="ja-JP" altLang="en-US" dirty="0" smtClean="0">
              <a:solidFill>
                <a:schemeClr val="tx1"/>
              </a:solidFill>
              <a:latin typeface="+mj-ea"/>
              <a:ea typeface="+mj-ea"/>
            </a:endParaRPr>
          </a:p>
        </p:txBody>
      </p:sp>
      <p:sp>
        <p:nvSpPr>
          <p:cNvPr id="4" name="正方形/長方形 3"/>
          <p:cNvSpPr/>
          <p:nvPr/>
        </p:nvSpPr>
        <p:spPr>
          <a:xfrm>
            <a:off x="5456238" y="1836738"/>
            <a:ext cx="1871662" cy="4321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2" name="直線矢印コネクタ 11"/>
          <p:cNvCxnSpPr/>
          <p:nvPr/>
        </p:nvCxnSpPr>
        <p:spPr>
          <a:xfrm>
            <a:off x="3347864" y="2886075"/>
            <a:ext cx="18535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a:defRPr/>
            </a:pPr>
            <a:fld id="{29EB41D1-666C-4B7A-928D-D44316D6F70E}" type="slidenum">
              <a:rPr lang="ja-JP" altLang="en-US" smtClean="0"/>
              <a:pPr>
                <a:defRPr/>
              </a:pPr>
              <a:t>37</a:t>
            </a:fld>
            <a:endParaRPr lang="ja-JP" altLang="en-US"/>
          </a:p>
        </p:txBody>
      </p:sp>
      <p:sp>
        <p:nvSpPr>
          <p:cNvPr id="14" name="テキスト ボックス 13"/>
          <p:cNvSpPr txBox="1"/>
          <p:nvPr/>
        </p:nvSpPr>
        <p:spPr>
          <a:xfrm>
            <a:off x="5933997" y="2204864"/>
            <a:ext cx="677108" cy="3240261"/>
          </a:xfrm>
          <a:prstGeom prst="rect">
            <a:avLst/>
          </a:prstGeom>
          <a:noFill/>
        </p:spPr>
        <p:txBody>
          <a:bodyPr vert="eaVert" wrap="square">
            <a:spAutoFit/>
          </a:bodyPr>
          <a:lstStyle/>
          <a:p>
            <a:pPr algn="ctr">
              <a:defRPr/>
            </a:pPr>
            <a:r>
              <a:rPr lang="ja-JP" altLang="en-US" sz="3200" dirty="0" smtClean="0">
                <a:latin typeface="+mj-ea"/>
                <a:ea typeface="+mj-ea"/>
              </a:rPr>
              <a:t>販売･保有台数</a:t>
            </a:r>
            <a:endParaRPr lang="ja-JP" altLang="en-US" sz="3200" dirty="0">
              <a:latin typeface="+mj-ea"/>
              <a:ea typeface="+mj-ea"/>
            </a:endParaRPr>
          </a:p>
        </p:txBody>
      </p:sp>
      <p:sp>
        <p:nvSpPr>
          <p:cNvPr id="17" name="正方形/長方形 16"/>
          <p:cNvSpPr/>
          <p:nvPr/>
        </p:nvSpPr>
        <p:spPr>
          <a:xfrm>
            <a:off x="1259632" y="1844675"/>
            <a:ext cx="1871662" cy="1980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17"/>
          <p:cNvSpPr txBox="1"/>
          <p:nvPr/>
        </p:nvSpPr>
        <p:spPr>
          <a:xfrm>
            <a:off x="1880808" y="1898655"/>
            <a:ext cx="677108" cy="1872357"/>
          </a:xfrm>
          <a:prstGeom prst="rect">
            <a:avLst/>
          </a:prstGeom>
          <a:noFill/>
        </p:spPr>
        <p:txBody>
          <a:bodyPr vert="eaVert" wrap="square">
            <a:spAutoFit/>
          </a:bodyPr>
          <a:lstStyle/>
          <a:p>
            <a:pPr algn="ctr">
              <a:defRPr/>
            </a:pPr>
            <a:r>
              <a:rPr lang="ja-JP" altLang="en-US" sz="3200" dirty="0" smtClean="0">
                <a:latin typeface="+mj-ea"/>
                <a:ea typeface="+mj-ea"/>
              </a:rPr>
              <a:t>所得要因</a:t>
            </a:r>
            <a:endParaRPr lang="ja-JP" altLang="en-US" sz="3200" dirty="0">
              <a:latin typeface="+mj-ea"/>
              <a:ea typeface="+mj-ea"/>
            </a:endParaRPr>
          </a:p>
        </p:txBody>
      </p:sp>
      <p:sp>
        <p:nvSpPr>
          <p:cNvPr id="19" name="正方形/長方形 18"/>
          <p:cNvSpPr/>
          <p:nvPr/>
        </p:nvSpPr>
        <p:spPr>
          <a:xfrm>
            <a:off x="1283531" y="4177594"/>
            <a:ext cx="1871662" cy="1980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19"/>
          <p:cNvSpPr txBox="1"/>
          <p:nvPr/>
        </p:nvSpPr>
        <p:spPr>
          <a:xfrm>
            <a:off x="1925922" y="4258895"/>
            <a:ext cx="615553" cy="1872357"/>
          </a:xfrm>
          <a:prstGeom prst="rect">
            <a:avLst/>
          </a:prstGeom>
          <a:noFill/>
        </p:spPr>
        <p:txBody>
          <a:bodyPr vert="eaVert" wrap="square">
            <a:spAutoFit/>
          </a:bodyPr>
          <a:lstStyle/>
          <a:p>
            <a:pPr algn="ctr">
              <a:defRPr/>
            </a:pPr>
            <a:r>
              <a:rPr lang="ja-JP" altLang="en-US" sz="2800" dirty="0" smtClean="0">
                <a:latin typeface="+mj-ea"/>
                <a:ea typeface="+mj-ea"/>
              </a:rPr>
              <a:t>所得外要因</a:t>
            </a:r>
            <a:endParaRPr lang="ja-JP" altLang="en-US" sz="2800" dirty="0">
              <a:latin typeface="+mj-ea"/>
              <a:ea typeface="+mj-ea"/>
            </a:endParaRPr>
          </a:p>
        </p:txBody>
      </p:sp>
      <p:cxnSp>
        <p:nvCxnSpPr>
          <p:cNvPr id="21" name="直線矢印コネクタ 20"/>
          <p:cNvCxnSpPr/>
          <p:nvPr/>
        </p:nvCxnSpPr>
        <p:spPr>
          <a:xfrm>
            <a:off x="3347864" y="5167753"/>
            <a:ext cx="18535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08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販売･保有台数の決定因子</a:t>
            </a:r>
            <a:endParaRPr lang="ja-JP" altLang="en-US" sz="800" dirty="0" smtClean="0">
              <a:solidFill>
                <a:schemeClr val="tx1"/>
              </a:solidFill>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▷所得要因が最も重い因子</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①所得水準</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②所得分布</a:t>
            </a:r>
          </a:p>
          <a:p>
            <a:pPr marL="804863" indent="-804863"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▷所得外要因＝制度的要因も影響している</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・道路インフラ</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・公共交通機関</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・国内自動車関連税制　　奢侈税  公債買取義務</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・関税　　輸入禁止的高関税　　　</a:t>
            </a:r>
            <a:r>
              <a:rPr lang="en-US" altLang="ja-JP" dirty="0" smtClean="0">
                <a:solidFill>
                  <a:schemeClr val="tx1"/>
                </a:solidFill>
                <a:latin typeface="+mj-ea"/>
                <a:ea typeface="+mj-ea"/>
              </a:rPr>
              <a:t>600</a:t>
            </a:r>
            <a:r>
              <a:rPr lang="ja-JP" altLang="en-US" dirty="0" smtClean="0">
                <a:solidFill>
                  <a:schemeClr val="tx1"/>
                </a:solidFill>
                <a:latin typeface="+mj-ea"/>
                <a:ea typeface="+mj-ea"/>
              </a:rPr>
              <a:t>％</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・ローン制度</a:t>
            </a:r>
          </a:p>
          <a:p>
            <a:pPr marL="804863" indent="-804863"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38</a:t>
            </a:fld>
            <a:endParaRPr lang="ja-JP" altLang="en-US"/>
          </a:p>
        </p:txBody>
      </p:sp>
    </p:spTree>
    <p:extLst>
      <p:ext uri="{BB962C8B-B14F-4D97-AF65-F5344CB8AC3E}">
        <p14:creationId xmlns:p14="http://schemas.microsoft.com/office/powerpoint/2010/main" val="1721881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ただ時期によって因子の働きは異なる</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プレ		モータリ		アフター</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所得水準		小		大			</a:t>
            </a:r>
            <a:r>
              <a:rPr lang="ja-JP" altLang="en-US" dirty="0" smtClean="0">
                <a:solidFill>
                  <a:schemeClr val="tx1"/>
                </a:solidFill>
                <a:latin typeface="+mj-ea"/>
                <a:ea typeface="+mj-ea"/>
              </a:rPr>
              <a:t>小</a:t>
            </a:r>
          </a:p>
          <a:p>
            <a:pPr marL="180975" indent="-180975" algn="l" eaLnBrk="1" fontAlgn="auto" hangingPunct="1">
              <a:spcAft>
                <a:spcPts val="0"/>
              </a:spcAft>
              <a:defRPr/>
            </a:pPr>
            <a:endParaRPr lang="ja-JP" altLang="en-US" sz="800" dirty="0" smtClean="0">
              <a:solidFill>
                <a:schemeClr val="tx1"/>
              </a:solidFill>
              <a:latin typeface="+mj-ea"/>
              <a:ea typeface="+mj-ea"/>
            </a:endParaRPr>
          </a:p>
          <a:p>
            <a:pPr marL="180975" indent="-180975" algn="l" eaLnBrk="1" fontAlgn="auto" hangingPunct="1">
              <a:spcAft>
                <a:spcPts val="0"/>
              </a:spcAft>
              <a:defRPr/>
            </a:pPr>
            <a:r>
              <a:rPr lang="ja-JP" altLang="en-US" dirty="0" smtClean="0">
                <a:solidFill>
                  <a:schemeClr val="tx1"/>
                </a:solidFill>
                <a:latin typeface="+mj-ea"/>
                <a:ea typeface="+mj-ea"/>
              </a:rPr>
              <a:t>道路</a:t>
            </a:r>
            <a:r>
              <a:rPr lang="ja-JP" altLang="en-US" dirty="0" smtClean="0">
                <a:solidFill>
                  <a:schemeClr val="tx1"/>
                </a:solidFill>
                <a:latin typeface="+mj-ea"/>
                <a:ea typeface="+mj-ea"/>
              </a:rPr>
              <a:t>			小		大			ゼロ</a:t>
            </a:r>
          </a:p>
          <a:p>
            <a:pPr marL="180975" indent="-180975" algn="l" eaLnBrk="1" fontAlgn="auto" hangingPunct="1">
              <a:spcAft>
                <a:spcPts val="0"/>
              </a:spcAft>
              <a:defRPr/>
            </a:pPr>
            <a:r>
              <a:rPr lang="ja-JP" altLang="en-US" dirty="0" smtClean="0">
                <a:solidFill>
                  <a:schemeClr val="tx1"/>
                </a:solidFill>
                <a:latin typeface="+mj-ea"/>
                <a:ea typeface="+mj-ea"/>
              </a:rPr>
              <a:t>公共交通		小		マイナス		ゼロ</a:t>
            </a:r>
          </a:p>
          <a:p>
            <a:pPr marL="180975" indent="-180975" algn="l" eaLnBrk="1" fontAlgn="auto" hangingPunct="1">
              <a:spcAft>
                <a:spcPts val="0"/>
              </a:spcAft>
              <a:defRPr/>
            </a:pPr>
            <a:r>
              <a:rPr lang="ja-JP" altLang="en-US" dirty="0" smtClean="0">
                <a:solidFill>
                  <a:schemeClr val="tx1"/>
                </a:solidFill>
                <a:latin typeface="+mj-ea"/>
                <a:ea typeface="+mj-ea"/>
              </a:rPr>
              <a:t>国内税		小		大			小</a:t>
            </a:r>
          </a:p>
          <a:p>
            <a:pPr marL="180975" indent="-180975" algn="l" eaLnBrk="1" fontAlgn="auto" hangingPunct="1">
              <a:spcAft>
                <a:spcPts val="0"/>
              </a:spcAft>
              <a:defRPr/>
            </a:pPr>
            <a:r>
              <a:rPr lang="ja-JP" altLang="en-US" dirty="0" smtClean="0">
                <a:solidFill>
                  <a:schemeClr val="tx1"/>
                </a:solidFill>
                <a:latin typeface="+mj-ea"/>
                <a:ea typeface="+mj-ea"/>
              </a:rPr>
              <a:t>関税			大		中			小</a:t>
            </a:r>
          </a:p>
          <a:p>
            <a:pPr marL="180975" indent="-180975" algn="l" eaLnBrk="1" fontAlgn="auto" hangingPunct="1">
              <a:spcAft>
                <a:spcPts val="0"/>
              </a:spcAft>
              <a:defRPr/>
            </a:pPr>
            <a:r>
              <a:rPr lang="ja-JP" altLang="en-US" dirty="0" smtClean="0">
                <a:solidFill>
                  <a:schemeClr val="tx1"/>
                </a:solidFill>
                <a:latin typeface="+mj-ea"/>
                <a:ea typeface="+mj-ea"/>
              </a:rPr>
              <a:t>ガソリン価格	小		大			小</a:t>
            </a:r>
          </a:p>
          <a:p>
            <a:pPr marL="180975" indent="-180975" algn="l" eaLnBrk="1" fontAlgn="auto" hangingPunct="1">
              <a:spcAft>
                <a:spcPts val="0"/>
              </a:spcAft>
              <a:defRPr/>
            </a:pPr>
            <a:r>
              <a:rPr lang="ja-JP" altLang="en-US" dirty="0" smtClean="0">
                <a:solidFill>
                  <a:schemeClr val="tx1"/>
                </a:solidFill>
                <a:latin typeface="+mj-ea"/>
                <a:ea typeface="+mj-ea"/>
              </a:rPr>
              <a:t>ローン制度	小		大			小</a:t>
            </a:r>
          </a:p>
          <a:p>
            <a:pPr marL="180975" indent="-180975" algn="l" eaLnBrk="1" fontAlgn="auto" hangingPunct="1">
              <a:spcAft>
                <a:spcPts val="0"/>
              </a:spcAft>
              <a:defRPr/>
            </a:pPr>
            <a:r>
              <a:rPr lang="ja-JP" altLang="en-US" dirty="0" smtClean="0">
                <a:solidFill>
                  <a:schemeClr val="tx1"/>
                </a:solidFill>
                <a:latin typeface="+mj-ea"/>
                <a:ea typeface="+mj-ea"/>
              </a:rPr>
              <a:t>都市人口集中	小		大			マイナス</a:t>
            </a:r>
          </a:p>
          <a:p>
            <a:pPr marL="180975" indent="-180975" algn="l" eaLnBrk="1" fontAlgn="auto" hangingPunct="1">
              <a:spcAft>
                <a:spcPts val="0"/>
              </a:spcAft>
              <a:defRPr/>
            </a:pPr>
            <a:r>
              <a:rPr lang="ja-JP" altLang="en-US" sz="1800" dirty="0" smtClean="0">
                <a:solidFill>
                  <a:schemeClr val="tx1"/>
                </a:solidFill>
                <a:latin typeface="+mj-ea"/>
              </a:rPr>
              <a:t>▷奥井正俊（</a:t>
            </a:r>
            <a:r>
              <a:rPr lang="en-US" altLang="ja-JP" sz="1800" dirty="0" smtClean="0">
                <a:solidFill>
                  <a:schemeClr val="tx1"/>
                </a:solidFill>
                <a:latin typeface="+mj-ea"/>
              </a:rPr>
              <a:t>2003</a:t>
            </a:r>
            <a:r>
              <a:rPr lang="ja-JP" altLang="en-US" sz="1800" dirty="0" smtClean="0">
                <a:solidFill>
                  <a:schemeClr val="tx1"/>
                </a:solidFill>
                <a:latin typeface="+mj-ea"/>
              </a:rPr>
              <a:t>）「高所得経済圏における自動車保有率のパネルデータ分析（予報）」</a:t>
            </a:r>
            <a:endParaRPr lang="ja-JP" altLang="en-US" sz="1800" dirty="0">
              <a:solidFill>
                <a:schemeClr val="tx1"/>
              </a:solidFill>
              <a:latin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39</a:t>
            </a:fld>
            <a:endParaRPr lang="ja-JP" altLang="en-US"/>
          </a:p>
        </p:txBody>
      </p:sp>
    </p:spTree>
    <p:extLst>
      <p:ext uri="{BB962C8B-B14F-4D97-AF65-F5344CB8AC3E}">
        <p14:creationId xmlns:p14="http://schemas.microsoft.com/office/powerpoint/2010/main" val="263048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問題意識</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▷新興国におけるモータリゼーションにおいて，自動車販売台数の増加における趨勢や傾向を把握するための指標を探る</a:t>
            </a: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80975" indent="-180975"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結論的ファクトファインディング</a:t>
            </a:r>
          </a:p>
          <a:p>
            <a:pPr marL="180975" indent="-180975" algn="l" eaLnBrk="1" fontAlgn="auto" hangingPunct="1">
              <a:spcAft>
                <a:spcPts val="0"/>
              </a:spcAft>
              <a:defRPr/>
            </a:pPr>
            <a:r>
              <a:rPr lang="ja-JP" altLang="en-US" dirty="0" smtClean="0">
                <a:solidFill>
                  <a:schemeClr val="tx1"/>
                </a:solidFill>
                <a:latin typeface="+mj-ea"/>
                <a:ea typeface="+mj-ea"/>
              </a:rPr>
              <a:t>①</a:t>
            </a:r>
            <a:r>
              <a:rPr lang="ja-JP" altLang="en-US" dirty="0" smtClean="0">
                <a:solidFill>
                  <a:schemeClr val="tx1"/>
                </a:solidFill>
              </a:rPr>
              <a:t>標準保有台数との乖離</a:t>
            </a:r>
          </a:p>
          <a:p>
            <a:pPr marL="180975" indent="-180975" algn="l" eaLnBrk="1" fontAlgn="auto" hangingPunct="1">
              <a:spcAft>
                <a:spcPts val="0"/>
              </a:spcAft>
              <a:defRPr/>
            </a:pPr>
            <a:r>
              <a:rPr lang="ja-JP" altLang="en-US" dirty="0" smtClean="0">
                <a:solidFill>
                  <a:schemeClr val="tx1"/>
                </a:solidFill>
              </a:rPr>
              <a:t>②</a:t>
            </a:r>
            <a:r>
              <a:rPr lang="en-US" altLang="ja-JP" dirty="0" smtClean="0">
                <a:solidFill>
                  <a:schemeClr val="tx1"/>
                </a:solidFill>
              </a:rPr>
              <a:t>1,000</a:t>
            </a:r>
            <a:r>
              <a:rPr lang="ja-JP" altLang="en-US" dirty="0" smtClean="0">
                <a:solidFill>
                  <a:schemeClr val="tx1"/>
                </a:solidFill>
              </a:rPr>
              <a:t>人当り保有台数の</a:t>
            </a:r>
            <a:r>
              <a:rPr lang="en-US" altLang="ja-JP" dirty="0" smtClean="0">
                <a:solidFill>
                  <a:schemeClr val="tx1"/>
                </a:solidFill>
              </a:rPr>
              <a:t>5</a:t>
            </a:r>
            <a:r>
              <a:rPr lang="ja-JP" altLang="en-US" dirty="0" smtClean="0">
                <a:solidFill>
                  <a:schemeClr val="tx1"/>
                </a:solidFill>
              </a:rPr>
              <a:t>年間の変化度  </a:t>
            </a:r>
          </a:p>
          <a:p>
            <a:pPr marL="180975" indent="-180975" algn="l" eaLnBrk="1" fontAlgn="auto" hangingPunct="1">
              <a:spcAft>
                <a:spcPts val="0"/>
              </a:spcAft>
              <a:defRPr/>
            </a:pPr>
            <a:r>
              <a:rPr lang="ja-JP" altLang="en-US" dirty="0" smtClean="0">
                <a:solidFill>
                  <a:schemeClr val="tx1"/>
                </a:solidFill>
              </a:rPr>
              <a:t>③新規購入比率の推移の特徴</a:t>
            </a:r>
            <a:endParaRPr lang="ja-JP" altLang="en-US" dirty="0" smtClean="0">
              <a:solidFill>
                <a:srgbClr val="FF0000"/>
              </a:solidFill>
            </a:endParaRPr>
          </a:p>
          <a:p>
            <a:pPr marL="180975" indent="-180975" algn="l" eaLnBrk="1" fontAlgn="auto" hangingPunct="1">
              <a:spcAft>
                <a:spcPts val="0"/>
              </a:spcAft>
              <a:defRPr/>
            </a:pPr>
            <a:r>
              <a:rPr lang="ja-JP" altLang="en-US" dirty="0" smtClean="0">
                <a:solidFill>
                  <a:schemeClr val="tx1"/>
                </a:solidFill>
              </a:rPr>
              <a:t>④新規購入比率の</a:t>
            </a:r>
            <a:r>
              <a:rPr lang="en-US" altLang="ja-JP" dirty="0" smtClean="0">
                <a:solidFill>
                  <a:schemeClr val="tx1"/>
                </a:solidFill>
              </a:rPr>
              <a:t>5</a:t>
            </a:r>
            <a:r>
              <a:rPr lang="ja-JP" altLang="en-US" dirty="0" smtClean="0">
                <a:solidFill>
                  <a:schemeClr val="tx1"/>
                </a:solidFill>
              </a:rPr>
              <a:t>年間の変化度</a:t>
            </a: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D3047C52-E071-41A9-887E-0FA9190DDC68}" type="slidenum">
              <a:rPr lang="ja-JP" altLang="en-US" smtClean="0"/>
              <a:pPr>
                <a:defRPr/>
              </a:pPr>
              <a:t>4</a:t>
            </a:fld>
            <a:endParaRPr lang="ja-JP" altLang="en-US"/>
          </a:p>
        </p:txBody>
      </p:sp>
    </p:spTree>
    <p:extLst>
      <p:ext uri="{BB962C8B-B14F-4D97-AF65-F5344CB8AC3E}">
        <p14:creationId xmlns:p14="http://schemas.microsoft.com/office/powerpoint/2010/main" val="4225462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相関関係</a:t>
            </a:r>
            <a:endParaRPr lang="ja-JP" altLang="en-US" sz="800" dirty="0" smtClean="0">
              <a:solidFill>
                <a:schemeClr val="tx1"/>
              </a:solidFill>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▷総国民資産</a:t>
            </a:r>
            <a:r>
              <a:rPr lang="en-US" altLang="ja-JP" dirty="0" smtClean="0">
                <a:solidFill>
                  <a:schemeClr val="tx1"/>
                </a:solidFill>
                <a:latin typeface="+mj-ea"/>
                <a:ea typeface="+mj-ea"/>
              </a:rPr>
              <a:t>(</a:t>
            </a:r>
            <a:r>
              <a:rPr lang="ja-JP" altLang="en-US" dirty="0" smtClean="0">
                <a:solidFill>
                  <a:schemeClr val="tx1"/>
                </a:solidFill>
                <a:latin typeface="+mj-ea"/>
                <a:ea typeface="+mj-ea"/>
              </a:rPr>
              <a:t>ストック</a:t>
            </a:r>
            <a:r>
              <a:rPr lang="en-US" altLang="ja-JP" dirty="0" smtClean="0">
                <a:solidFill>
                  <a:schemeClr val="tx1"/>
                </a:solidFill>
                <a:latin typeface="+mj-ea"/>
                <a:ea typeface="+mj-ea"/>
              </a:rPr>
              <a:t>)</a:t>
            </a:r>
            <a:r>
              <a:rPr lang="ja-JP" altLang="en-US" dirty="0" smtClean="0">
                <a:solidFill>
                  <a:schemeClr val="tx1"/>
                </a:solidFill>
                <a:latin typeface="+mj-ea"/>
                <a:ea typeface="+mj-ea"/>
              </a:rPr>
              <a:t>  → 保有台数		   </a:t>
            </a:r>
            <a:r>
              <a:rPr lang="en-US" altLang="ja-JP" dirty="0" smtClean="0">
                <a:solidFill>
                  <a:schemeClr val="tx1"/>
                </a:solidFill>
                <a:latin typeface="+mj-ea"/>
                <a:ea typeface="+mj-ea"/>
              </a:rPr>
              <a:t>(1)</a:t>
            </a:r>
            <a:r>
              <a:rPr lang="ja-JP" altLang="en-US" dirty="0" smtClean="0">
                <a:solidFill>
                  <a:schemeClr val="tx1"/>
                </a:solidFill>
                <a:latin typeface="+mj-ea"/>
                <a:ea typeface="+mj-ea"/>
              </a:rPr>
              <a:t> </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▷年間総</a:t>
            </a:r>
            <a:r>
              <a:rPr lang="en-US" altLang="ja-JP" dirty="0" smtClean="0">
                <a:solidFill>
                  <a:schemeClr val="tx1"/>
                </a:solidFill>
                <a:latin typeface="+mj-ea"/>
                <a:ea typeface="+mj-ea"/>
              </a:rPr>
              <a:t>GDP(</a:t>
            </a:r>
            <a:r>
              <a:rPr lang="ja-JP" altLang="en-US" dirty="0" smtClean="0">
                <a:solidFill>
                  <a:schemeClr val="tx1"/>
                </a:solidFill>
                <a:latin typeface="+mj-ea"/>
                <a:ea typeface="+mj-ea"/>
              </a:rPr>
              <a:t>フロー</a:t>
            </a:r>
            <a:r>
              <a:rPr lang="en-US" altLang="ja-JP" dirty="0" smtClean="0">
                <a:solidFill>
                  <a:schemeClr val="tx1"/>
                </a:solidFill>
                <a:latin typeface="+mj-ea"/>
                <a:ea typeface="+mj-ea"/>
              </a:rPr>
              <a:t>)</a:t>
            </a:r>
            <a:r>
              <a:rPr lang="ja-JP" altLang="en-US" dirty="0" smtClean="0">
                <a:solidFill>
                  <a:schemeClr val="tx1"/>
                </a:solidFill>
                <a:latin typeface="+mj-ea"/>
                <a:ea typeface="+mj-ea"/>
              </a:rPr>
              <a:t>  →  保有台数		   </a:t>
            </a:r>
            <a:r>
              <a:rPr lang="en-US" altLang="ja-JP" dirty="0" smtClean="0">
                <a:solidFill>
                  <a:schemeClr val="tx1"/>
                </a:solidFill>
                <a:latin typeface="+mj-ea"/>
                <a:ea typeface="+mj-ea"/>
              </a:rPr>
              <a:t>(2)</a:t>
            </a:r>
            <a:r>
              <a:rPr lang="ja-JP" altLang="en-US" dirty="0" smtClean="0">
                <a:solidFill>
                  <a:schemeClr val="tx1"/>
                </a:solidFill>
                <a:latin typeface="+mj-ea"/>
                <a:ea typeface="+mj-ea"/>
              </a:rPr>
              <a:t> △</a:t>
            </a:r>
          </a:p>
          <a:p>
            <a:pPr marL="804863" indent="-804863" algn="l" eaLnBrk="1" fontAlgn="auto" hangingPunct="1">
              <a:spcAft>
                <a:spcPts val="0"/>
              </a:spcAft>
              <a:defRPr/>
            </a:pPr>
            <a:r>
              <a:rPr lang="ja-JP" altLang="en-US" dirty="0" smtClean="0">
                <a:solidFill>
                  <a:schemeClr val="tx1"/>
                </a:solidFill>
                <a:latin typeface="+mj-ea"/>
                <a:ea typeface="+mj-ea"/>
              </a:rPr>
              <a:t>▷</a:t>
            </a:r>
            <a:r>
              <a:rPr lang="ja-JP" altLang="en-US" dirty="0">
                <a:solidFill>
                  <a:schemeClr val="tx1"/>
                </a:solidFill>
                <a:latin typeface="+mj-ea"/>
              </a:rPr>
              <a:t>年間総</a:t>
            </a:r>
            <a:r>
              <a:rPr lang="en-US" altLang="ja-JP" dirty="0">
                <a:solidFill>
                  <a:schemeClr val="tx1"/>
                </a:solidFill>
                <a:latin typeface="+mj-ea"/>
              </a:rPr>
              <a:t>GDP(</a:t>
            </a:r>
            <a:r>
              <a:rPr lang="ja-JP" altLang="en-US" dirty="0">
                <a:solidFill>
                  <a:schemeClr val="tx1"/>
                </a:solidFill>
                <a:latin typeface="+mj-ea"/>
              </a:rPr>
              <a:t>フロー</a:t>
            </a:r>
            <a:r>
              <a:rPr lang="en-US" altLang="ja-JP" dirty="0">
                <a:solidFill>
                  <a:schemeClr val="tx1"/>
                </a:solidFill>
                <a:latin typeface="+mj-ea"/>
              </a:rPr>
              <a:t>)</a:t>
            </a:r>
            <a:r>
              <a:rPr lang="ja-JP" altLang="en-US" dirty="0">
                <a:solidFill>
                  <a:schemeClr val="tx1"/>
                </a:solidFill>
                <a:latin typeface="+mj-ea"/>
              </a:rPr>
              <a:t>  →  </a:t>
            </a:r>
            <a:r>
              <a:rPr lang="ja-JP" altLang="en-US" dirty="0" smtClean="0">
                <a:solidFill>
                  <a:schemeClr val="tx1"/>
                </a:solidFill>
                <a:latin typeface="+mj-ea"/>
              </a:rPr>
              <a:t>販売台数			</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･年間総</a:t>
            </a:r>
            <a:r>
              <a:rPr lang="en-US" altLang="ja-JP" dirty="0" smtClean="0">
                <a:solidFill>
                  <a:schemeClr val="tx1"/>
                </a:solidFill>
                <a:latin typeface="+mj-ea"/>
                <a:ea typeface="+mj-ea"/>
              </a:rPr>
              <a:t>GDP÷5000</a:t>
            </a:r>
            <a:r>
              <a:rPr lang="ja-JP" altLang="en-US" dirty="0" smtClean="0">
                <a:solidFill>
                  <a:schemeClr val="tx1"/>
                </a:solidFill>
                <a:latin typeface="+mj-ea"/>
                <a:ea typeface="+mj-ea"/>
              </a:rPr>
              <a:t>万円＝販売台数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新興国</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r>
              <a:rPr lang="en-US" altLang="ja-JP" dirty="0" smtClean="0">
                <a:solidFill>
                  <a:schemeClr val="tx1"/>
                </a:solidFill>
                <a:latin typeface="+mj-ea"/>
                <a:ea typeface="+mj-ea"/>
              </a:rPr>
              <a:t>(3a)</a:t>
            </a:r>
            <a:r>
              <a:rPr lang="ja-JP" altLang="en-US" dirty="0" smtClean="0">
                <a:solidFill>
                  <a:schemeClr val="tx1"/>
                </a:solidFill>
                <a:latin typeface="+mj-ea"/>
                <a:ea typeface="+mj-ea"/>
              </a:rPr>
              <a:t>○</a:t>
            </a:r>
          </a:p>
          <a:p>
            <a:pPr marL="804863" indent="-804863" algn="l" eaLnBrk="1" fontAlgn="auto" hangingPunct="1">
              <a:spcAft>
                <a:spcPts val="0"/>
              </a:spcAft>
              <a:defRPr/>
            </a:pPr>
            <a:r>
              <a:rPr lang="ja-JP" altLang="en-US" dirty="0" smtClean="0">
                <a:solidFill>
                  <a:schemeClr val="tx1"/>
                </a:solidFill>
                <a:latin typeface="+mj-ea"/>
                <a:ea typeface="+mj-ea"/>
              </a:rPr>
              <a:t>･</a:t>
            </a:r>
            <a:r>
              <a:rPr lang="ja-JP" altLang="en-US" dirty="0">
                <a:solidFill>
                  <a:schemeClr val="tx1"/>
                </a:solidFill>
                <a:latin typeface="+mj-ea"/>
              </a:rPr>
              <a:t>年間総</a:t>
            </a:r>
            <a:r>
              <a:rPr lang="en-US" altLang="ja-JP" dirty="0" smtClean="0">
                <a:solidFill>
                  <a:schemeClr val="tx1"/>
                </a:solidFill>
                <a:latin typeface="+mj-ea"/>
              </a:rPr>
              <a:t>GDP÷1</a:t>
            </a:r>
            <a:r>
              <a:rPr lang="ja-JP" altLang="en-US" dirty="0" smtClean="0">
                <a:solidFill>
                  <a:schemeClr val="tx1"/>
                </a:solidFill>
                <a:latin typeface="+mj-ea"/>
              </a:rPr>
              <a:t>億円＝</a:t>
            </a:r>
            <a:r>
              <a:rPr lang="ja-JP" altLang="en-US" dirty="0">
                <a:solidFill>
                  <a:schemeClr val="tx1"/>
                </a:solidFill>
                <a:latin typeface="+mj-ea"/>
              </a:rPr>
              <a:t>販売台数</a:t>
            </a:r>
            <a:r>
              <a:rPr lang="en-US" altLang="ja-JP" dirty="0" smtClean="0">
                <a:solidFill>
                  <a:schemeClr val="tx1"/>
                </a:solidFill>
                <a:latin typeface="+mj-ea"/>
              </a:rPr>
              <a:t>(</a:t>
            </a:r>
            <a:r>
              <a:rPr lang="ja-JP" altLang="en-US" dirty="0" smtClean="0">
                <a:solidFill>
                  <a:schemeClr val="tx1"/>
                </a:solidFill>
                <a:latin typeface="+mj-ea"/>
              </a:rPr>
              <a:t>先進国</a:t>
            </a:r>
            <a:r>
              <a:rPr lang="en-US" altLang="ja-JP" dirty="0" smtClean="0">
                <a:solidFill>
                  <a:schemeClr val="tx1"/>
                </a:solidFill>
                <a:latin typeface="+mj-ea"/>
              </a:rPr>
              <a:t>)</a:t>
            </a:r>
            <a:r>
              <a:rPr lang="ja-JP" altLang="en-US" dirty="0" smtClean="0">
                <a:solidFill>
                  <a:schemeClr val="tx1"/>
                </a:solidFill>
                <a:latin typeface="+mj-ea"/>
              </a:rPr>
              <a:t>	    </a:t>
            </a:r>
            <a:r>
              <a:rPr lang="en-US" altLang="ja-JP" dirty="0" smtClean="0">
                <a:solidFill>
                  <a:schemeClr val="tx1"/>
                </a:solidFill>
                <a:latin typeface="+mj-ea"/>
              </a:rPr>
              <a:t>(3b)</a:t>
            </a:r>
            <a:r>
              <a:rPr lang="ja-JP" altLang="en-US" dirty="0" smtClean="0">
                <a:solidFill>
                  <a:schemeClr val="tx1"/>
                </a:solidFill>
                <a:latin typeface="+mj-ea"/>
              </a:rPr>
              <a:t>○</a:t>
            </a:r>
          </a:p>
          <a:p>
            <a:pPr marL="804863" indent="-804863"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a:t>
            </a:r>
            <a:r>
              <a:rPr lang="ja-JP" altLang="en-US" dirty="0" smtClean="0">
                <a:solidFill>
                  <a:schemeClr val="tx1"/>
                </a:solidFill>
                <a:latin typeface="+mj-ea"/>
                <a:ea typeface="+mj-ea"/>
              </a:rPr>
              <a:t>人</a:t>
            </a:r>
            <a:r>
              <a:rPr lang="en-US" altLang="ja-JP" dirty="0" smtClean="0">
                <a:solidFill>
                  <a:schemeClr val="tx1"/>
                </a:solidFill>
                <a:latin typeface="+mj-ea"/>
                <a:ea typeface="+mj-ea"/>
              </a:rPr>
              <a:t>GDP</a:t>
            </a:r>
            <a:r>
              <a:rPr lang="ja-JP" altLang="en-US" dirty="0" smtClean="0">
                <a:solidFill>
                  <a:schemeClr val="tx1"/>
                </a:solidFill>
                <a:latin typeface="+mj-ea"/>
                <a:ea typeface="+mj-ea"/>
              </a:rPr>
              <a:t>  →  </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人当り保有台数</a:t>
            </a:r>
          </a:p>
          <a:p>
            <a:pPr marL="804863" indent="-804863"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a:t>
            </a:r>
            <a:r>
              <a:rPr lang="ja-JP" altLang="en-US" dirty="0" smtClean="0">
                <a:solidFill>
                  <a:schemeClr val="tx1"/>
                </a:solidFill>
                <a:latin typeface="+mj-ea"/>
                <a:ea typeface="+mj-ea"/>
              </a:rPr>
              <a:t>人</a:t>
            </a:r>
            <a:r>
              <a:rPr lang="en-US" altLang="ja-JP" dirty="0" smtClean="0">
                <a:solidFill>
                  <a:schemeClr val="tx1"/>
                </a:solidFill>
                <a:latin typeface="+mj-ea"/>
                <a:ea typeface="+mj-ea"/>
              </a:rPr>
              <a:t>GDP(</a:t>
            </a:r>
            <a:r>
              <a:rPr lang="ja-JP" altLang="en-US" dirty="0" smtClean="0">
                <a:solidFill>
                  <a:schemeClr val="tx1"/>
                </a:solidFill>
                <a:latin typeface="+mj-ea"/>
                <a:ea typeface="+mj-ea"/>
              </a:rPr>
              <a:t>ドル</a:t>
            </a:r>
            <a:r>
              <a:rPr lang="en-US" altLang="ja-JP" dirty="0" smtClean="0">
                <a:solidFill>
                  <a:schemeClr val="tx1"/>
                </a:solidFill>
                <a:latin typeface="+mj-ea"/>
                <a:ea typeface="+mj-ea"/>
              </a:rPr>
              <a:t>)×</a:t>
            </a:r>
            <a:r>
              <a:rPr lang="en-US" altLang="ja-JP" dirty="0" smtClean="0">
                <a:solidFill>
                  <a:schemeClr val="tx1"/>
                </a:solidFill>
                <a:latin typeface="+mj-ea"/>
                <a:ea typeface="+mj-ea"/>
              </a:rPr>
              <a:t>0.02</a:t>
            </a:r>
            <a:r>
              <a:rPr lang="ja-JP" altLang="en-US" dirty="0" smtClean="0">
                <a:solidFill>
                  <a:schemeClr val="tx1"/>
                </a:solidFill>
                <a:latin typeface="+mj-ea"/>
                <a:ea typeface="+mj-ea"/>
              </a:rPr>
              <a:t>＝</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人当り保有</a:t>
            </a:r>
            <a:r>
              <a:rPr lang="ja-JP" altLang="en-US" dirty="0" smtClean="0">
                <a:solidFill>
                  <a:schemeClr val="tx1"/>
                </a:solidFill>
                <a:latin typeface="+mj-ea"/>
                <a:ea typeface="+mj-ea"/>
              </a:rPr>
              <a:t>台数  </a:t>
            </a:r>
            <a:r>
              <a:rPr lang="en-US" altLang="ja-JP" dirty="0" smtClean="0">
                <a:solidFill>
                  <a:schemeClr val="tx1"/>
                </a:solidFill>
                <a:latin typeface="+mj-ea"/>
                <a:ea typeface="+mj-ea"/>
              </a:rPr>
              <a:t>(4)</a:t>
            </a:r>
            <a:r>
              <a:rPr lang="ja-JP" altLang="en-US" dirty="0" smtClean="0">
                <a:solidFill>
                  <a:schemeClr val="tx1"/>
                </a:solidFill>
                <a:latin typeface="+mj-ea"/>
                <a:ea typeface="+mj-ea"/>
              </a:rPr>
              <a:t> ◎</a:t>
            </a:r>
          </a:p>
          <a:p>
            <a:pPr marL="804863" indent="-804863" algn="l" eaLnBrk="1" fontAlgn="auto" hangingPunct="1">
              <a:spcAft>
                <a:spcPts val="0"/>
              </a:spcAft>
              <a:defRPr/>
            </a:pPr>
            <a:endParaRPr lang="ja-JP" altLang="en-US" dirty="0" smtClean="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40</a:t>
            </a:fld>
            <a:endParaRPr lang="ja-JP" altLang="en-US"/>
          </a:p>
        </p:txBody>
      </p:sp>
    </p:spTree>
    <p:extLst>
      <p:ext uri="{BB962C8B-B14F-4D97-AF65-F5344CB8AC3E}">
        <p14:creationId xmlns:p14="http://schemas.microsoft.com/office/powerpoint/2010/main" val="2917381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fontScale="92500"/>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相関関係</a:t>
            </a:r>
            <a:endParaRPr lang="ja-JP" altLang="en-US" sz="800" dirty="0" smtClean="0">
              <a:solidFill>
                <a:schemeClr val="tx1"/>
              </a:solidFill>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▷総国民資産</a:t>
            </a:r>
            <a:r>
              <a:rPr lang="en-US" altLang="ja-JP" dirty="0" smtClean="0">
                <a:solidFill>
                  <a:schemeClr val="tx1"/>
                </a:solidFill>
                <a:latin typeface="+mj-ea"/>
                <a:ea typeface="+mj-ea"/>
              </a:rPr>
              <a:t>(</a:t>
            </a:r>
            <a:r>
              <a:rPr lang="ja-JP" altLang="en-US" dirty="0" smtClean="0">
                <a:solidFill>
                  <a:schemeClr val="tx1"/>
                </a:solidFill>
                <a:latin typeface="+mj-ea"/>
                <a:ea typeface="+mj-ea"/>
              </a:rPr>
              <a:t>ストック</a:t>
            </a:r>
            <a:r>
              <a:rPr lang="en-US" altLang="ja-JP" dirty="0" smtClean="0">
                <a:solidFill>
                  <a:schemeClr val="tx1"/>
                </a:solidFill>
                <a:latin typeface="+mj-ea"/>
                <a:ea typeface="+mj-ea"/>
              </a:rPr>
              <a:t>)</a:t>
            </a:r>
            <a:r>
              <a:rPr lang="ja-JP" altLang="en-US" dirty="0" smtClean="0">
                <a:solidFill>
                  <a:schemeClr val="tx1"/>
                </a:solidFill>
                <a:latin typeface="+mj-ea"/>
                <a:ea typeface="+mj-ea"/>
              </a:rPr>
              <a:t>  → 保有台数		   </a:t>
            </a:r>
            <a:r>
              <a:rPr lang="en-US" altLang="ja-JP" dirty="0" smtClean="0">
                <a:solidFill>
                  <a:schemeClr val="tx1"/>
                </a:solidFill>
                <a:latin typeface="+mj-ea"/>
                <a:ea typeface="+mj-ea"/>
              </a:rPr>
              <a:t>(1)</a:t>
            </a:r>
            <a:r>
              <a:rPr lang="ja-JP" altLang="en-US" dirty="0" smtClean="0">
                <a:solidFill>
                  <a:schemeClr val="tx1"/>
                </a:solidFill>
                <a:latin typeface="+mj-ea"/>
                <a:ea typeface="+mj-ea"/>
              </a:rPr>
              <a:t> </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▷年間総</a:t>
            </a:r>
            <a:r>
              <a:rPr lang="en-US" altLang="ja-JP" dirty="0" smtClean="0">
                <a:solidFill>
                  <a:schemeClr val="tx1"/>
                </a:solidFill>
                <a:latin typeface="+mj-ea"/>
                <a:ea typeface="+mj-ea"/>
              </a:rPr>
              <a:t>GDP(</a:t>
            </a:r>
            <a:r>
              <a:rPr lang="ja-JP" altLang="en-US" dirty="0" smtClean="0">
                <a:solidFill>
                  <a:schemeClr val="tx1"/>
                </a:solidFill>
                <a:latin typeface="+mj-ea"/>
                <a:ea typeface="+mj-ea"/>
              </a:rPr>
              <a:t>フロー</a:t>
            </a:r>
            <a:r>
              <a:rPr lang="en-US" altLang="ja-JP" dirty="0" smtClean="0">
                <a:solidFill>
                  <a:schemeClr val="tx1"/>
                </a:solidFill>
                <a:latin typeface="+mj-ea"/>
                <a:ea typeface="+mj-ea"/>
              </a:rPr>
              <a:t>)</a:t>
            </a:r>
            <a:r>
              <a:rPr lang="ja-JP" altLang="en-US" dirty="0" smtClean="0">
                <a:solidFill>
                  <a:schemeClr val="tx1"/>
                </a:solidFill>
                <a:latin typeface="+mj-ea"/>
                <a:ea typeface="+mj-ea"/>
              </a:rPr>
              <a:t>  →  保有台数		   </a:t>
            </a:r>
            <a:r>
              <a:rPr lang="en-US" altLang="ja-JP" dirty="0" smtClean="0">
                <a:solidFill>
                  <a:schemeClr val="tx1"/>
                </a:solidFill>
                <a:latin typeface="+mj-ea"/>
                <a:ea typeface="+mj-ea"/>
              </a:rPr>
              <a:t>(2)</a:t>
            </a:r>
            <a:r>
              <a:rPr lang="ja-JP" altLang="en-US" dirty="0" smtClean="0">
                <a:solidFill>
                  <a:schemeClr val="tx1"/>
                </a:solidFill>
                <a:latin typeface="+mj-ea"/>
                <a:ea typeface="+mj-ea"/>
              </a:rPr>
              <a:t> △</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 </a:t>
            </a:r>
            <a:r>
              <a:rPr lang="en-US" altLang="ja-JP" dirty="0" smtClean="0">
                <a:solidFill>
                  <a:schemeClr val="tx1"/>
                </a:solidFill>
                <a:latin typeface="+mj-ea"/>
                <a:ea typeface="+mj-ea"/>
              </a:rPr>
              <a:t>500</a:t>
            </a:r>
            <a:r>
              <a:rPr lang="ja-JP" altLang="en-US" dirty="0" smtClean="0">
                <a:solidFill>
                  <a:schemeClr val="tx1"/>
                </a:solidFill>
                <a:latin typeface="+mj-ea"/>
                <a:ea typeface="+mj-ea"/>
              </a:rPr>
              <a:t>兆円</a:t>
            </a:r>
            <a:r>
              <a:rPr lang="en-US" altLang="ja-JP" dirty="0" smtClean="0">
                <a:solidFill>
                  <a:schemeClr val="tx1"/>
                </a:solidFill>
                <a:latin typeface="+mj-ea"/>
                <a:ea typeface="+mj-ea"/>
              </a:rPr>
              <a:t>÷7500</a:t>
            </a:r>
            <a:r>
              <a:rPr lang="ja-JP" altLang="en-US" dirty="0" smtClean="0">
                <a:solidFill>
                  <a:schemeClr val="tx1"/>
                </a:solidFill>
                <a:latin typeface="+mj-ea"/>
                <a:ea typeface="+mj-ea"/>
              </a:rPr>
              <a:t>万台＝</a:t>
            </a:r>
            <a:r>
              <a:rPr lang="en-US" altLang="ja-JP" dirty="0" smtClean="0">
                <a:solidFill>
                  <a:schemeClr val="tx1"/>
                </a:solidFill>
                <a:latin typeface="+mj-ea"/>
                <a:ea typeface="+mj-ea"/>
              </a:rPr>
              <a:t>667</a:t>
            </a:r>
            <a:r>
              <a:rPr lang="ja-JP" altLang="en-US" dirty="0" smtClean="0">
                <a:solidFill>
                  <a:schemeClr val="tx1"/>
                </a:solidFill>
                <a:latin typeface="+mj-ea"/>
                <a:ea typeface="+mj-ea"/>
              </a:rPr>
              <a:t>万円</a:t>
            </a:r>
            <a:r>
              <a:rPr lang="en-US" altLang="ja-JP" dirty="0" smtClean="0">
                <a:solidFill>
                  <a:schemeClr val="tx1"/>
                </a:solidFill>
                <a:latin typeface="+mj-ea"/>
                <a:ea typeface="+mj-ea"/>
              </a:rPr>
              <a:t>/</a:t>
            </a:r>
            <a:r>
              <a:rPr lang="ja-JP" altLang="en-US" dirty="0" smtClean="0">
                <a:solidFill>
                  <a:schemeClr val="tx1"/>
                </a:solidFill>
                <a:latin typeface="+mj-ea"/>
                <a:ea typeface="+mj-ea"/>
              </a:rPr>
              <a:t>台</a:t>
            </a:r>
          </a:p>
          <a:p>
            <a:pPr marL="804863" indent="-804863" algn="l" eaLnBrk="1" fontAlgn="auto" hangingPunct="1">
              <a:spcAft>
                <a:spcPts val="0"/>
              </a:spcAft>
              <a:defRPr/>
            </a:pPr>
            <a:r>
              <a:rPr lang="ja-JP" altLang="en-US" dirty="0" smtClean="0">
                <a:solidFill>
                  <a:schemeClr val="tx1"/>
                </a:solidFill>
                <a:latin typeface="+mj-ea"/>
                <a:ea typeface="+mj-ea"/>
              </a:rPr>
              <a:t>▷</a:t>
            </a:r>
            <a:r>
              <a:rPr lang="ja-JP" altLang="en-US" dirty="0">
                <a:solidFill>
                  <a:schemeClr val="tx1"/>
                </a:solidFill>
                <a:latin typeface="+mj-ea"/>
              </a:rPr>
              <a:t>年間総</a:t>
            </a:r>
            <a:r>
              <a:rPr lang="en-US" altLang="ja-JP" dirty="0">
                <a:solidFill>
                  <a:schemeClr val="tx1"/>
                </a:solidFill>
                <a:latin typeface="+mj-ea"/>
              </a:rPr>
              <a:t>GDP(</a:t>
            </a:r>
            <a:r>
              <a:rPr lang="ja-JP" altLang="en-US" dirty="0">
                <a:solidFill>
                  <a:schemeClr val="tx1"/>
                </a:solidFill>
                <a:latin typeface="+mj-ea"/>
              </a:rPr>
              <a:t>フロー</a:t>
            </a:r>
            <a:r>
              <a:rPr lang="en-US" altLang="ja-JP" dirty="0">
                <a:solidFill>
                  <a:schemeClr val="tx1"/>
                </a:solidFill>
                <a:latin typeface="+mj-ea"/>
              </a:rPr>
              <a:t>)</a:t>
            </a:r>
            <a:r>
              <a:rPr lang="ja-JP" altLang="en-US" dirty="0">
                <a:solidFill>
                  <a:schemeClr val="tx1"/>
                </a:solidFill>
                <a:latin typeface="+mj-ea"/>
              </a:rPr>
              <a:t>  →  </a:t>
            </a:r>
            <a:r>
              <a:rPr lang="ja-JP" altLang="en-US" dirty="0" smtClean="0">
                <a:solidFill>
                  <a:schemeClr val="tx1"/>
                </a:solidFill>
                <a:latin typeface="+mj-ea"/>
              </a:rPr>
              <a:t>販売台数			</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･年間総</a:t>
            </a:r>
            <a:r>
              <a:rPr lang="en-US" altLang="ja-JP" dirty="0" smtClean="0">
                <a:solidFill>
                  <a:schemeClr val="tx1"/>
                </a:solidFill>
                <a:latin typeface="+mj-ea"/>
                <a:ea typeface="+mj-ea"/>
              </a:rPr>
              <a:t>GDP÷5000</a:t>
            </a:r>
            <a:r>
              <a:rPr lang="ja-JP" altLang="en-US" dirty="0" smtClean="0">
                <a:solidFill>
                  <a:schemeClr val="tx1"/>
                </a:solidFill>
                <a:latin typeface="+mj-ea"/>
                <a:ea typeface="+mj-ea"/>
              </a:rPr>
              <a:t>万円＝販売台数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新興国</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r>
              <a:rPr lang="en-US" altLang="ja-JP" dirty="0" smtClean="0">
                <a:solidFill>
                  <a:schemeClr val="tx1"/>
                </a:solidFill>
                <a:latin typeface="+mj-ea"/>
                <a:ea typeface="+mj-ea"/>
              </a:rPr>
              <a:t>(3a)</a:t>
            </a:r>
            <a:r>
              <a:rPr lang="ja-JP" altLang="en-US" dirty="0" smtClean="0">
                <a:solidFill>
                  <a:schemeClr val="tx1"/>
                </a:solidFill>
                <a:latin typeface="+mj-ea"/>
                <a:ea typeface="+mj-ea"/>
              </a:rPr>
              <a:t>○</a:t>
            </a:r>
          </a:p>
          <a:p>
            <a:pPr marL="804863" indent="-804863" algn="l" eaLnBrk="1" fontAlgn="auto" hangingPunct="1">
              <a:spcAft>
                <a:spcPts val="0"/>
              </a:spcAft>
              <a:defRPr/>
            </a:pPr>
            <a:r>
              <a:rPr lang="ja-JP" altLang="en-US" dirty="0" smtClean="0">
                <a:solidFill>
                  <a:schemeClr val="tx1"/>
                </a:solidFill>
                <a:latin typeface="+mj-ea"/>
                <a:ea typeface="+mj-ea"/>
              </a:rPr>
              <a:t>･</a:t>
            </a:r>
            <a:r>
              <a:rPr lang="ja-JP" altLang="en-US" dirty="0">
                <a:solidFill>
                  <a:schemeClr val="tx1"/>
                </a:solidFill>
                <a:latin typeface="+mj-ea"/>
              </a:rPr>
              <a:t>年間総</a:t>
            </a:r>
            <a:r>
              <a:rPr lang="en-US" altLang="ja-JP" dirty="0" smtClean="0">
                <a:solidFill>
                  <a:schemeClr val="tx1"/>
                </a:solidFill>
                <a:latin typeface="+mj-ea"/>
              </a:rPr>
              <a:t>GDP÷1</a:t>
            </a:r>
            <a:r>
              <a:rPr lang="ja-JP" altLang="en-US" dirty="0" smtClean="0">
                <a:solidFill>
                  <a:schemeClr val="tx1"/>
                </a:solidFill>
                <a:latin typeface="+mj-ea"/>
              </a:rPr>
              <a:t>億円＝</a:t>
            </a:r>
            <a:r>
              <a:rPr lang="ja-JP" altLang="en-US" dirty="0">
                <a:solidFill>
                  <a:schemeClr val="tx1"/>
                </a:solidFill>
                <a:latin typeface="+mj-ea"/>
              </a:rPr>
              <a:t>販売台数</a:t>
            </a:r>
            <a:r>
              <a:rPr lang="en-US" altLang="ja-JP" dirty="0" smtClean="0">
                <a:solidFill>
                  <a:schemeClr val="tx1"/>
                </a:solidFill>
                <a:latin typeface="+mj-ea"/>
              </a:rPr>
              <a:t>(</a:t>
            </a:r>
            <a:r>
              <a:rPr lang="ja-JP" altLang="en-US" dirty="0" smtClean="0">
                <a:solidFill>
                  <a:schemeClr val="tx1"/>
                </a:solidFill>
                <a:latin typeface="+mj-ea"/>
              </a:rPr>
              <a:t>先進国</a:t>
            </a:r>
            <a:r>
              <a:rPr lang="en-US" altLang="ja-JP" dirty="0" smtClean="0">
                <a:solidFill>
                  <a:schemeClr val="tx1"/>
                </a:solidFill>
                <a:latin typeface="+mj-ea"/>
              </a:rPr>
              <a:t>)</a:t>
            </a:r>
            <a:r>
              <a:rPr lang="ja-JP" altLang="en-US" dirty="0" smtClean="0">
                <a:solidFill>
                  <a:schemeClr val="tx1"/>
                </a:solidFill>
                <a:latin typeface="+mj-ea"/>
              </a:rPr>
              <a:t>	</a:t>
            </a:r>
            <a:r>
              <a:rPr lang="en-US" altLang="ja-JP" dirty="0" smtClean="0">
                <a:solidFill>
                  <a:schemeClr val="tx1"/>
                </a:solidFill>
                <a:latin typeface="+mj-ea"/>
              </a:rPr>
              <a:t>(</a:t>
            </a:r>
            <a:r>
              <a:rPr lang="en-US" altLang="ja-JP" dirty="0" smtClean="0">
                <a:solidFill>
                  <a:schemeClr val="tx1"/>
                </a:solidFill>
                <a:latin typeface="+mj-ea"/>
              </a:rPr>
              <a:t>3b)</a:t>
            </a:r>
            <a:r>
              <a:rPr lang="ja-JP" altLang="en-US" dirty="0" smtClean="0">
                <a:solidFill>
                  <a:schemeClr val="tx1"/>
                </a:solidFill>
                <a:latin typeface="+mj-ea"/>
              </a:rPr>
              <a:t>○</a:t>
            </a:r>
          </a:p>
          <a:p>
            <a:pPr marL="804863" indent="-804863" algn="l" eaLnBrk="1" fontAlgn="auto" hangingPunct="1">
              <a:spcAft>
                <a:spcPts val="0"/>
              </a:spcAft>
              <a:defRPr/>
            </a:pPr>
            <a:r>
              <a:rPr lang="ja-JP" altLang="en-US" dirty="0" smtClean="0">
                <a:solidFill>
                  <a:schemeClr val="tx1"/>
                </a:solidFill>
                <a:latin typeface="+mj-ea"/>
              </a:rPr>
              <a:t>･日本 </a:t>
            </a:r>
            <a:r>
              <a:rPr lang="en-US" altLang="ja-JP" dirty="0" smtClean="0">
                <a:solidFill>
                  <a:schemeClr val="tx1"/>
                </a:solidFill>
                <a:latin typeface="+mj-ea"/>
              </a:rPr>
              <a:t>500</a:t>
            </a:r>
            <a:r>
              <a:rPr lang="ja-JP" altLang="en-US" dirty="0" smtClean="0">
                <a:solidFill>
                  <a:schemeClr val="tx1"/>
                </a:solidFill>
                <a:latin typeface="+mj-ea"/>
              </a:rPr>
              <a:t>兆円</a:t>
            </a:r>
            <a:r>
              <a:rPr lang="en-US" altLang="ja-JP" dirty="0" smtClean="0">
                <a:solidFill>
                  <a:schemeClr val="tx1"/>
                </a:solidFill>
                <a:latin typeface="+mj-ea"/>
              </a:rPr>
              <a:t>÷1</a:t>
            </a:r>
            <a:r>
              <a:rPr lang="ja-JP" altLang="en-US" dirty="0" smtClean="0">
                <a:solidFill>
                  <a:schemeClr val="tx1"/>
                </a:solidFill>
                <a:latin typeface="+mj-ea"/>
              </a:rPr>
              <a:t>億円＝</a:t>
            </a:r>
            <a:r>
              <a:rPr lang="en-US" altLang="ja-JP" dirty="0" smtClean="0">
                <a:solidFill>
                  <a:schemeClr val="tx1"/>
                </a:solidFill>
                <a:latin typeface="+mj-ea"/>
              </a:rPr>
              <a:t>500</a:t>
            </a:r>
            <a:r>
              <a:rPr lang="ja-JP" altLang="en-US" dirty="0" smtClean="0">
                <a:solidFill>
                  <a:schemeClr val="tx1"/>
                </a:solidFill>
                <a:latin typeface="+mj-ea"/>
              </a:rPr>
              <a:t>万台</a:t>
            </a:r>
          </a:p>
          <a:p>
            <a:pPr marL="804863" indent="-804863"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a:t>
            </a:r>
            <a:r>
              <a:rPr lang="ja-JP" altLang="en-US" dirty="0" smtClean="0">
                <a:solidFill>
                  <a:schemeClr val="tx1"/>
                </a:solidFill>
                <a:latin typeface="+mj-ea"/>
                <a:ea typeface="+mj-ea"/>
              </a:rPr>
              <a:t>人</a:t>
            </a:r>
            <a:r>
              <a:rPr lang="en-US" altLang="ja-JP" dirty="0" smtClean="0">
                <a:solidFill>
                  <a:schemeClr val="tx1"/>
                </a:solidFill>
                <a:latin typeface="+mj-ea"/>
                <a:ea typeface="+mj-ea"/>
              </a:rPr>
              <a:t>GDP</a:t>
            </a:r>
            <a:r>
              <a:rPr lang="ja-JP" altLang="en-US" dirty="0" smtClean="0">
                <a:solidFill>
                  <a:schemeClr val="tx1"/>
                </a:solidFill>
                <a:latin typeface="+mj-ea"/>
                <a:ea typeface="+mj-ea"/>
              </a:rPr>
              <a:t>  →  </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人当り保有台数</a:t>
            </a:r>
          </a:p>
          <a:p>
            <a:pPr marL="804863" indent="-804863"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a:t>
            </a:r>
            <a:r>
              <a:rPr lang="ja-JP" altLang="en-US" dirty="0" smtClean="0">
                <a:solidFill>
                  <a:schemeClr val="tx1"/>
                </a:solidFill>
                <a:latin typeface="+mj-ea"/>
                <a:ea typeface="+mj-ea"/>
              </a:rPr>
              <a:t>人</a:t>
            </a:r>
            <a:r>
              <a:rPr lang="en-US" altLang="ja-JP" dirty="0" smtClean="0">
                <a:solidFill>
                  <a:schemeClr val="tx1"/>
                </a:solidFill>
                <a:latin typeface="+mj-ea"/>
                <a:ea typeface="+mj-ea"/>
              </a:rPr>
              <a:t>GDP(</a:t>
            </a:r>
            <a:r>
              <a:rPr lang="ja-JP" altLang="en-US" dirty="0" smtClean="0">
                <a:solidFill>
                  <a:schemeClr val="tx1"/>
                </a:solidFill>
                <a:latin typeface="+mj-ea"/>
                <a:ea typeface="+mj-ea"/>
              </a:rPr>
              <a:t>ドル</a:t>
            </a:r>
            <a:r>
              <a:rPr lang="en-US" altLang="ja-JP" dirty="0" smtClean="0">
                <a:solidFill>
                  <a:schemeClr val="tx1"/>
                </a:solidFill>
                <a:latin typeface="+mj-ea"/>
                <a:ea typeface="+mj-ea"/>
              </a:rPr>
              <a:t>)×</a:t>
            </a:r>
            <a:r>
              <a:rPr lang="en-US" altLang="ja-JP" dirty="0" smtClean="0">
                <a:solidFill>
                  <a:schemeClr val="tx1"/>
                </a:solidFill>
                <a:latin typeface="+mj-ea"/>
                <a:ea typeface="+mj-ea"/>
              </a:rPr>
              <a:t>0.02</a:t>
            </a:r>
            <a:r>
              <a:rPr lang="ja-JP" altLang="en-US" dirty="0" smtClean="0">
                <a:solidFill>
                  <a:schemeClr val="tx1"/>
                </a:solidFill>
                <a:latin typeface="+mj-ea"/>
                <a:ea typeface="+mj-ea"/>
              </a:rPr>
              <a:t>＝</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人当り保有台数   </a:t>
            </a:r>
            <a:r>
              <a:rPr lang="en-US" altLang="ja-JP" dirty="0" smtClean="0">
                <a:solidFill>
                  <a:schemeClr val="tx1"/>
                </a:solidFill>
                <a:latin typeface="+mj-ea"/>
                <a:ea typeface="+mj-ea"/>
              </a:rPr>
              <a:t>(4)</a:t>
            </a:r>
            <a:r>
              <a:rPr lang="ja-JP" altLang="en-US" dirty="0" smtClean="0">
                <a:solidFill>
                  <a:schemeClr val="tx1"/>
                </a:solidFill>
                <a:latin typeface="+mj-ea"/>
                <a:ea typeface="+mj-ea"/>
              </a:rPr>
              <a:t> ◎</a:t>
            </a:r>
          </a:p>
          <a:p>
            <a:pPr marL="804863" indent="-804863" algn="l" eaLnBrk="1" fontAlgn="auto" hangingPunct="1">
              <a:spcAft>
                <a:spcPts val="0"/>
              </a:spcAft>
              <a:defRPr/>
            </a:pPr>
            <a:r>
              <a:rPr lang="ja-JP" altLang="en-US" dirty="0" smtClean="0">
                <a:solidFill>
                  <a:schemeClr val="tx1"/>
                </a:solidFill>
                <a:latin typeface="+mj-ea"/>
                <a:ea typeface="+mj-ea"/>
              </a:rPr>
              <a:t>･日本 </a:t>
            </a:r>
            <a:r>
              <a:rPr lang="en-US" altLang="ja-JP" dirty="0" smtClean="0">
                <a:solidFill>
                  <a:schemeClr val="tx1"/>
                </a:solidFill>
                <a:latin typeface="+mj-ea"/>
                <a:ea typeface="+mj-ea"/>
              </a:rPr>
              <a:t>3.5</a:t>
            </a:r>
            <a:r>
              <a:rPr lang="ja-JP" altLang="en-US" dirty="0" smtClean="0">
                <a:solidFill>
                  <a:schemeClr val="tx1"/>
                </a:solidFill>
                <a:latin typeface="+mj-ea"/>
                <a:ea typeface="+mj-ea"/>
              </a:rPr>
              <a:t>万ドル</a:t>
            </a:r>
            <a:r>
              <a:rPr lang="en-US" altLang="ja-JP" dirty="0" smtClean="0">
                <a:solidFill>
                  <a:schemeClr val="tx1"/>
                </a:solidFill>
                <a:latin typeface="+mj-ea"/>
                <a:ea typeface="+mj-ea"/>
              </a:rPr>
              <a:t>×</a:t>
            </a:r>
            <a:r>
              <a:rPr lang="en-US" altLang="ja-JP" dirty="0" smtClean="0">
                <a:solidFill>
                  <a:schemeClr val="tx1"/>
                </a:solidFill>
                <a:latin typeface="+mj-ea"/>
                <a:ea typeface="+mj-ea"/>
              </a:rPr>
              <a:t>0.02</a:t>
            </a:r>
            <a:r>
              <a:rPr lang="ja-JP" altLang="en-US" dirty="0" smtClean="0">
                <a:solidFill>
                  <a:schemeClr val="tx1"/>
                </a:solidFill>
                <a:latin typeface="+mj-ea"/>
                <a:ea typeface="+mj-ea"/>
              </a:rPr>
              <a:t>＝</a:t>
            </a:r>
            <a:r>
              <a:rPr lang="en-US" altLang="ja-JP" dirty="0" smtClean="0">
                <a:solidFill>
                  <a:schemeClr val="tx1"/>
                </a:solidFill>
                <a:latin typeface="+mj-ea"/>
                <a:ea typeface="+mj-ea"/>
              </a:rPr>
              <a:t>700</a:t>
            </a:r>
            <a:r>
              <a:rPr lang="ja-JP" altLang="en-US" dirty="0" smtClean="0">
                <a:solidFill>
                  <a:schemeClr val="tx1"/>
                </a:solidFill>
                <a:latin typeface="+mj-ea"/>
                <a:ea typeface="+mj-ea"/>
              </a:rPr>
              <a:t>台</a:t>
            </a:r>
          </a:p>
          <a:p>
            <a:pPr marL="804863" indent="-804863" algn="l" eaLnBrk="1" fontAlgn="auto" hangingPunct="1">
              <a:spcAft>
                <a:spcPts val="0"/>
              </a:spcAft>
              <a:defRPr/>
            </a:pPr>
            <a:endParaRPr lang="ja-JP" altLang="en-US" dirty="0" smtClean="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41</a:t>
            </a:fld>
            <a:endParaRPr lang="ja-JP" altLang="en-US"/>
          </a:p>
        </p:txBody>
      </p:sp>
    </p:spTree>
    <p:extLst>
      <p:ext uri="{BB962C8B-B14F-4D97-AF65-F5344CB8AC3E}">
        <p14:creationId xmlns:p14="http://schemas.microsoft.com/office/powerpoint/2010/main" val="1017476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1000</a:t>
            </a:r>
            <a:r>
              <a:rPr lang="ja-JP" altLang="en-US" sz="3600" dirty="0" smtClean="0">
                <a:solidFill>
                  <a:schemeClr val="tx1"/>
                </a:solidFill>
                <a:latin typeface="+mj-ea"/>
                <a:ea typeface="+mj-ea"/>
              </a:rPr>
              <a:t>人当り販売台数と新規比率の関係</a:t>
            </a:r>
            <a:endParaRPr lang="ja-JP" altLang="en-US" sz="800" dirty="0" smtClean="0">
              <a:solidFill>
                <a:schemeClr val="tx1"/>
              </a:solidFill>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1000</a:t>
            </a:r>
            <a:r>
              <a:rPr lang="ja-JP" altLang="en-US" dirty="0" smtClean="0">
                <a:solidFill>
                  <a:schemeClr val="tx1"/>
                </a:solidFill>
                <a:latin typeface="+mj-ea"/>
                <a:ea typeface="+mj-ea"/>
              </a:rPr>
              <a:t>台当り販売台数   出現率</a:t>
            </a:r>
          </a:p>
          <a:p>
            <a:pPr marL="804863" indent="-804863"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42</a:t>
            </a:fld>
            <a:endParaRPr lang="ja-JP" altLang="en-US"/>
          </a:p>
        </p:txBody>
      </p:sp>
    </p:spTree>
    <p:extLst>
      <p:ext uri="{BB962C8B-B14F-4D97-AF65-F5344CB8AC3E}">
        <p14:creationId xmlns:p14="http://schemas.microsoft.com/office/powerpoint/2010/main" val="1317737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1,000</a:t>
            </a:r>
            <a:r>
              <a:rPr lang="ja-JP" altLang="en-US" sz="3600" dirty="0" smtClean="0">
                <a:solidFill>
                  <a:schemeClr val="tx1"/>
                </a:solidFill>
                <a:latin typeface="+mj-ea"/>
                <a:ea typeface="+mj-ea"/>
              </a:rPr>
              <a:t>人当り保有台数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▷米国			</a:t>
            </a:r>
            <a:r>
              <a:rPr lang="en-US" altLang="ja-JP" dirty="0" smtClean="0">
                <a:solidFill>
                  <a:schemeClr val="tx1"/>
                </a:solidFill>
                <a:latin typeface="+mj-ea"/>
                <a:ea typeface="+mj-ea"/>
              </a:rPr>
              <a:t>800</a:t>
            </a:r>
            <a:r>
              <a:rPr lang="ja-JP" altLang="en-US" dirty="0" smtClean="0">
                <a:solidFill>
                  <a:schemeClr val="tx1"/>
                </a:solidFill>
                <a:latin typeface="+mj-ea"/>
                <a:ea typeface="+mj-ea"/>
              </a:rPr>
              <a:t>台</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ja-JP" altLang="en-US" dirty="0">
                <a:solidFill>
                  <a:schemeClr val="tx1"/>
                </a:solidFill>
                <a:latin typeface="+mj-ea"/>
                <a:ea typeface="+mj-ea"/>
              </a:rPr>
              <a:t>日本</a:t>
            </a:r>
            <a:r>
              <a:rPr lang="en-US" altLang="ja-JP" dirty="0" smtClean="0">
                <a:solidFill>
                  <a:schemeClr val="tx1"/>
                </a:solidFill>
                <a:latin typeface="+mj-ea"/>
                <a:ea typeface="+mj-ea"/>
              </a:rPr>
              <a:t>,</a:t>
            </a:r>
            <a:r>
              <a:rPr lang="ja-JP" altLang="en-US" dirty="0" smtClean="0">
                <a:solidFill>
                  <a:schemeClr val="tx1"/>
                </a:solidFill>
                <a:latin typeface="+mj-ea"/>
                <a:ea typeface="+mj-ea"/>
              </a:rPr>
              <a:t>独</a:t>
            </a:r>
            <a:r>
              <a:rPr lang="en-US" altLang="ja-JP" dirty="0" smtClean="0">
                <a:solidFill>
                  <a:schemeClr val="tx1"/>
                </a:solidFill>
                <a:latin typeface="+mj-ea"/>
                <a:ea typeface="+mj-ea"/>
              </a:rPr>
              <a:t>,</a:t>
            </a:r>
            <a:r>
              <a:rPr lang="ja-JP" altLang="en-US" dirty="0" smtClean="0">
                <a:solidFill>
                  <a:schemeClr val="tx1"/>
                </a:solidFill>
                <a:latin typeface="+mj-ea"/>
                <a:ea typeface="+mj-ea"/>
              </a:rPr>
              <a:t>英</a:t>
            </a:r>
            <a:r>
              <a:rPr lang="en-US" altLang="ja-JP" dirty="0" smtClean="0">
                <a:solidFill>
                  <a:schemeClr val="tx1"/>
                </a:solidFill>
                <a:latin typeface="+mj-ea"/>
                <a:ea typeface="+mj-ea"/>
              </a:rPr>
              <a:t>,</a:t>
            </a:r>
            <a:r>
              <a:rPr lang="ja-JP" altLang="en-US" dirty="0">
                <a:solidFill>
                  <a:schemeClr val="tx1"/>
                </a:solidFill>
                <a:latin typeface="+mj-ea"/>
                <a:ea typeface="+mj-ea"/>
              </a:rPr>
              <a:t>仏</a:t>
            </a:r>
            <a:r>
              <a:rPr lang="en-US" altLang="ja-JP" dirty="0" smtClean="0">
                <a:solidFill>
                  <a:schemeClr val="tx1"/>
                </a:solidFill>
                <a:latin typeface="+mj-ea"/>
                <a:ea typeface="+mj-ea"/>
              </a:rPr>
              <a:t>,</a:t>
            </a:r>
            <a:r>
              <a:rPr lang="ja-JP" altLang="en-US" dirty="0" smtClean="0">
                <a:solidFill>
                  <a:schemeClr val="tx1"/>
                </a:solidFill>
                <a:latin typeface="+mj-ea"/>
                <a:ea typeface="+mj-ea"/>
              </a:rPr>
              <a:t>伊	</a:t>
            </a:r>
            <a:r>
              <a:rPr lang="en-US" altLang="ja-JP" dirty="0" smtClean="0">
                <a:solidFill>
                  <a:schemeClr val="tx1"/>
                </a:solidFill>
                <a:latin typeface="+mj-ea"/>
                <a:ea typeface="+mj-ea"/>
              </a:rPr>
              <a:t>600</a:t>
            </a:r>
            <a:r>
              <a:rPr lang="ja-JP" altLang="en-US" dirty="0" smtClean="0">
                <a:solidFill>
                  <a:schemeClr val="tx1"/>
                </a:solidFill>
                <a:latin typeface="+mj-ea"/>
                <a:ea typeface="+mj-ea"/>
              </a:rPr>
              <a:t>台</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▷韓国			</a:t>
            </a:r>
            <a:r>
              <a:rPr lang="en-US" altLang="ja-JP" dirty="0" smtClean="0">
                <a:solidFill>
                  <a:schemeClr val="tx1"/>
                </a:solidFill>
                <a:latin typeface="+mj-ea"/>
                <a:ea typeface="+mj-ea"/>
              </a:rPr>
              <a:t>400</a:t>
            </a:r>
            <a:r>
              <a:rPr lang="ja-JP" altLang="en-US" dirty="0" smtClean="0">
                <a:solidFill>
                  <a:schemeClr val="tx1"/>
                </a:solidFill>
                <a:latin typeface="+mj-ea"/>
                <a:ea typeface="+mj-ea"/>
              </a:rPr>
              <a:t>台</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▷ロシア			</a:t>
            </a:r>
            <a:r>
              <a:rPr lang="en-US" altLang="ja-JP" dirty="0" smtClean="0">
                <a:solidFill>
                  <a:schemeClr val="tx1"/>
                </a:solidFill>
                <a:latin typeface="+mj-ea"/>
                <a:ea typeface="+mj-ea"/>
              </a:rPr>
              <a:t>200</a:t>
            </a:r>
            <a:r>
              <a:rPr lang="ja-JP" altLang="en-US" dirty="0" smtClean="0">
                <a:solidFill>
                  <a:schemeClr val="tx1"/>
                </a:solidFill>
                <a:latin typeface="+mj-ea"/>
                <a:ea typeface="+mj-ea"/>
              </a:rPr>
              <a:t>台</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▷中国			 </a:t>
            </a:r>
            <a:r>
              <a:rPr lang="en-US" altLang="ja-JP" dirty="0" smtClean="0">
                <a:solidFill>
                  <a:schemeClr val="tx1"/>
                </a:solidFill>
                <a:latin typeface="+mj-ea"/>
                <a:ea typeface="+mj-ea"/>
              </a:rPr>
              <a:t>85</a:t>
            </a:r>
            <a:r>
              <a:rPr lang="ja-JP" altLang="en-US" dirty="0" smtClean="0">
                <a:solidFill>
                  <a:schemeClr val="tx1"/>
                </a:solidFill>
                <a:latin typeface="+mj-ea"/>
                <a:ea typeface="+mj-ea"/>
              </a:rPr>
              <a:t>台</a:t>
            </a:r>
          </a:p>
          <a:p>
            <a:pPr marL="180975" indent="-180975" algn="l" eaLnBrk="1" fontAlgn="auto" hangingPunct="1">
              <a:spcAft>
                <a:spcPts val="0"/>
              </a:spcAft>
              <a:buFont typeface="Arial" panose="020B0604020202020204" pitchFamily="34" charset="0"/>
              <a:buNone/>
              <a:defRPr/>
            </a:pPr>
            <a:r>
              <a:rPr lang="ja-JP" altLang="en-US" dirty="0">
                <a:solidFill>
                  <a:schemeClr val="tx1"/>
                </a:solidFill>
                <a:latin typeface="+mj-ea"/>
                <a:ea typeface="+mj-ea"/>
              </a:rPr>
              <a:t>▷</a:t>
            </a: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43</a:t>
            </a:fld>
            <a:endParaRPr lang="ja-JP" altLang="en-US"/>
          </a:p>
        </p:txBody>
      </p:sp>
    </p:spTree>
    <p:extLst>
      <p:ext uri="{BB962C8B-B14F-4D97-AF65-F5344CB8AC3E}">
        <p14:creationId xmlns:p14="http://schemas.microsoft.com/office/powerpoint/2010/main" val="3945752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韓国</a:t>
            </a:r>
            <a:endParaRPr lang="ja-JP" altLang="en-US" sz="800" dirty="0" smtClean="0">
              <a:solidFill>
                <a:schemeClr val="tx1"/>
              </a:solidFill>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▷保有台数			</a:t>
            </a:r>
            <a:r>
              <a:rPr lang="en-US" altLang="ja-JP" dirty="0" smtClean="0">
                <a:solidFill>
                  <a:schemeClr val="tx1"/>
                </a:solidFill>
                <a:latin typeface="+mj-ea"/>
                <a:ea typeface="+mj-ea"/>
              </a:rPr>
              <a:t>2,000</a:t>
            </a:r>
            <a:r>
              <a:rPr lang="ja-JP" altLang="en-US" dirty="0" smtClean="0">
                <a:solidFill>
                  <a:schemeClr val="tx1"/>
                </a:solidFill>
                <a:latin typeface="+mj-ea"/>
                <a:ea typeface="+mj-ea"/>
              </a:rPr>
              <a:t>万台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▷人口 				</a:t>
            </a:r>
            <a:r>
              <a:rPr lang="en-US" altLang="ja-JP" dirty="0" smtClean="0">
                <a:solidFill>
                  <a:schemeClr val="tx1"/>
                </a:solidFill>
                <a:latin typeface="+mj-ea"/>
                <a:ea typeface="+mj-ea"/>
              </a:rPr>
              <a:t>5,000</a:t>
            </a:r>
            <a:r>
              <a:rPr lang="ja-JP" altLang="en-US" dirty="0" smtClean="0">
                <a:solidFill>
                  <a:schemeClr val="tx1"/>
                </a:solidFill>
                <a:latin typeface="+mj-ea"/>
                <a:ea typeface="+mj-ea"/>
              </a:rPr>
              <a:t>万人</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人当り保有台数	  </a:t>
            </a:r>
            <a:r>
              <a:rPr lang="en-US" altLang="ja-JP" dirty="0" smtClean="0">
                <a:solidFill>
                  <a:schemeClr val="tx1"/>
                </a:solidFill>
                <a:latin typeface="+mj-ea"/>
                <a:ea typeface="+mj-ea"/>
              </a:rPr>
              <a:t>400</a:t>
            </a:r>
            <a:r>
              <a:rPr lang="ja-JP" altLang="en-US" dirty="0" smtClean="0">
                <a:solidFill>
                  <a:schemeClr val="tx1"/>
                </a:solidFill>
                <a:latin typeface="+mj-ea"/>
                <a:ea typeface="+mj-ea"/>
              </a:rPr>
              <a:t>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a:t>
            </a:r>
            <a:r>
              <a:rPr lang="ja-JP" altLang="en-US" dirty="0" smtClean="0">
                <a:solidFill>
                  <a:schemeClr val="tx1"/>
                </a:solidFill>
                <a:latin typeface="+mj-ea"/>
                <a:ea typeface="+mj-ea"/>
              </a:rPr>
              <a:t>人</a:t>
            </a:r>
            <a:r>
              <a:rPr lang="en-US" altLang="ja-JP" dirty="0" smtClean="0">
                <a:solidFill>
                  <a:schemeClr val="tx1"/>
                </a:solidFill>
                <a:latin typeface="+mj-ea"/>
                <a:ea typeface="+mj-ea"/>
              </a:rPr>
              <a:t>GDP				2</a:t>
            </a:r>
            <a:r>
              <a:rPr lang="ja-JP" altLang="en-US" dirty="0" smtClean="0">
                <a:solidFill>
                  <a:schemeClr val="tx1"/>
                </a:solidFill>
                <a:latin typeface="+mj-ea"/>
                <a:ea typeface="+mj-ea"/>
              </a:rPr>
              <a:t>万ドル</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2</a:t>
            </a:r>
            <a:r>
              <a:rPr lang="ja-JP" altLang="en-US" dirty="0" smtClean="0">
                <a:solidFill>
                  <a:schemeClr val="tx1"/>
                </a:solidFill>
                <a:latin typeface="+mj-ea"/>
                <a:ea typeface="+mj-ea"/>
              </a:rPr>
              <a:t>万ドル</a:t>
            </a:r>
            <a:r>
              <a:rPr lang="en-US" altLang="ja-JP" dirty="0" smtClean="0">
                <a:solidFill>
                  <a:schemeClr val="tx1"/>
                </a:solidFill>
                <a:latin typeface="+mj-ea"/>
                <a:ea typeface="+mj-ea"/>
              </a:rPr>
              <a:t>×0.02</a:t>
            </a:r>
            <a:r>
              <a:rPr lang="ja-JP" altLang="en-US" dirty="0" smtClean="0">
                <a:solidFill>
                  <a:schemeClr val="tx1"/>
                </a:solidFill>
                <a:latin typeface="+mj-ea"/>
                <a:ea typeface="+mj-ea"/>
              </a:rPr>
              <a:t>＝</a:t>
            </a:r>
            <a:r>
              <a:rPr lang="en-US" altLang="ja-JP" dirty="0" smtClean="0">
                <a:solidFill>
                  <a:schemeClr val="tx1"/>
                </a:solidFill>
                <a:latin typeface="+mj-ea"/>
                <a:ea typeface="+mj-ea"/>
              </a:rPr>
              <a:t>400</a:t>
            </a:r>
            <a:r>
              <a:rPr lang="ja-JP" altLang="en-US" dirty="0" smtClean="0">
                <a:solidFill>
                  <a:schemeClr val="tx1"/>
                </a:solidFill>
                <a:latin typeface="+mj-ea"/>
                <a:ea typeface="+mj-ea"/>
              </a:rPr>
              <a:t>台</a:t>
            </a:r>
            <a:r>
              <a:rPr lang="en-US" altLang="ja-JP" dirty="0" smtClean="0">
                <a:solidFill>
                  <a:schemeClr val="tx1"/>
                </a:solidFill>
                <a:latin typeface="+mj-ea"/>
                <a:ea typeface="+mj-ea"/>
              </a:rPr>
              <a:t>(</a:t>
            </a:r>
            <a:r>
              <a:rPr lang="ja-JP" altLang="en-US" dirty="0" smtClean="0">
                <a:solidFill>
                  <a:schemeClr val="tx1"/>
                </a:solidFill>
                <a:latin typeface="+mj-ea"/>
                <a:ea typeface="+mj-ea"/>
              </a:rPr>
              <a:t>標準保有台数</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▷販売台数			</a:t>
            </a:r>
            <a:r>
              <a:rPr lang="en-US" altLang="ja-JP" dirty="0" smtClean="0">
                <a:solidFill>
                  <a:schemeClr val="tx1"/>
                </a:solidFill>
                <a:latin typeface="+mj-ea"/>
                <a:ea typeface="+mj-ea"/>
              </a:rPr>
              <a:t>120</a:t>
            </a:r>
            <a:r>
              <a:rPr lang="ja-JP" altLang="en-US" dirty="0" smtClean="0">
                <a:solidFill>
                  <a:schemeClr val="tx1"/>
                </a:solidFill>
                <a:latin typeface="+mj-ea"/>
                <a:ea typeface="+mj-ea"/>
              </a:rPr>
              <a:t>万～</a:t>
            </a:r>
            <a:r>
              <a:rPr lang="en-US" altLang="ja-JP" dirty="0" smtClean="0">
                <a:solidFill>
                  <a:schemeClr val="tx1"/>
                </a:solidFill>
                <a:latin typeface="+mj-ea"/>
                <a:ea typeface="+mj-ea"/>
              </a:rPr>
              <a:t>150</a:t>
            </a:r>
            <a:r>
              <a:rPr lang="ja-JP" altLang="en-US" dirty="0" smtClean="0">
                <a:solidFill>
                  <a:schemeClr val="tx1"/>
                </a:solidFill>
                <a:latin typeface="+mj-ea"/>
                <a:ea typeface="+mj-ea"/>
              </a:rPr>
              <a:t>万台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･過去の最大の販売台数   </a:t>
            </a:r>
            <a:r>
              <a:rPr lang="en-US" altLang="ja-JP" dirty="0" smtClean="0">
                <a:solidFill>
                  <a:schemeClr val="tx1"/>
                </a:solidFill>
                <a:latin typeface="+mj-ea"/>
                <a:ea typeface="+mj-ea"/>
              </a:rPr>
              <a:t>1996</a:t>
            </a:r>
            <a:r>
              <a:rPr lang="ja-JP" altLang="en-US" dirty="0" smtClean="0">
                <a:solidFill>
                  <a:schemeClr val="tx1"/>
                </a:solidFill>
                <a:latin typeface="+mj-ea"/>
                <a:ea typeface="+mj-ea"/>
              </a:rPr>
              <a:t>年 約</a:t>
            </a:r>
            <a:r>
              <a:rPr lang="en-US" altLang="ja-JP" dirty="0" smtClean="0">
                <a:solidFill>
                  <a:schemeClr val="tx1"/>
                </a:solidFill>
                <a:latin typeface="+mj-ea"/>
                <a:ea typeface="+mj-ea"/>
              </a:rPr>
              <a:t>150</a:t>
            </a:r>
            <a:r>
              <a:rPr lang="ja-JP" altLang="en-US" dirty="0" smtClean="0">
                <a:solidFill>
                  <a:schemeClr val="tx1"/>
                </a:solidFill>
                <a:latin typeface="+mj-ea"/>
                <a:ea typeface="+mj-ea"/>
              </a:rPr>
              <a:t>万台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･保有水準はソウルが最低</a:t>
            </a:r>
            <a:r>
              <a:rPr lang="en-US" altLang="ja-JP" dirty="0" smtClean="0">
                <a:solidFill>
                  <a:schemeClr val="tx1"/>
                </a:solidFill>
                <a:latin typeface="+mj-ea"/>
                <a:ea typeface="+mj-ea"/>
              </a:rPr>
              <a:t>,</a:t>
            </a:r>
            <a:r>
              <a:rPr lang="ja-JP" altLang="en-US" dirty="0" smtClean="0">
                <a:solidFill>
                  <a:schemeClr val="tx1"/>
                </a:solidFill>
                <a:latin typeface="+mj-ea"/>
                <a:ea typeface="+mj-ea"/>
              </a:rPr>
              <a:t> 済州島が最大</a:t>
            </a:r>
          </a:p>
          <a:p>
            <a:pPr marL="804863" indent="-804863"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44</a:t>
            </a:fld>
            <a:endParaRPr lang="ja-JP" altLang="en-US"/>
          </a:p>
        </p:txBody>
      </p:sp>
    </p:spTree>
    <p:extLst>
      <p:ext uri="{BB962C8B-B14F-4D97-AF65-F5344CB8AC3E}">
        <p14:creationId xmlns:p14="http://schemas.microsoft.com/office/powerpoint/2010/main" val="3285963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米国</a:t>
            </a:r>
            <a:endParaRPr lang="ja-JP" altLang="en-US" sz="800" dirty="0" smtClean="0">
              <a:solidFill>
                <a:schemeClr val="tx1"/>
              </a:solidFill>
            </a:endParaRPr>
          </a:p>
          <a:p>
            <a:pPr marL="804863" indent="-804863"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▷保有台数			</a:t>
            </a:r>
            <a:r>
              <a:rPr lang="en-US" altLang="ja-JP" sz="3500" dirty="0" smtClean="0">
                <a:solidFill>
                  <a:schemeClr val="tx1"/>
                </a:solidFill>
                <a:latin typeface="+mj-ea"/>
                <a:ea typeface="+mj-ea"/>
              </a:rPr>
              <a:t>2</a:t>
            </a:r>
            <a:r>
              <a:rPr lang="ja-JP" altLang="en-US" sz="3500" dirty="0" smtClean="0">
                <a:solidFill>
                  <a:schemeClr val="tx1"/>
                </a:solidFill>
                <a:latin typeface="+mj-ea"/>
                <a:ea typeface="+mj-ea"/>
              </a:rPr>
              <a:t>億</a:t>
            </a:r>
            <a:r>
              <a:rPr lang="en-US" altLang="ja-JP" sz="3500" dirty="0" smtClean="0">
                <a:solidFill>
                  <a:schemeClr val="tx1"/>
                </a:solidFill>
                <a:latin typeface="+mj-ea"/>
                <a:ea typeface="+mj-ea"/>
              </a:rPr>
              <a:t>4,000</a:t>
            </a:r>
            <a:r>
              <a:rPr lang="ja-JP" altLang="en-US" sz="3500" dirty="0" smtClean="0">
                <a:solidFill>
                  <a:schemeClr val="tx1"/>
                </a:solidFill>
                <a:latin typeface="+mj-ea"/>
                <a:ea typeface="+mj-ea"/>
              </a:rPr>
              <a:t>万台</a:t>
            </a:r>
          </a:p>
          <a:p>
            <a:pPr marL="804863" indent="-804863"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▷人口 				</a:t>
            </a:r>
            <a:r>
              <a:rPr lang="en-US" altLang="ja-JP" sz="3500" dirty="0" smtClean="0">
                <a:solidFill>
                  <a:schemeClr val="tx1"/>
                </a:solidFill>
                <a:latin typeface="+mj-ea"/>
                <a:ea typeface="+mj-ea"/>
              </a:rPr>
              <a:t>3</a:t>
            </a:r>
            <a:r>
              <a:rPr lang="ja-JP" altLang="en-US" sz="3500" dirty="0" smtClean="0">
                <a:solidFill>
                  <a:schemeClr val="tx1"/>
                </a:solidFill>
                <a:latin typeface="+mj-ea"/>
                <a:ea typeface="+mj-ea"/>
              </a:rPr>
              <a:t>億人</a:t>
            </a:r>
          </a:p>
          <a:p>
            <a:pPr marL="804863" indent="-804863"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a:t>
            </a:r>
            <a:r>
              <a:rPr lang="en-US" altLang="ja-JP" sz="3500" dirty="0" smtClean="0">
                <a:solidFill>
                  <a:schemeClr val="tx1"/>
                </a:solidFill>
                <a:latin typeface="+mj-ea"/>
                <a:ea typeface="+mj-ea"/>
              </a:rPr>
              <a:t>1,000</a:t>
            </a:r>
            <a:r>
              <a:rPr lang="ja-JP" altLang="en-US" sz="3500" dirty="0" smtClean="0">
                <a:solidFill>
                  <a:schemeClr val="tx1"/>
                </a:solidFill>
                <a:latin typeface="+mj-ea"/>
                <a:ea typeface="+mj-ea"/>
              </a:rPr>
              <a:t>人当りの保有台数	  </a:t>
            </a:r>
            <a:r>
              <a:rPr lang="en-US" altLang="ja-JP" sz="3500" dirty="0" smtClean="0">
                <a:solidFill>
                  <a:schemeClr val="tx1"/>
                </a:solidFill>
                <a:latin typeface="+mj-ea"/>
                <a:ea typeface="+mj-ea"/>
              </a:rPr>
              <a:t>800</a:t>
            </a:r>
            <a:r>
              <a:rPr lang="ja-JP" altLang="en-US" sz="3500" dirty="0" smtClean="0">
                <a:solidFill>
                  <a:schemeClr val="tx1"/>
                </a:solidFill>
                <a:latin typeface="+mj-ea"/>
                <a:ea typeface="+mj-ea"/>
              </a:rPr>
              <a:t>台 </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標準保有台数</a:t>
            </a:r>
            <a:r>
              <a:rPr lang="en-US" altLang="ja-JP" sz="3500" dirty="0" smtClean="0">
                <a:solidFill>
                  <a:schemeClr val="tx1"/>
                </a:solidFill>
                <a:latin typeface="+mj-ea"/>
                <a:ea typeface="+mj-ea"/>
              </a:rPr>
              <a:t>j)</a:t>
            </a:r>
            <a:endParaRPr lang="ja-JP" altLang="en-US" sz="3500" dirty="0" smtClean="0">
              <a:solidFill>
                <a:schemeClr val="tx1"/>
              </a:solidFill>
              <a:latin typeface="+mj-ea"/>
              <a:ea typeface="+mj-ea"/>
            </a:endParaRPr>
          </a:p>
          <a:p>
            <a:pPr marL="804863" indent="-804863"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a:t>
            </a:r>
            <a:r>
              <a:rPr lang="en-US" altLang="ja-JP" sz="3500" dirty="0" smtClean="0">
                <a:solidFill>
                  <a:schemeClr val="tx1"/>
                </a:solidFill>
                <a:latin typeface="+mj-ea"/>
                <a:ea typeface="+mj-ea"/>
              </a:rPr>
              <a:t>1</a:t>
            </a:r>
            <a:r>
              <a:rPr lang="ja-JP" altLang="en-US" sz="3500" dirty="0" smtClean="0">
                <a:solidFill>
                  <a:schemeClr val="tx1"/>
                </a:solidFill>
                <a:latin typeface="+mj-ea"/>
                <a:ea typeface="+mj-ea"/>
              </a:rPr>
              <a:t>人</a:t>
            </a:r>
            <a:r>
              <a:rPr lang="en-US" altLang="ja-JP" sz="3500" dirty="0" smtClean="0">
                <a:solidFill>
                  <a:schemeClr val="tx1"/>
                </a:solidFill>
                <a:latin typeface="+mj-ea"/>
                <a:ea typeface="+mj-ea"/>
              </a:rPr>
              <a:t>GDP				4</a:t>
            </a:r>
            <a:r>
              <a:rPr lang="ja-JP" altLang="en-US" sz="3500" dirty="0" smtClean="0">
                <a:solidFill>
                  <a:schemeClr val="tx1"/>
                </a:solidFill>
                <a:latin typeface="+mj-ea"/>
                <a:ea typeface="+mj-ea"/>
              </a:rPr>
              <a:t>万ドル</a:t>
            </a:r>
          </a:p>
          <a:p>
            <a:pPr marL="804863" indent="-804863"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a:t>
            </a:r>
            <a:r>
              <a:rPr lang="en-US" altLang="ja-JP" sz="3500" dirty="0" smtClean="0">
                <a:solidFill>
                  <a:schemeClr val="tx1"/>
                </a:solidFill>
                <a:latin typeface="+mj-ea"/>
                <a:ea typeface="+mj-ea"/>
              </a:rPr>
              <a:t>4</a:t>
            </a:r>
            <a:r>
              <a:rPr lang="ja-JP" altLang="en-US" sz="3500" dirty="0" smtClean="0">
                <a:solidFill>
                  <a:schemeClr val="tx1"/>
                </a:solidFill>
                <a:latin typeface="+mj-ea"/>
                <a:ea typeface="+mj-ea"/>
              </a:rPr>
              <a:t>万ドル</a:t>
            </a:r>
            <a:r>
              <a:rPr lang="en-US" altLang="ja-JP" sz="3500" dirty="0" smtClean="0">
                <a:solidFill>
                  <a:schemeClr val="tx1"/>
                </a:solidFill>
                <a:latin typeface="+mj-ea"/>
                <a:ea typeface="+mj-ea"/>
              </a:rPr>
              <a:t>×0.02</a:t>
            </a:r>
            <a:r>
              <a:rPr lang="ja-JP" altLang="en-US" sz="3500" dirty="0" smtClean="0">
                <a:solidFill>
                  <a:schemeClr val="tx1"/>
                </a:solidFill>
                <a:latin typeface="+mj-ea"/>
                <a:ea typeface="+mj-ea"/>
              </a:rPr>
              <a:t>＝</a:t>
            </a:r>
            <a:r>
              <a:rPr lang="en-US" altLang="ja-JP" sz="3500" dirty="0" smtClean="0">
                <a:solidFill>
                  <a:schemeClr val="tx1"/>
                </a:solidFill>
                <a:latin typeface="+mj-ea"/>
                <a:ea typeface="+mj-ea"/>
              </a:rPr>
              <a:t>800</a:t>
            </a:r>
            <a:r>
              <a:rPr lang="ja-JP" altLang="en-US" sz="3500" dirty="0" smtClean="0">
                <a:solidFill>
                  <a:schemeClr val="tx1"/>
                </a:solidFill>
                <a:latin typeface="+mj-ea"/>
                <a:ea typeface="+mj-ea"/>
              </a:rPr>
              <a:t>台</a:t>
            </a:r>
            <a:r>
              <a:rPr lang="en-US" altLang="ja-JP" sz="3500" dirty="0" smtClean="0">
                <a:solidFill>
                  <a:schemeClr val="tx1"/>
                </a:solidFill>
                <a:latin typeface="+mj-ea"/>
                <a:ea typeface="+mj-ea"/>
              </a:rPr>
              <a:t>/1000</a:t>
            </a:r>
            <a:r>
              <a:rPr lang="ja-JP" altLang="en-US" sz="3500" dirty="0" smtClean="0">
                <a:solidFill>
                  <a:schemeClr val="tx1"/>
                </a:solidFill>
                <a:latin typeface="+mj-ea"/>
                <a:ea typeface="+mj-ea"/>
              </a:rPr>
              <a:t>人</a:t>
            </a:r>
          </a:p>
          <a:p>
            <a:pPr marL="804863" indent="-804863"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▷実際の販売台数		</a:t>
            </a:r>
            <a:r>
              <a:rPr lang="en-US" altLang="ja-JP" sz="3500" dirty="0" smtClean="0">
                <a:solidFill>
                  <a:schemeClr val="tx1"/>
                </a:solidFill>
                <a:latin typeface="+mj-ea"/>
                <a:ea typeface="+mj-ea"/>
              </a:rPr>
              <a:t>1200</a:t>
            </a:r>
            <a:r>
              <a:rPr lang="ja-JP" altLang="en-US" sz="3500" dirty="0" smtClean="0">
                <a:solidFill>
                  <a:schemeClr val="tx1"/>
                </a:solidFill>
                <a:latin typeface="+mj-ea"/>
                <a:ea typeface="+mj-ea"/>
              </a:rPr>
              <a:t>万～</a:t>
            </a:r>
            <a:r>
              <a:rPr lang="en-US" altLang="ja-JP" sz="3500" dirty="0" smtClean="0">
                <a:solidFill>
                  <a:schemeClr val="tx1"/>
                </a:solidFill>
                <a:latin typeface="+mj-ea"/>
                <a:ea typeface="+mj-ea"/>
              </a:rPr>
              <a:t>1800</a:t>
            </a:r>
            <a:r>
              <a:rPr lang="ja-JP" altLang="en-US" sz="3500" dirty="0" smtClean="0">
                <a:solidFill>
                  <a:schemeClr val="tx1"/>
                </a:solidFill>
                <a:latin typeface="+mj-ea"/>
                <a:ea typeface="+mj-ea"/>
              </a:rPr>
              <a:t>万台</a:t>
            </a:r>
          </a:p>
          <a:p>
            <a:pPr marL="804863" indent="-804863"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a:t>
            </a:r>
            <a:r>
              <a:rPr lang="en-US" altLang="ja-JP" sz="3500" dirty="0" smtClean="0">
                <a:solidFill>
                  <a:schemeClr val="tx1"/>
                </a:solidFill>
                <a:latin typeface="+mj-ea"/>
                <a:ea typeface="+mj-ea"/>
              </a:rPr>
              <a:t>1,000</a:t>
            </a:r>
            <a:r>
              <a:rPr lang="ja-JP" altLang="en-US" sz="3500" dirty="0" smtClean="0">
                <a:solidFill>
                  <a:schemeClr val="tx1"/>
                </a:solidFill>
                <a:latin typeface="+mj-ea"/>
                <a:ea typeface="+mj-ea"/>
              </a:rPr>
              <a:t>人当り販売台数	</a:t>
            </a:r>
            <a:r>
              <a:rPr lang="en-US" altLang="ja-JP" sz="3500" dirty="0" smtClean="0">
                <a:solidFill>
                  <a:schemeClr val="tx1"/>
                </a:solidFill>
                <a:latin typeface="+mj-ea"/>
                <a:ea typeface="+mj-ea"/>
              </a:rPr>
              <a:t>40</a:t>
            </a:r>
            <a:r>
              <a:rPr lang="ja-JP" altLang="en-US" sz="3500" dirty="0" smtClean="0">
                <a:solidFill>
                  <a:schemeClr val="tx1"/>
                </a:solidFill>
                <a:latin typeface="+mj-ea"/>
                <a:ea typeface="+mj-ea"/>
              </a:rPr>
              <a:t>～</a:t>
            </a:r>
            <a:r>
              <a:rPr lang="en-US" altLang="ja-JP" sz="3500" dirty="0" smtClean="0">
                <a:solidFill>
                  <a:schemeClr val="tx1"/>
                </a:solidFill>
                <a:latin typeface="+mj-ea"/>
                <a:ea typeface="+mj-ea"/>
              </a:rPr>
              <a:t>60</a:t>
            </a:r>
            <a:r>
              <a:rPr lang="ja-JP" altLang="en-US" sz="3500" dirty="0" smtClean="0">
                <a:solidFill>
                  <a:schemeClr val="tx1"/>
                </a:solidFill>
                <a:latin typeface="+mj-ea"/>
                <a:ea typeface="+mj-ea"/>
              </a:rPr>
              <a:t>台</a:t>
            </a:r>
          </a:p>
          <a:p>
            <a:pPr marL="804863" indent="-804863"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･平均使用年数			</a:t>
            </a:r>
            <a:r>
              <a:rPr lang="en-US" altLang="ja-JP" sz="3500" dirty="0" smtClean="0">
                <a:solidFill>
                  <a:schemeClr val="tx1"/>
                </a:solidFill>
                <a:latin typeface="+mj-ea"/>
                <a:ea typeface="+mj-ea"/>
              </a:rPr>
              <a:t>?</a:t>
            </a:r>
            <a:endParaRPr lang="ja-JP" altLang="en-US" sz="3500"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･保有台数の拡大は人口の増大</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移民</a:t>
            </a:r>
            <a:r>
              <a:rPr lang="en-US" altLang="ja-JP" sz="3500" dirty="0" smtClean="0">
                <a:solidFill>
                  <a:schemeClr val="tx1"/>
                </a:solidFill>
                <a:latin typeface="+mj-ea"/>
                <a:ea typeface="+mj-ea"/>
              </a:rPr>
              <a:t>)</a:t>
            </a:r>
            <a:r>
              <a:rPr lang="ja-JP" altLang="en-US" sz="3500" dirty="0" smtClean="0">
                <a:solidFill>
                  <a:schemeClr val="tx1"/>
                </a:solidFill>
                <a:latin typeface="+mj-ea"/>
                <a:ea typeface="+mj-ea"/>
              </a:rPr>
              <a:t>により続いている</a:t>
            </a:r>
          </a:p>
          <a:p>
            <a:pPr marL="179388" indent="-179388" algn="l" eaLnBrk="1" fontAlgn="auto" hangingPunct="1">
              <a:spcAft>
                <a:spcPts val="0"/>
              </a:spcAft>
              <a:buFont typeface="Arial" panose="020B0604020202020204" pitchFamily="34" charset="0"/>
              <a:buNone/>
              <a:defRPr/>
            </a:pPr>
            <a:r>
              <a:rPr lang="ja-JP" altLang="en-US" sz="3500" dirty="0" smtClean="0">
                <a:solidFill>
                  <a:schemeClr val="tx1"/>
                </a:solidFill>
                <a:latin typeface="+mj-ea"/>
                <a:ea typeface="+mj-ea"/>
              </a:rPr>
              <a:t>･飽和については評価難しい</a:t>
            </a:r>
          </a:p>
          <a:p>
            <a:pPr marL="179388" indent="-179388"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45</a:t>
            </a:fld>
            <a:endParaRPr lang="ja-JP" altLang="en-US"/>
          </a:p>
        </p:txBody>
      </p:sp>
    </p:spTree>
    <p:extLst>
      <p:ext uri="{BB962C8B-B14F-4D97-AF65-F5344CB8AC3E}">
        <p14:creationId xmlns:p14="http://schemas.microsoft.com/office/powerpoint/2010/main" val="3132092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1,000</a:t>
            </a:r>
            <a:r>
              <a:rPr lang="ja-JP" altLang="en-US" sz="3600" dirty="0" smtClean="0">
                <a:solidFill>
                  <a:schemeClr val="tx1"/>
                </a:solidFill>
                <a:latin typeface="+mj-ea"/>
                <a:ea typeface="+mj-ea"/>
              </a:rPr>
              <a:t>人当り保有台数</a:t>
            </a:r>
            <a:r>
              <a:rPr lang="en-US" altLang="ja-JP" sz="3600" dirty="0" smtClean="0">
                <a:solidFill>
                  <a:schemeClr val="tx1"/>
                </a:solidFill>
                <a:latin typeface="+mj-ea"/>
                <a:ea typeface="+mj-ea"/>
              </a:rPr>
              <a:t>(2010</a:t>
            </a:r>
            <a:r>
              <a:rPr lang="ja-JP" altLang="en-US" sz="3600" dirty="0" smtClean="0">
                <a:solidFill>
                  <a:schemeClr val="tx1"/>
                </a:solidFill>
                <a:latin typeface="+mj-ea"/>
                <a:ea typeface="+mj-ea"/>
              </a:rPr>
              <a:t>年</a:t>
            </a: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▷マレーシア		</a:t>
            </a:r>
            <a:r>
              <a:rPr lang="en-US" altLang="ja-JP" dirty="0" smtClean="0">
                <a:solidFill>
                  <a:schemeClr val="tx1"/>
                </a:solidFill>
                <a:latin typeface="+mj-ea"/>
                <a:ea typeface="+mj-ea"/>
              </a:rPr>
              <a:t>374</a:t>
            </a:r>
            <a:r>
              <a:rPr lang="ja-JP" altLang="en-US" dirty="0" smtClean="0">
                <a:solidFill>
                  <a:schemeClr val="tx1"/>
                </a:solidFill>
                <a:latin typeface="+mj-ea"/>
                <a:ea typeface="+mj-ea"/>
              </a:rPr>
              <a:t>台</a:t>
            </a:r>
          </a:p>
          <a:p>
            <a:pPr marL="180975" indent="-180975" algn="l" eaLnBrk="1" fontAlgn="auto" hangingPunct="1">
              <a:spcAft>
                <a:spcPts val="0"/>
              </a:spcAft>
              <a:defRPr/>
            </a:pPr>
            <a:r>
              <a:rPr lang="ja-JP" altLang="en-US" dirty="0">
                <a:solidFill>
                  <a:schemeClr val="tx1"/>
                </a:solidFill>
                <a:latin typeface="+mj-ea"/>
              </a:rPr>
              <a:t>▷タイ				</a:t>
            </a:r>
            <a:r>
              <a:rPr lang="en-US" altLang="ja-JP" dirty="0" smtClean="0">
                <a:solidFill>
                  <a:schemeClr val="tx1"/>
                </a:solidFill>
                <a:latin typeface="+mj-ea"/>
              </a:rPr>
              <a:t>163</a:t>
            </a:r>
            <a:r>
              <a:rPr lang="ja-JP" altLang="en-US" dirty="0" smtClean="0">
                <a:solidFill>
                  <a:schemeClr val="tx1"/>
                </a:solidFill>
                <a:latin typeface="+mj-ea"/>
              </a:rPr>
              <a:t>台</a:t>
            </a:r>
          </a:p>
          <a:p>
            <a:pPr marL="180975" indent="-180975" algn="l" eaLnBrk="1" fontAlgn="auto" hangingPunct="1">
              <a:spcAft>
                <a:spcPts val="0"/>
              </a:spcAft>
              <a:defRPr/>
            </a:pPr>
            <a:r>
              <a:rPr lang="ja-JP" altLang="en-US" dirty="0">
                <a:solidFill>
                  <a:schemeClr val="tx1"/>
                </a:solidFill>
                <a:latin typeface="+mj-ea"/>
              </a:rPr>
              <a:t>▷インドネシア		 </a:t>
            </a:r>
            <a:r>
              <a:rPr lang="ja-JP" altLang="en-US" dirty="0" smtClean="0">
                <a:solidFill>
                  <a:schemeClr val="tx1"/>
                </a:solidFill>
                <a:latin typeface="+mj-ea"/>
              </a:rPr>
              <a:t> </a:t>
            </a:r>
            <a:r>
              <a:rPr lang="en-US" altLang="ja-JP" dirty="0" smtClean="0">
                <a:solidFill>
                  <a:schemeClr val="tx1"/>
                </a:solidFill>
                <a:latin typeface="+mj-ea"/>
              </a:rPr>
              <a:t>65</a:t>
            </a:r>
            <a:r>
              <a:rPr lang="ja-JP" altLang="en-US" dirty="0" smtClean="0">
                <a:solidFill>
                  <a:schemeClr val="tx1"/>
                </a:solidFill>
                <a:latin typeface="+mj-ea"/>
              </a:rPr>
              <a:t>台</a:t>
            </a:r>
            <a:endParaRPr lang="ja-JP" altLang="en-US" dirty="0">
              <a:solidFill>
                <a:schemeClr val="tx1"/>
              </a:solidFill>
              <a:latin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▷ベトナム			  </a:t>
            </a:r>
            <a:r>
              <a:rPr lang="en-US" altLang="ja-JP" dirty="0" smtClean="0">
                <a:solidFill>
                  <a:schemeClr val="tx1"/>
                </a:solidFill>
                <a:latin typeface="+mj-ea"/>
                <a:ea typeface="+mj-ea"/>
              </a:rPr>
              <a:t>16</a:t>
            </a:r>
            <a:r>
              <a:rPr lang="ja-JP" altLang="en-US" dirty="0" smtClean="0">
                <a:solidFill>
                  <a:schemeClr val="tx1"/>
                </a:solidFill>
                <a:latin typeface="+mj-ea"/>
                <a:ea typeface="+mj-ea"/>
              </a:rPr>
              <a:t>台</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▷ミャンマー		    </a:t>
            </a:r>
            <a:r>
              <a:rPr lang="en-US" altLang="ja-JP" dirty="0" smtClean="0">
                <a:solidFill>
                  <a:schemeClr val="tx1"/>
                </a:solidFill>
                <a:latin typeface="+mj-ea"/>
                <a:ea typeface="+mj-ea"/>
              </a:rPr>
              <a:t>6</a:t>
            </a:r>
            <a:r>
              <a:rPr lang="ja-JP" altLang="en-US" dirty="0" smtClean="0">
                <a:solidFill>
                  <a:schemeClr val="tx1"/>
                </a:solidFill>
                <a:latin typeface="+mj-ea"/>
                <a:ea typeface="+mj-ea"/>
              </a:rPr>
              <a:t>台</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▷バングラディシュ	    </a:t>
            </a:r>
            <a:r>
              <a:rPr lang="en-US" altLang="ja-JP" dirty="0" smtClean="0">
                <a:solidFill>
                  <a:schemeClr val="tx1"/>
                </a:solidFill>
                <a:latin typeface="+mj-ea"/>
                <a:ea typeface="+mj-ea"/>
              </a:rPr>
              <a:t>4</a:t>
            </a:r>
            <a:r>
              <a:rPr lang="ja-JP" altLang="en-US" dirty="0" smtClean="0">
                <a:solidFill>
                  <a:schemeClr val="tx1"/>
                </a:solidFill>
                <a:latin typeface="+mj-ea"/>
                <a:ea typeface="+mj-ea"/>
              </a:rPr>
              <a:t>台</a:t>
            </a: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46</a:t>
            </a:fld>
            <a:endParaRPr lang="ja-JP" altLang="en-US"/>
          </a:p>
        </p:txBody>
      </p:sp>
    </p:spTree>
    <p:extLst>
      <p:ext uri="{BB962C8B-B14F-4D97-AF65-F5344CB8AC3E}">
        <p14:creationId xmlns:p14="http://schemas.microsoft.com/office/powerpoint/2010/main" val="94265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rot="14078338">
            <a:off x="3010380" y="-1591521"/>
            <a:ext cx="3751109" cy="9241877"/>
          </a:xfrm>
          <a:prstGeom prst="down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6453188"/>
            <a:ext cx="9144000" cy="707886"/>
          </a:xfrm>
          <a:prstGeom prst="rect">
            <a:avLst/>
          </a:prstGeom>
          <a:noFill/>
        </p:spPr>
        <p:txBody>
          <a:bodyPr>
            <a:spAutoFit/>
          </a:bodyPr>
          <a:lstStyle/>
          <a:p>
            <a:pPr>
              <a:defRPr/>
            </a:pPr>
            <a:r>
              <a:rPr lang="ja-JP" altLang="en-US" dirty="0"/>
              <a:t>                      	</a:t>
            </a:r>
            <a:r>
              <a:rPr lang="ja-JP" altLang="en-US" sz="2000" dirty="0">
                <a:latin typeface="+mj-ea"/>
                <a:ea typeface="+mj-ea"/>
              </a:rPr>
              <a:t>       </a:t>
            </a:r>
            <a:r>
              <a:rPr lang="ja-JP" altLang="en-US" sz="2000" dirty="0" smtClean="0">
                <a:latin typeface="+mj-ea"/>
                <a:ea typeface="+mj-ea"/>
              </a:rPr>
              <a:t>  </a:t>
            </a:r>
            <a:r>
              <a:rPr lang="en-US" altLang="ja-JP" sz="2000" dirty="0" smtClean="0">
                <a:latin typeface="+mj-ea"/>
                <a:ea typeface="+mj-ea"/>
              </a:rPr>
              <a:t>1</a:t>
            </a:r>
            <a:r>
              <a:rPr lang="ja-JP" altLang="en-US" sz="2000" dirty="0" smtClean="0">
                <a:latin typeface="+mj-ea"/>
                <a:ea typeface="+mj-ea"/>
              </a:rPr>
              <a:t>万ドル</a:t>
            </a:r>
            <a:r>
              <a:rPr lang="ja-JP" altLang="en-US" sz="2000" dirty="0">
                <a:latin typeface="+mj-ea"/>
                <a:ea typeface="+mj-ea"/>
              </a:rPr>
              <a:t>	      </a:t>
            </a:r>
            <a:r>
              <a:rPr lang="ja-JP" altLang="en-US" sz="2000" dirty="0" smtClean="0">
                <a:latin typeface="+mj-ea"/>
                <a:ea typeface="+mj-ea"/>
              </a:rPr>
              <a:t>  </a:t>
            </a:r>
            <a:r>
              <a:rPr lang="en-US" altLang="ja-JP" sz="2000" dirty="0" smtClean="0">
                <a:latin typeface="+mj-ea"/>
                <a:ea typeface="+mj-ea"/>
              </a:rPr>
              <a:t>2</a:t>
            </a:r>
            <a:r>
              <a:rPr lang="ja-JP" altLang="en-US" sz="2000" dirty="0" smtClean="0">
                <a:latin typeface="+mj-ea"/>
                <a:ea typeface="+mj-ea"/>
              </a:rPr>
              <a:t>万ドル          </a:t>
            </a:r>
            <a:r>
              <a:rPr lang="en-US" altLang="ja-JP" sz="2000" dirty="0" smtClean="0">
                <a:latin typeface="+mj-ea"/>
                <a:ea typeface="+mj-ea"/>
              </a:rPr>
              <a:t>3</a:t>
            </a:r>
            <a:r>
              <a:rPr lang="ja-JP" altLang="en-US" sz="2000" dirty="0" smtClean="0">
                <a:latin typeface="+mj-ea"/>
                <a:ea typeface="+mj-ea"/>
              </a:rPr>
              <a:t>万ドル                 </a:t>
            </a:r>
            <a:r>
              <a:rPr lang="en-US" altLang="ja-JP" sz="2000" dirty="0" smtClean="0">
                <a:latin typeface="+mj-ea"/>
                <a:ea typeface="+mj-ea"/>
              </a:rPr>
              <a:t>4</a:t>
            </a:r>
            <a:r>
              <a:rPr lang="ja-JP" altLang="en-US" sz="2000" dirty="0" smtClean="0">
                <a:latin typeface="+mj-ea"/>
                <a:ea typeface="+mj-ea"/>
              </a:rPr>
              <a:t>万ドル円</a:t>
            </a:r>
            <a:endParaRPr lang="ja-JP" altLang="en-US" sz="2000" dirty="0">
              <a:latin typeface="+mj-ea"/>
              <a:ea typeface="+mj-ea"/>
            </a:endParaRPr>
          </a:p>
        </p:txBody>
      </p:sp>
      <p:cxnSp>
        <p:nvCxnSpPr>
          <p:cNvPr id="6" name="直線矢印コネクタ 5"/>
          <p:cNvCxnSpPr/>
          <p:nvPr/>
        </p:nvCxnSpPr>
        <p:spPr>
          <a:xfrm>
            <a:off x="971550" y="6308725"/>
            <a:ext cx="748823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971550" y="260350"/>
            <a:ext cx="0" cy="6048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7144" y="1694657"/>
            <a:ext cx="2646363" cy="400050"/>
          </a:xfrm>
          <a:prstGeom prst="rect">
            <a:avLst/>
          </a:prstGeom>
          <a:noFill/>
        </p:spPr>
        <p:txBody>
          <a:bodyPr vert="eaVert">
            <a:spAutoFit/>
          </a:bodyPr>
          <a:lstStyle/>
          <a:p>
            <a:pPr>
              <a:defRPr/>
            </a:pPr>
            <a:r>
              <a:rPr lang="ja-JP" altLang="en-US" sz="2000" dirty="0">
                <a:latin typeface="+mj-ea"/>
                <a:ea typeface="+mj-ea"/>
              </a:rPr>
              <a:t>千</a:t>
            </a:r>
          </a:p>
          <a:p>
            <a:pPr>
              <a:defRPr/>
            </a:pPr>
            <a:r>
              <a:rPr lang="ja-JP" altLang="en-US" sz="2000" dirty="0">
                <a:latin typeface="+mj-ea"/>
                <a:ea typeface="+mj-ea"/>
              </a:rPr>
              <a:t>人当り保有台数</a:t>
            </a:r>
          </a:p>
        </p:txBody>
      </p:sp>
      <p:sp>
        <p:nvSpPr>
          <p:cNvPr id="12" name="テキスト ボックス 11"/>
          <p:cNvSpPr txBox="1"/>
          <p:nvPr/>
        </p:nvSpPr>
        <p:spPr>
          <a:xfrm>
            <a:off x="6524625" y="5957888"/>
            <a:ext cx="1800225" cy="400050"/>
          </a:xfrm>
          <a:prstGeom prst="rect">
            <a:avLst/>
          </a:prstGeom>
          <a:noFill/>
        </p:spPr>
        <p:txBody>
          <a:bodyPr>
            <a:spAutoFit/>
          </a:bodyPr>
          <a:lstStyle/>
          <a:p>
            <a:pPr>
              <a:defRPr/>
            </a:pPr>
            <a:r>
              <a:rPr lang="ja-JP" altLang="en-US" dirty="0"/>
              <a:t> </a:t>
            </a:r>
            <a:r>
              <a:rPr lang="en-US" altLang="ja-JP" sz="2000" dirty="0">
                <a:latin typeface="+mj-ea"/>
                <a:ea typeface="+mj-ea"/>
              </a:rPr>
              <a:t>1</a:t>
            </a:r>
            <a:r>
              <a:rPr lang="ja-JP" altLang="en-US" sz="2000" dirty="0">
                <a:latin typeface="+mj-ea"/>
                <a:ea typeface="+mj-ea"/>
              </a:rPr>
              <a:t>人当り</a:t>
            </a:r>
            <a:r>
              <a:rPr lang="en-US" altLang="ja-JP" sz="2000" dirty="0">
                <a:latin typeface="+mj-ea"/>
                <a:ea typeface="+mj-ea"/>
              </a:rPr>
              <a:t>GDP</a:t>
            </a:r>
            <a:endParaRPr lang="ja-JP" altLang="en-US" sz="2000" dirty="0">
              <a:latin typeface="+mj-ea"/>
              <a:ea typeface="+mj-ea"/>
            </a:endParaRPr>
          </a:p>
        </p:txBody>
      </p:sp>
      <p:sp>
        <p:nvSpPr>
          <p:cNvPr id="13" name="テキスト ボックス 12"/>
          <p:cNvSpPr txBox="1"/>
          <p:nvPr/>
        </p:nvSpPr>
        <p:spPr>
          <a:xfrm rot="16200000">
            <a:off x="-2189162" y="3092450"/>
            <a:ext cx="5386387" cy="792163"/>
          </a:xfrm>
          <a:prstGeom prst="rect">
            <a:avLst/>
          </a:prstGeom>
          <a:noFill/>
        </p:spPr>
        <p:txBody>
          <a:bodyPr vert="eaVert">
            <a:spAutoFit/>
          </a:bodyPr>
          <a:lstStyle/>
          <a:p>
            <a:pPr>
              <a:defRPr/>
            </a:pPr>
            <a:r>
              <a:rPr lang="ja-JP" altLang="en-US" dirty="0"/>
              <a:t>                  </a:t>
            </a:r>
          </a:p>
          <a:p>
            <a:pPr>
              <a:defRPr/>
            </a:pPr>
            <a:r>
              <a:rPr lang="en-US" altLang="ja-JP" sz="2000" dirty="0">
                <a:latin typeface="+mj-ea"/>
                <a:ea typeface="+mj-ea"/>
              </a:rPr>
              <a:t>800</a:t>
            </a:r>
            <a:r>
              <a:rPr lang="ja-JP" altLang="en-US" sz="2000" dirty="0">
                <a:latin typeface="+mj-ea"/>
                <a:ea typeface="+mj-ea"/>
              </a:rPr>
              <a:t>台    	</a:t>
            </a:r>
          </a:p>
          <a:p>
            <a:pPr>
              <a:defRPr/>
            </a:pPr>
            <a:r>
              <a:rPr lang="ja-JP" altLang="en-US" sz="2000" dirty="0">
                <a:latin typeface="+mj-ea"/>
                <a:ea typeface="+mj-ea"/>
              </a:rPr>
              <a:t> </a:t>
            </a:r>
          </a:p>
          <a:p>
            <a:pPr>
              <a:defRPr/>
            </a:pPr>
            <a:r>
              <a:rPr lang="en-US" altLang="ja-JP" sz="2000" dirty="0">
                <a:latin typeface="+mj-ea"/>
                <a:ea typeface="+mj-ea"/>
              </a:rPr>
              <a:t>600</a:t>
            </a:r>
            <a:r>
              <a:rPr lang="ja-JP" altLang="en-US" sz="2000" dirty="0">
                <a:latin typeface="+mj-ea"/>
                <a:ea typeface="+mj-ea"/>
              </a:rPr>
              <a:t>台</a:t>
            </a:r>
          </a:p>
          <a:p>
            <a:pPr>
              <a:defRPr/>
            </a:pPr>
            <a:endParaRPr lang="en-US" altLang="ja-JP" sz="2000" dirty="0">
              <a:latin typeface="+mj-ea"/>
              <a:ea typeface="+mj-ea"/>
            </a:endParaRPr>
          </a:p>
          <a:p>
            <a:pPr>
              <a:defRPr/>
            </a:pPr>
            <a:endParaRPr lang="ja-JP" altLang="en-US" sz="2000" dirty="0">
              <a:latin typeface="+mj-ea"/>
              <a:ea typeface="+mj-ea"/>
            </a:endParaRPr>
          </a:p>
          <a:p>
            <a:pPr>
              <a:defRPr/>
            </a:pPr>
            <a:r>
              <a:rPr lang="en-US" altLang="ja-JP" sz="2000" dirty="0">
                <a:latin typeface="+mj-ea"/>
                <a:ea typeface="+mj-ea"/>
              </a:rPr>
              <a:t>400</a:t>
            </a:r>
            <a:r>
              <a:rPr lang="ja-JP" altLang="en-US" sz="2000" dirty="0">
                <a:latin typeface="+mj-ea"/>
                <a:ea typeface="+mj-ea"/>
              </a:rPr>
              <a:t>台</a:t>
            </a:r>
          </a:p>
          <a:p>
            <a:pPr>
              <a:defRPr/>
            </a:pPr>
            <a:endParaRPr lang="ja-JP" altLang="en-US" sz="2000" dirty="0">
              <a:latin typeface="+mj-ea"/>
              <a:ea typeface="+mj-ea"/>
            </a:endParaRPr>
          </a:p>
          <a:p>
            <a:pPr>
              <a:defRPr/>
            </a:pPr>
            <a:endParaRPr lang="ja-JP" altLang="en-US" sz="2000" dirty="0">
              <a:latin typeface="+mj-ea"/>
              <a:ea typeface="+mj-ea"/>
            </a:endParaRPr>
          </a:p>
          <a:p>
            <a:pPr>
              <a:defRPr/>
            </a:pPr>
            <a:endParaRPr lang="ja-JP" altLang="en-US" sz="2000" dirty="0">
              <a:latin typeface="+mj-ea"/>
              <a:ea typeface="+mj-ea"/>
            </a:endParaRPr>
          </a:p>
          <a:p>
            <a:pPr>
              <a:defRPr/>
            </a:pPr>
            <a:r>
              <a:rPr lang="en-US" altLang="ja-JP" sz="2000" dirty="0">
                <a:latin typeface="+mj-ea"/>
                <a:ea typeface="+mj-ea"/>
              </a:rPr>
              <a:t>200</a:t>
            </a:r>
            <a:r>
              <a:rPr lang="ja-JP" altLang="en-US" sz="2000" dirty="0">
                <a:latin typeface="+mj-ea"/>
                <a:ea typeface="+mj-ea"/>
              </a:rPr>
              <a:t>台</a:t>
            </a:r>
          </a:p>
          <a:p>
            <a:pPr>
              <a:defRPr/>
            </a:pPr>
            <a:endParaRPr lang="ja-JP" altLang="en-US" sz="2000" dirty="0">
              <a:latin typeface="+mj-ea"/>
              <a:ea typeface="+mj-ea"/>
            </a:endParaRPr>
          </a:p>
          <a:p>
            <a:pPr>
              <a:defRPr/>
            </a:pPr>
            <a:endParaRPr lang="ja-JP" altLang="en-US" sz="2000" dirty="0">
              <a:latin typeface="+mj-ea"/>
              <a:ea typeface="+mj-ea"/>
            </a:endParaRPr>
          </a:p>
          <a:p>
            <a:pPr>
              <a:defRPr/>
            </a:pPr>
            <a:r>
              <a:rPr lang="en-US" altLang="ja-JP" sz="2000" dirty="0">
                <a:latin typeface="+mj-ea"/>
                <a:ea typeface="+mj-ea"/>
              </a:rPr>
              <a:t>100</a:t>
            </a:r>
            <a:r>
              <a:rPr lang="ja-JP" altLang="en-US" sz="2000" dirty="0">
                <a:latin typeface="+mj-ea"/>
                <a:ea typeface="+mj-ea"/>
              </a:rPr>
              <a:t>台</a:t>
            </a:r>
          </a:p>
          <a:p>
            <a:pPr>
              <a:defRPr/>
            </a:pPr>
            <a:endParaRPr lang="ja-JP" altLang="en-US" sz="2000" dirty="0">
              <a:latin typeface="+mj-ea"/>
              <a:ea typeface="+mj-ea"/>
            </a:endParaRPr>
          </a:p>
          <a:p>
            <a:pPr>
              <a:defRPr/>
            </a:pPr>
            <a:r>
              <a:rPr lang="ja-JP" altLang="en-US" sz="2000" dirty="0">
                <a:latin typeface="+mj-ea"/>
                <a:ea typeface="+mj-ea"/>
              </a:rPr>
              <a:t>                </a:t>
            </a:r>
          </a:p>
        </p:txBody>
      </p:sp>
      <p:sp>
        <p:nvSpPr>
          <p:cNvPr id="87049" name="テキスト ボックス 1"/>
          <p:cNvSpPr txBox="1">
            <a:spLocks noChangeArrowheads="1"/>
          </p:cNvSpPr>
          <p:nvPr/>
        </p:nvSpPr>
        <p:spPr bwMode="auto">
          <a:xfrm>
            <a:off x="7596188" y="1052513"/>
            <a:ext cx="863600" cy="46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t>米国</a:t>
            </a:r>
          </a:p>
        </p:txBody>
      </p:sp>
      <p:sp>
        <p:nvSpPr>
          <p:cNvPr id="87050" name="テキスト ボックス 9"/>
          <p:cNvSpPr txBox="1">
            <a:spLocks noChangeArrowheads="1"/>
          </p:cNvSpPr>
          <p:nvPr/>
        </p:nvSpPr>
        <p:spPr bwMode="auto">
          <a:xfrm>
            <a:off x="989013" y="5695950"/>
            <a:ext cx="1295400" cy="4619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t>ベトナム</a:t>
            </a:r>
          </a:p>
        </p:txBody>
      </p:sp>
      <p:sp>
        <p:nvSpPr>
          <p:cNvPr id="87051" name="テキスト ボックス 13"/>
          <p:cNvSpPr txBox="1">
            <a:spLocks noChangeArrowheads="1"/>
          </p:cNvSpPr>
          <p:nvPr/>
        </p:nvSpPr>
        <p:spPr bwMode="auto">
          <a:xfrm>
            <a:off x="1516063" y="5084763"/>
            <a:ext cx="863600" cy="46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t>中国</a:t>
            </a:r>
          </a:p>
        </p:txBody>
      </p:sp>
      <p:sp>
        <p:nvSpPr>
          <p:cNvPr id="87052" name="テキスト ボックス 14"/>
          <p:cNvSpPr txBox="1">
            <a:spLocks noChangeArrowheads="1"/>
          </p:cNvSpPr>
          <p:nvPr/>
        </p:nvSpPr>
        <p:spPr bwMode="auto">
          <a:xfrm>
            <a:off x="4140200" y="3054350"/>
            <a:ext cx="863600" cy="4619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t>韓国</a:t>
            </a:r>
          </a:p>
        </p:txBody>
      </p:sp>
      <p:sp>
        <p:nvSpPr>
          <p:cNvPr id="87053" name="テキスト ボックス 15"/>
          <p:cNvSpPr txBox="1">
            <a:spLocks noChangeArrowheads="1"/>
          </p:cNvSpPr>
          <p:nvPr/>
        </p:nvSpPr>
        <p:spPr bwMode="auto">
          <a:xfrm>
            <a:off x="5867400" y="1976438"/>
            <a:ext cx="865188" cy="46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t>日本</a:t>
            </a:r>
          </a:p>
        </p:txBody>
      </p:sp>
      <p:sp>
        <p:nvSpPr>
          <p:cNvPr id="87055" name="テキスト ボックス 17"/>
          <p:cNvSpPr txBox="1">
            <a:spLocks noChangeArrowheads="1"/>
          </p:cNvSpPr>
          <p:nvPr/>
        </p:nvSpPr>
        <p:spPr bwMode="auto">
          <a:xfrm>
            <a:off x="4973638" y="305435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t>飽和化している</a:t>
            </a:r>
          </a:p>
        </p:txBody>
      </p:sp>
      <p:sp>
        <p:nvSpPr>
          <p:cNvPr id="87056" name="テキスト ボックス 18"/>
          <p:cNvSpPr txBox="1">
            <a:spLocks noChangeArrowheads="1"/>
          </p:cNvSpPr>
          <p:nvPr/>
        </p:nvSpPr>
        <p:spPr bwMode="auto">
          <a:xfrm>
            <a:off x="3203575" y="3651250"/>
            <a:ext cx="1589088" cy="4619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t>マレーシア</a:t>
            </a:r>
          </a:p>
        </p:txBody>
      </p:sp>
      <p:sp>
        <p:nvSpPr>
          <p:cNvPr id="18" name="テキスト ボックス 18"/>
          <p:cNvSpPr txBox="1">
            <a:spLocks noChangeArrowheads="1"/>
          </p:cNvSpPr>
          <p:nvPr/>
        </p:nvSpPr>
        <p:spPr bwMode="auto">
          <a:xfrm>
            <a:off x="6089650" y="4265613"/>
            <a:ext cx="2235200" cy="70788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4000" dirty="0" smtClean="0">
                <a:latin typeface="+mn-ea"/>
                <a:ea typeface="+mn-ea"/>
              </a:rPr>
              <a:t>Y</a:t>
            </a:r>
            <a:r>
              <a:rPr lang="ja-JP" altLang="en-US" sz="4000" dirty="0" smtClean="0">
                <a:latin typeface="+mn-ea"/>
                <a:ea typeface="+mn-ea"/>
              </a:rPr>
              <a:t>＝</a:t>
            </a:r>
            <a:r>
              <a:rPr lang="en-US" altLang="ja-JP" sz="4000" dirty="0" smtClean="0">
                <a:latin typeface="+mn-ea"/>
                <a:ea typeface="+mn-ea"/>
              </a:rPr>
              <a:t>0.02X</a:t>
            </a:r>
            <a:endParaRPr lang="ja-JP" altLang="en-US" sz="4000" dirty="0">
              <a:latin typeface="+mn-ea"/>
              <a:ea typeface="+mn-ea"/>
            </a:endParaRPr>
          </a:p>
        </p:txBody>
      </p:sp>
    </p:spTree>
    <p:extLst>
      <p:ext uri="{BB962C8B-B14F-4D97-AF65-F5344CB8AC3E}">
        <p14:creationId xmlns:p14="http://schemas.microsoft.com/office/powerpoint/2010/main" val="590017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980728"/>
          </a:xfrm>
        </p:spPr>
        <p:txBody>
          <a:bodyPr rtlCol="0">
            <a:normAutofit/>
          </a:bodyPr>
          <a:lstStyle/>
          <a:p>
            <a:pPr marL="180975" indent="-180975" algn="l" eaLnBrk="1" fontAlgn="auto" hangingPunct="1">
              <a:spcAft>
                <a:spcPts val="0"/>
              </a:spcAft>
              <a:defRPr/>
            </a:pPr>
            <a:r>
              <a:rPr lang="ja-JP" altLang="en-US" dirty="0" smtClean="0">
                <a:solidFill>
                  <a:schemeClr val="tx1"/>
                </a:solidFill>
                <a:latin typeface="+mj-ea"/>
                <a:ea typeface="+mj-ea"/>
              </a:rPr>
              <a:t>▷</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48</a:t>
            </a:fld>
            <a:endParaRPr lang="ja-JP" altLang="en-US"/>
          </a:p>
        </p:txBody>
      </p:sp>
      <p:pic>
        <p:nvPicPr>
          <p:cNvPr id="1026" name="Picture 2" descr="G:\03 原稿\2014年12月 商業学会集会 新興国モータリ\グラフ GDP 保有台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9033"/>
            <a:ext cx="6624736" cy="67599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p:cNvCxnSpPr/>
          <p:nvPr/>
        </p:nvCxnSpPr>
        <p:spPr>
          <a:xfrm flipV="1">
            <a:off x="1907704" y="404664"/>
            <a:ext cx="4536504" cy="59046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8"/>
          <p:cNvSpPr txBox="1">
            <a:spLocks noChangeArrowheads="1"/>
          </p:cNvSpPr>
          <p:nvPr/>
        </p:nvSpPr>
        <p:spPr bwMode="auto">
          <a:xfrm>
            <a:off x="6494634" y="50721"/>
            <a:ext cx="2235200" cy="70788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4000" dirty="0" smtClean="0">
                <a:latin typeface="+mn-ea"/>
                <a:ea typeface="+mn-ea"/>
              </a:rPr>
              <a:t>Y</a:t>
            </a:r>
            <a:r>
              <a:rPr lang="ja-JP" altLang="en-US" sz="4000" dirty="0" smtClean="0">
                <a:latin typeface="+mn-ea"/>
                <a:ea typeface="+mn-ea"/>
              </a:rPr>
              <a:t>＝</a:t>
            </a:r>
            <a:r>
              <a:rPr lang="en-US" altLang="ja-JP" sz="4000" dirty="0" smtClean="0">
                <a:latin typeface="+mn-ea"/>
                <a:ea typeface="+mn-ea"/>
              </a:rPr>
              <a:t>0.02X</a:t>
            </a:r>
            <a:endParaRPr lang="ja-JP" altLang="en-US" sz="4000" dirty="0">
              <a:latin typeface="+mn-ea"/>
              <a:ea typeface="+mn-ea"/>
            </a:endParaRPr>
          </a:p>
        </p:txBody>
      </p:sp>
      <p:cxnSp>
        <p:nvCxnSpPr>
          <p:cNvPr id="12" name="直線矢印コネクタ 11"/>
          <p:cNvCxnSpPr/>
          <p:nvPr/>
        </p:nvCxnSpPr>
        <p:spPr>
          <a:xfrm flipV="1">
            <a:off x="1907704" y="2564904"/>
            <a:ext cx="5616624" cy="37444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1907704" y="404664"/>
            <a:ext cx="2268252" cy="59046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8"/>
          <p:cNvSpPr txBox="1">
            <a:spLocks noChangeArrowheads="1"/>
          </p:cNvSpPr>
          <p:nvPr/>
        </p:nvSpPr>
        <p:spPr bwMode="auto">
          <a:xfrm>
            <a:off x="1619672" y="404664"/>
            <a:ext cx="2235200" cy="707886"/>
          </a:xfrm>
          <a:prstGeom prst="rect">
            <a:avLst/>
          </a:prstGeom>
          <a:solidFill>
            <a:schemeClr val="bg1"/>
          </a:solidFill>
          <a:ln w="38100">
            <a:no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4000" dirty="0" smtClean="0">
                <a:latin typeface="+mn-ea"/>
                <a:ea typeface="+mn-ea"/>
              </a:rPr>
              <a:t>Y</a:t>
            </a:r>
            <a:r>
              <a:rPr lang="ja-JP" altLang="en-US" sz="4000" dirty="0" smtClean="0">
                <a:latin typeface="+mn-ea"/>
                <a:ea typeface="+mn-ea"/>
              </a:rPr>
              <a:t>＝</a:t>
            </a:r>
            <a:r>
              <a:rPr lang="en-US" altLang="ja-JP" sz="4000" dirty="0" smtClean="0">
                <a:latin typeface="+mn-ea"/>
                <a:ea typeface="+mn-ea"/>
              </a:rPr>
              <a:t>0.04X</a:t>
            </a:r>
            <a:endParaRPr lang="ja-JP" altLang="en-US" sz="4000" dirty="0">
              <a:latin typeface="+mn-ea"/>
              <a:ea typeface="+mn-ea"/>
            </a:endParaRPr>
          </a:p>
        </p:txBody>
      </p:sp>
      <p:sp>
        <p:nvSpPr>
          <p:cNvPr id="22" name="テキスト ボックス 18"/>
          <p:cNvSpPr txBox="1">
            <a:spLocks noChangeArrowheads="1"/>
          </p:cNvSpPr>
          <p:nvPr/>
        </p:nvSpPr>
        <p:spPr bwMode="auto">
          <a:xfrm>
            <a:off x="6766768" y="3075057"/>
            <a:ext cx="2235200" cy="70788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4000" dirty="0" smtClean="0">
                <a:latin typeface="+mn-ea"/>
                <a:ea typeface="+mn-ea"/>
              </a:rPr>
              <a:t>Y</a:t>
            </a:r>
            <a:r>
              <a:rPr lang="ja-JP" altLang="en-US" sz="4000" dirty="0" smtClean="0">
                <a:latin typeface="+mn-ea"/>
                <a:ea typeface="+mn-ea"/>
              </a:rPr>
              <a:t>＝</a:t>
            </a:r>
            <a:r>
              <a:rPr lang="en-US" altLang="ja-JP" sz="4000" dirty="0" smtClean="0">
                <a:latin typeface="+mn-ea"/>
                <a:ea typeface="+mn-ea"/>
              </a:rPr>
              <a:t>0.01X</a:t>
            </a:r>
            <a:endParaRPr lang="ja-JP" altLang="en-US" sz="4000" dirty="0">
              <a:latin typeface="+mn-ea"/>
              <a:ea typeface="+mn-ea"/>
            </a:endParaRPr>
          </a:p>
        </p:txBody>
      </p:sp>
    </p:spTree>
    <p:extLst>
      <p:ext uri="{BB962C8B-B14F-4D97-AF65-F5344CB8AC3E}">
        <p14:creationId xmlns:p14="http://schemas.microsoft.com/office/powerpoint/2010/main" val="1939913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980728"/>
          </a:xfrm>
        </p:spPr>
        <p:txBody>
          <a:bodyPr rtlCol="0">
            <a:normAutofit/>
          </a:bodyPr>
          <a:lstStyle/>
          <a:p>
            <a:pPr marL="180975" indent="-180975" algn="l" eaLnBrk="1" fontAlgn="auto" hangingPunct="1">
              <a:spcAft>
                <a:spcPts val="0"/>
              </a:spcAft>
              <a:defRPr/>
            </a:pPr>
            <a:r>
              <a:rPr lang="ja-JP" altLang="en-US" dirty="0" smtClean="0">
                <a:solidFill>
                  <a:schemeClr val="tx1"/>
                </a:solidFill>
                <a:latin typeface="+mj-ea"/>
                <a:ea typeface="+mj-ea"/>
              </a:rPr>
              <a:t>▷</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49</a:t>
            </a:fld>
            <a:endParaRPr lang="ja-JP" altLang="en-US"/>
          </a:p>
        </p:txBody>
      </p:sp>
      <p:pic>
        <p:nvPicPr>
          <p:cNvPr id="1026" name="Picture 2" descr="G:\03 原稿\2014年12月 商業学会集会 新興国モータリ\グラフ GDP 保有台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474" y="-18175"/>
            <a:ext cx="6624736" cy="6759934"/>
          </a:xfrm>
          <a:prstGeom prst="rect">
            <a:avLst/>
          </a:prstGeom>
          <a:noFill/>
          <a:ln>
            <a:solidFill>
              <a:srgbClr val="FF0000"/>
            </a:solidFill>
          </a:ln>
        </p:spPr>
      </p:pic>
      <p:sp>
        <p:nvSpPr>
          <p:cNvPr id="11" name="テキスト ボックス 18"/>
          <p:cNvSpPr txBox="1">
            <a:spLocks noChangeArrowheads="1"/>
          </p:cNvSpPr>
          <p:nvPr/>
        </p:nvSpPr>
        <p:spPr bwMode="auto">
          <a:xfrm>
            <a:off x="6494634" y="50721"/>
            <a:ext cx="2235200" cy="70788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4000" dirty="0" smtClean="0">
                <a:latin typeface="+mn-ea"/>
                <a:ea typeface="+mn-ea"/>
              </a:rPr>
              <a:t>Y</a:t>
            </a:r>
            <a:r>
              <a:rPr lang="ja-JP" altLang="en-US" sz="4000" dirty="0" smtClean="0">
                <a:latin typeface="+mn-ea"/>
                <a:ea typeface="+mn-ea"/>
              </a:rPr>
              <a:t>＝</a:t>
            </a:r>
            <a:r>
              <a:rPr lang="en-US" altLang="ja-JP" sz="4000" dirty="0" smtClean="0">
                <a:latin typeface="+mn-ea"/>
                <a:ea typeface="+mn-ea"/>
              </a:rPr>
              <a:t>0.02X</a:t>
            </a:r>
            <a:endParaRPr lang="ja-JP" altLang="en-US" sz="4000" dirty="0">
              <a:latin typeface="+mn-ea"/>
              <a:ea typeface="+mn-ea"/>
            </a:endParaRPr>
          </a:p>
        </p:txBody>
      </p:sp>
      <p:sp>
        <p:nvSpPr>
          <p:cNvPr id="7" name="平行四辺形 6"/>
          <p:cNvSpPr/>
          <p:nvPr/>
        </p:nvSpPr>
        <p:spPr>
          <a:xfrm rot="16200000" flipV="1">
            <a:off x="271671" y="1337231"/>
            <a:ext cx="7409764" cy="4392496"/>
          </a:xfrm>
          <a:prstGeom prst="parallelogram">
            <a:avLst>
              <a:gd name="adj" fmla="val 13139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49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分析課題</a:t>
            </a:r>
          </a:p>
          <a:p>
            <a:pPr eaLnBrk="1" fontAlgn="auto" hangingPunct="1">
              <a:spcAft>
                <a:spcPts val="0"/>
              </a:spcAft>
              <a:buFont typeface="Arial" panose="020B0604020202020204" pitchFamily="34" charset="0"/>
              <a:buNone/>
              <a:defRPr/>
            </a:pPr>
            <a:r>
              <a:rPr lang="ja-JP" altLang="en-US" sz="2000" dirty="0" smtClean="0">
                <a:solidFill>
                  <a:schemeClr val="tx1"/>
                </a:solidFill>
              </a:rPr>
              <a:t> </a:t>
            </a:r>
          </a:p>
          <a:p>
            <a:pPr algn="l" eaLnBrk="1" fontAlgn="auto" hangingPunct="1">
              <a:spcAft>
                <a:spcPts val="0"/>
              </a:spcAft>
              <a:buFont typeface="Arial" panose="020B0604020202020204" pitchFamily="34" charset="0"/>
              <a:buNone/>
              <a:defRPr/>
            </a:pPr>
            <a:r>
              <a:rPr lang="en-US" altLang="ja-JP" dirty="0" smtClean="0">
                <a:solidFill>
                  <a:schemeClr val="tx1"/>
                </a:solidFill>
                <a:latin typeface="+mj-ea"/>
                <a:ea typeface="+mj-ea"/>
              </a:rPr>
              <a:t>1.</a:t>
            </a:r>
            <a:r>
              <a:rPr lang="ja-JP" altLang="en-US" dirty="0" smtClean="0">
                <a:solidFill>
                  <a:schemeClr val="tx1"/>
                </a:solidFill>
                <a:latin typeface="+mj-ea"/>
                <a:ea typeface="+mj-ea"/>
              </a:rPr>
              <a:t> 所得水準</a:t>
            </a:r>
            <a:r>
              <a:rPr lang="en-US" altLang="ja-JP" dirty="0" smtClean="0">
                <a:solidFill>
                  <a:schemeClr val="tx1"/>
                </a:solidFill>
                <a:latin typeface="+mj-ea"/>
                <a:ea typeface="+mj-ea"/>
              </a:rPr>
              <a:t>/</a:t>
            </a:r>
            <a:r>
              <a:rPr lang="ja-JP" altLang="en-US" dirty="0" smtClean="0">
                <a:solidFill>
                  <a:schemeClr val="tx1"/>
                </a:solidFill>
                <a:latin typeface="+mj-ea"/>
                <a:ea typeface="+mj-ea"/>
              </a:rPr>
              <a:t>分布と販売台数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保有台数の相関関係</a:t>
            </a:r>
          </a:p>
          <a:p>
            <a:pPr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algn="l" eaLnBrk="1" fontAlgn="auto" hangingPunct="1">
              <a:spcAft>
                <a:spcPts val="0"/>
              </a:spcAft>
              <a:defRPr/>
            </a:pPr>
            <a:r>
              <a:rPr lang="en-US" altLang="ja-JP" dirty="0">
                <a:solidFill>
                  <a:schemeClr val="tx1"/>
                </a:solidFill>
                <a:latin typeface="+mj-ea"/>
              </a:rPr>
              <a:t>2.</a:t>
            </a:r>
            <a:r>
              <a:rPr lang="ja-JP" altLang="en-US" dirty="0">
                <a:solidFill>
                  <a:schemeClr val="tx1"/>
                </a:solidFill>
                <a:latin typeface="+mj-ea"/>
              </a:rPr>
              <a:t> </a:t>
            </a:r>
            <a:r>
              <a:rPr lang="ja-JP" altLang="en-US" dirty="0" smtClean="0">
                <a:solidFill>
                  <a:schemeClr val="tx1"/>
                </a:solidFill>
                <a:latin typeface="+mj-ea"/>
              </a:rPr>
              <a:t>新規入</a:t>
            </a:r>
            <a:r>
              <a:rPr lang="ja-JP" altLang="en-US" dirty="0">
                <a:solidFill>
                  <a:schemeClr val="tx1"/>
                </a:solidFill>
                <a:latin typeface="+mj-ea"/>
              </a:rPr>
              <a:t>比率の推移－</a:t>
            </a:r>
            <a:r>
              <a:rPr lang="ja-JP" altLang="en-US" dirty="0">
                <a:solidFill>
                  <a:schemeClr val="tx1"/>
                </a:solidFill>
              </a:rPr>
              <a:t>Ｓカーブによる変化の</a:t>
            </a:r>
            <a:r>
              <a:rPr lang="ja-JP" altLang="en-US" dirty="0" smtClean="0">
                <a:solidFill>
                  <a:schemeClr val="tx1"/>
                </a:solidFill>
              </a:rPr>
              <a:t>析出</a:t>
            </a:r>
            <a:endParaRPr lang="en-US" altLang="ja-JP" dirty="0" smtClean="0">
              <a:solidFill>
                <a:schemeClr val="tx1"/>
              </a:solidFill>
            </a:endParaRPr>
          </a:p>
          <a:p>
            <a:pPr algn="l" eaLnBrk="1" fontAlgn="auto" hangingPunct="1">
              <a:spcAft>
                <a:spcPts val="0"/>
              </a:spcAft>
              <a:defRPr/>
            </a:pPr>
            <a:endParaRPr lang="ja-JP" altLang="en-US" dirty="0">
              <a:solidFill>
                <a:schemeClr val="tx1"/>
              </a:solidFill>
              <a:latin typeface="+mj-ea"/>
            </a:endParaRPr>
          </a:p>
          <a:p>
            <a:pPr algn="l" eaLnBrk="1" fontAlgn="auto" hangingPunct="1">
              <a:spcAft>
                <a:spcPts val="0"/>
              </a:spcAft>
              <a:buFont typeface="Arial" panose="020B0604020202020204" pitchFamily="34" charset="0"/>
              <a:buNone/>
              <a:defRPr/>
            </a:pPr>
            <a:r>
              <a:rPr lang="en-US" altLang="ja-JP" dirty="0" smtClean="0">
                <a:solidFill>
                  <a:schemeClr val="tx1"/>
                </a:solidFill>
                <a:latin typeface="+mj-ea"/>
                <a:ea typeface="+mj-ea"/>
              </a:rPr>
              <a:t>3.</a:t>
            </a:r>
            <a:r>
              <a:rPr lang="ja-JP" altLang="en-US" dirty="0" smtClean="0">
                <a:solidFill>
                  <a:schemeClr val="tx1"/>
                </a:solidFill>
                <a:latin typeface="+mj-ea"/>
                <a:ea typeface="+mj-ea"/>
              </a:rPr>
              <a:t> 二輪所有者から四輪所有者への乗り換え</a:t>
            </a:r>
          </a:p>
          <a:p>
            <a:pPr algn="l" eaLnBrk="1" fontAlgn="auto" hangingPunct="1">
              <a:spcAft>
                <a:spcPts val="0"/>
              </a:spcAft>
              <a:buFont typeface="Arial" panose="020B0604020202020204" pitchFamily="34" charset="0"/>
              <a:buNone/>
              <a:defRPr/>
            </a:pPr>
            <a:endParaRPr lang="ja-JP" altLang="en-US" dirty="0" smtClean="0">
              <a:solidFill>
                <a:schemeClr val="tx1"/>
              </a:solidFill>
              <a:latin typeface="+mj-ea"/>
            </a:endParaRPr>
          </a:p>
        </p:txBody>
      </p:sp>
      <p:sp>
        <p:nvSpPr>
          <p:cNvPr id="2" name="スライド番号プレースホルダー 1"/>
          <p:cNvSpPr>
            <a:spLocks noGrp="1"/>
          </p:cNvSpPr>
          <p:nvPr>
            <p:ph type="sldNum" sz="quarter" idx="12"/>
          </p:nvPr>
        </p:nvSpPr>
        <p:spPr/>
        <p:txBody>
          <a:bodyPr/>
          <a:lstStyle/>
          <a:p>
            <a:pPr>
              <a:defRPr/>
            </a:pPr>
            <a:fld id="{D3047C52-E071-41A9-887E-0FA9190DDC68}" type="slidenum">
              <a:rPr lang="ja-JP" altLang="en-US" smtClean="0"/>
              <a:pPr>
                <a:defRPr/>
              </a:pPr>
              <a:t>5</a:t>
            </a:fld>
            <a:endParaRPr lang="ja-JP"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標準保有台数</a:t>
            </a: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Ｙ＝</a:t>
            </a:r>
            <a:r>
              <a:rPr lang="en-US" altLang="ja-JP" sz="3600" dirty="0" smtClean="0">
                <a:solidFill>
                  <a:schemeClr val="tx1"/>
                </a:solidFill>
                <a:latin typeface="+mj-ea"/>
                <a:ea typeface="+mj-ea"/>
              </a:rPr>
              <a:t>0.02</a:t>
            </a:r>
            <a:r>
              <a:rPr lang="ja-JP" altLang="en-US" sz="3600" dirty="0" smtClean="0">
                <a:solidFill>
                  <a:schemeClr val="tx1"/>
                </a:solidFill>
                <a:latin typeface="+mj-ea"/>
                <a:ea typeface="+mj-ea"/>
              </a:rPr>
              <a:t>Ｘ</a:t>
            </a:r>
            <a:r>
              <a:rPr lang="en-US" altLang="ja-JP" sz="3600" dirty="0" smtClean="0">
                <a:solidFill>
                  <a:schemeClr val="tx1"/>
                </a:solidFill>
                <a:latin typeface="+mj-ea"/>
                <a:ea typeface="+mj-ea"/>
              </a:rPr>
              <a:t>(1</a:t>
            </a:r>
            <a:r>
              <a:rPr lang="ja-JP" altLang="en-US" sz="3600" dirty="0" smtClean="0">
                <a:solidFill>
                  <a:schemeClr val="tx1"/>
                </a:solidFill>
                <a:latin typeface="+mj-ea"/>
                <a:ea typeface="+mj-ea"/>
              </a:rPr>
              <a:t>人当り</a:t>
            </a:r>
            <a:r>
              <a:rPr lang="en-US" altLang="ja-JP" sz="3600" dirty="0" smtClean="0">
                <a:solidFill>
                  <a:schemeClr val="tx1"/>
                </a:solidFill>
                <a:latin typeface="+mj-ea"/>
                <a:ea typeface="+mj-ea"/>
              </a:rPr>
              <a:t>GDP</a:t>
            </a:r>
            <a:r>
              <a:rPr lang="ja-JP" altLang="en-US" sz="3600" dirty="0" smtClean="0">
                <a:solidFill>
                  <a:schemeClr val="tx1"/>
                </a:solidFill>
                <a:latin typeface="+mj-ea"/>
                <a:ea typeface="+mj-ea"/>
              </a:rPr>
              <a:t>･ドル</a:t>
            </a:r>
            <a:r>
              <a:rPr lang="en-US" altLang="ja-JP" sz="3600" dirty="0" smtClean="0">
                <a:solidFill>
                  <a:schemeClr val="tx1"/>
                </a:solidFill>
                <a:latin typeface="+mj-ea"/>
                <a:ea typeface="+mj-ea"/>
              </a:rPr>
              <a:t>)</a:t>
            </a:r>
            <a:endParaRPr lang="ja-JP" altLang="en-US" sz="3600"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endParaRPr lang="ja-JP" altLang="en-US" sz="800"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▷定義</a:t>
            </a: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・国民所得水準（</a:t>
            </a:r>
            <a:r>
              <a:rPr lang="en-US" altLang="ja-JP" dirty="0" smtClean="0">
                <a:solidFill>
                  <a:schemeClr val="tx1"/>
                </a:solidFill>
                <a:latin typeface="+mj-ea"/>
                <a:ea typeface="+mj-ea"/>
              </a:rPr>
              <a:t>1</a:t>
            </a:r>
            <a:r>
              <a:rPr lang="ja-JP" altLang="en-US" dirty="0" smtClean="0">
                <a:solidFill>
                  <a:schemeClr val="tx1"/>
                </a:solidFill>
                <a:latin typeface="+mj-ea"/>
                <a:ea typeface="+mj-ea"/>
              </a:rPr>
              <a:t>人</a:t>
            </a:r>
            <a:r>
              <a:rPr lang="en-US" altLang="ja-JP" dirty="0" smtClean="0">
                <a:solidFill>
                  <a:schemeClr val="tx1"/>
                </a:solidFill>
                <a:latin typeface="+mj-ea"/>
                <a:ea typeface="+mj-ea"/>
              </a:rPr>
              <a:t>GDP)</a:t>
            </a:r>
            <a:r>
              <a:rPr lang="ja-JP" altLang="en-US" dirty="0" smtClean="0">
                <a:solidFill>
                  <a:schemeClr val="tx1"/>
                </a:solidFill>
                <a:latin typeface="+mj-ea"/>
                <a:ea typeface="+mj-ea"/>
              </a:rPr>
              <a:t>から推算される保有台数</a:t>
            </a: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・その国の経済水準に見合った保有台数</a:t>
            </a:r>
          </a:p>
          <a:p>
            <a:pPr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▷実際の数値との相違（</a:t>
            </a:r>
            <a:r>
              <a:rPr lang="en-US" altLang="ja-JP" dirty="0" smtClean="0">
                <a:solidFill>
                  <a:schemeClr val="tx1"/>
                </a:solidFill>
                <a:latin typeface="+mj-ea"/>
                <a:ea typeface="+mj-ea"/>
              </a:rPr>
              <a:t>2012</a:t>
            </a:r>
            <a:r>
              <a:rPr lang="ja-JP" altLang="en-US" dirty="0" smtClean="0">
                <a:solidFill>
                  <a:schemeClr val="tx1"/>
                </a:solidFill>
                <a:latin typeface="+mj-ea"/>
                <a:ea typeface="+mj-ea"/>
              </a:rPr>
              <a:t>年</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標準保有台数	実保有台数	 差　</a:t>
            </a: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・タイ			</a:t>
            </a:r>
            <a:r>
              <a:rPr lang="en-US" altLang="ja-JP" dirty="0" smtClean="0">
                <a:solidFill>
                  <a:schemeClr val="tx1"/>
                </a:solidFill>
                <a:latin typeface="+mj-ea"/>
                <a:ea typeface="+mj-ea"/>
              </a:rPr>
              <a:t>108</a:t>
            </a:r>
            <a:r>
              <a:rPr lang="ja-JP" altLang="en-US" dirty="0" smtClean="0">
                <a:solidFill>
                  <a:schemeClr val="tx1"/>
                </a:solidFill>
                <a:latin typeface="+mj-ea"/>
                <a:ea typeface="+mj-ea"/>
              </a:rPr>
              <a:t>		    </a:t>
            </a:r>
            <a:r>
              <a:rPr lang="en-US" altLang="ja-JP" dirty="0" smtClean="0">
                <a:solidFill>
                  <a:schemeClr val="tx1"/>
                </a:solidFill>
                <a:latin typeface="+mj-ea"/>
                <a:ea typeface="+mj-ea"/>
              </a:rPr>
              <a:t>199</a:t>
            </a:r>
            <a:r>
              <a:rPr lang="ja-JP" altLang="en-US" dirty="0" smtClean="0">
                <a:solidFill>
                  <a:schemeClr val="tx1"/>
                </a:solidFill>
                <a:latin typeface="+mj-ea"/>
                <a:ea typeface="+mj-ea"/>
              </a:rPr>
              <a:t>		＋</a:t>
            </a:r>
            <a:r>
              <a:rPr lang="en-US" altLang="ja-JP" dirty="0" smtClean="0">
                <a:solidFill>
                  <a:schemeClr val="tx1"/>
                </a:solidFill>
                <a:latin typeface="+mj-ea"/>
                <a:ea typeface="+mj-ea"/>
              </a:rPr>
              <a:t>91</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・フィリピン		　</a:t>
            </a:r>
            <a:r>
              <a:rPr lang="en-US" altLang="ja-JP" dirty="0" smtClean="0">
                <a:solidFill>
                  <a:schemeClr val="tx1"/>
                </a:solidFill>
                <a:latin typeface="+mj-ea"/>
                <a:ea typeface="+mj-ea"/>
              </a:rPr>
              <a:t>52</a:t>
            </a:r>
            <a:r>
              <a:rPr lang="ja-JP" altLang="en-US" dirty="0" smtClean="0">
                <a:solidFill>
                  <a:schemeClr val="tx1"/>
                </a:solidFill>
                <a:latin typeface="+mj-ea"/>
                <a:ea typeface="+mj-ea"/>
              </a:rPr>
              <a:t>		      </a:t>
            </a:r>
            <a:r>
              <a:rPr lang="en-US" altLang="ja-JP" dirty="0" smtClean="0">
                <a:solidFill>
                  <a:schemeClr val="tx1"/>
                </a:solidFill>
                <a:latin typeface="+mj-ea"/>
                <a:ea typeface="+mj-ea"/>
              </a:rPr>
              <a:t>74</a:t>
            </a:r>
            <a:r>
              <a:rPr lang="ja-JP" altLang="en-US" dirty="0" smtClean="0">
                <a:solidFill>
                  <a:schemeClr val="tx1"/>
                </a:solidFill>
                <a:latin typeface="+mj-ea"/>
                <a:ea typeface="+mj-ea"/>
              </a:rPr>
              <a:t>		＋</a:t>
            </a:r>
            <a:r>
              <a:rPr lang="en-US" altLang="ja-JP" dirty="0" smtClean="0">
                <a:solidFill>
                  <a:schemeClr val="tx1"/>
                </a:solidFill>
                <a:latin typeface="+mj-ea"/>
                <a:ea typeface="+mj-ea"/>
              </a:rPr>
              <a:t>22</a:t>
            </a:r>
            <a:endParaRPr lang="ja-JP" altLang="en-US" dirty="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・中国		</a:t>
            </a:r>
            <a:r>
              <a:rPr lang="en-US" altLang="ja-JP" dirty="0" smtClean="0">
                <a:solidFill>
                  <a:schemeClr val="tx1"/>
                </a:solidFill>
                <a:latin typeface="+mj-ea"/>
                <a:ea typeface="+mj-ea"/>
              </a:rPr>
              <a:t>122</a:t>
            </a:r>
            <a:r>
              <a:rPr lang="ja-JP" altLang="en-US" dirty="0" smtClean="0">
                <a:solidFill>
                  <a:schemeClr val="tx1"/>
                </a:solidFill>
                <a:latin typeface="+mj-ea"/>
                <a:ea typeface="+mj-ea"/>
              </a:rPr>
              <a:t>		      </a:t>
            </a:r>
            <a:r>
              <a:rPr lang="en-US" altLang="ja-JP" dirty="0" smtClean="0">
                <a:solidFill>
                  <a:schemeClr val="tx1"/>
                </a:solidFill>
                <a:latin typeface="+mj-ea"/>
                <a:ea typeface="+mj-ea"/>
              </a:rPr>
              <a:t>85</a:t>
            </a:r>
            <a:r>
              <a:rPr lang="ja-JP" altLang="en-US" dirty="0" smtClean="0">
                <a:solidFill>
                  <a:schemeClr val="tx1"/>
                </a:solidFill>
                <a:latin typeface="+mj-ea"/>
                <a:ea typeface="+mj-ea"/>
              </a:rPr>
              <a:t>		－</a:t>
            </a:r>
            <a:r>
              <a:rPr lang="en-US" altLang="ja-JP" dirty="0" smtClean="0">
                <a:solidFill>
                  <a:schemeClr val="tx1"/>
                </a:solidFill>
                <a:latin typeface="+mj-ea"/>
                <a:ea typeface="+mj-ea"/>
              </a:rPr>
              <a:t>37</a:t>
            </a:r>
            <a:r>
              <a:rPr lang="ja-JP" altLang="en-US" dirty="0" smtClean="0">
                <a:solidFill>
                  <a:schemeClr val="tx1"/>
                </a:solidFill>
                <a:latin typeface="+mj-ea"/>
                <a:ea typeface="+mj-ea"/>
              </a:rPr>
              <a:t> </a:t>
            </a: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・インド		  </a:t>
            </a:r>
            <a:r>
              <a:rPr lang="en-US" altLang="ja-JP" dirty="0" smtClean="0">
                <a:solidFill>
                  <a:schemeClr val="tx1"/>
                </a:solidFill>
                <a:latin typeface="+mj-ea"/>
                <a:ea typeface="+mj-ea"/>
              </a:rPr>
              <a:t>30</a:t>
            </a:r>
            <a:r>
              <a:rPr lang="ja-JP" altLang="en-US" dirty="0" smtClean="0">
                <a:solidFill>
                  <a:schemeClr val="tx1"/>
                </a:solidFill>
                <a:latin typeface="+mj-ea"/>
                <a:ea typeface="+mj-ea"/>
              </a:rPr>
              <a:t>	 	      </a:t>
            </a:r>
            <a:r>
              <a:rPr lang="en-US" altLang="ja-JP" dirty="0" smtClean="0">
                <a:solidFill>
                  <a:schemeClr val="tx1"/>
                </a:solidFill>
                <a:latin typeface="+mj-ea"/>
                <a:ea typeface="+mj-ea"/>
              </a:rPr>
              <a:t>25</a:t>
            </a:r>
            <a:r>
              <a:rPr lang="ja-JP" altLang="en-US" dirty="0" smtClean="0">
                <a:solidFill>
                  <a:schemeClr val="tx1"/>
                </a:solidFill>
                <a:latin typeface="+mj-ea"/>
                <a:ea typeface="+mj-ea"/>
              </a:rPr>
              <a:t>　		－</a:t>
            </a:r>
            <a:r>
              <a:rPr lang="en-US" altLang="ja-JP" dirty="0" smtClean="0">
                <a:solidFill>
                  <a:schemeClr val="tx1"/>
                </a:solidFill>
                <a:latin typeface="+mj-ea"/>
                <a:ea typeface="+mj-ea"/>
              </a:rPr>
              <a:t>5</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50</a:t>
            </a:fld>
            <a:endParaRPr lang="ja-JP" altLang="en-US"/>
          </a:p>
        </p:txBody>
      </p:sp>
    </p:spTree>
    <p:extLst>
      <p:ext uri="{BB962C8B-B14F-4D97-AF65-F5344CB8AC3E}">
        <p14:creationId xmlns:p14="http://schemas.microsoft.com/office/powerpoint/2010/main" val="1845472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fontScale="92500" lnSpcReduction="10000"/>
          </a:bodyPr>
          <a:lstStyle/>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▷実際の数値との相違（</a:t>
            </a:r>
            <a:r>
              <a:rPr lang="en-US" altLang="ja-JP" dirty="0" smtClean="0">
                <a:solidFill>
                  <a:schemeClr val="tx1"/>
                </a:solidFill>
                <a:latin typeface="+mj-ea"/>
                <a:ea typeface="+mj-ea"/>
              </a:rPr>
              <a:t>2012</a:t>
            </a:r>
            <a:r>
              <a:rPr lang="ja-JP" altLang="en-US" dirty="0" smtClean="0">
                <a:solidFill>
                  <a:schemeClr val="tx1"/>
                </a:solidFill>
                <a:latin typeface="+mj-ea"/>
                <a:ea typeface="+mj-ea"/>
              </a:rPr>
              <a:t>年</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標準保有台数	実保有台数	 乖離　</a:t>
            </a: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		</a:t>
            </a:r>
            <a:r>
              <a:rPr lang="en-US" altLang="ja-JP" dirty="0" smtClean="0">
                <a:solidFill>
                  <a:schemeClr val="tx1"/>
                </a:solidFill>
                <a:latin typeface="+mj-ea"/>
                <a:ea typeface="+mj-ea"/>
              </a:rPr>
              <a:t>931</a:t>
            </a:r>
            <a:r>
              <a:rPr lang="ja-JP" altLang="en-US" dirty="0" smtClean="0">
                <a:solidFill>
                  <a:schemeClr val="tx1"/>
                </a:solidFill>
                <a:latin typeface="+mj-ea"/>
                <a:ea typeface="+mj-ea"/>
              </a:rPr>
              <a:t>		     </a:t>
            </a:r>
            <a:r>
              <a:rPr lang="en-US" altLang="ja-JP" dirty="0" smtClean="0">
                <a:solidFill>
                  <a:schemeClr val="tx1"/>
                </a:solidFill>
                <a:latin typeface="+mj-ea"/>
                <a:ea typeface="+mj-ea"/>
              </a:rPr>
              <a:t>599</a:t>
            </a:r>
            <a:r>
              <a:rPr lang="ja-JP" altLang="en-US" dirty="0" smtClean="0">
                <a:solidFill>
                  <a:schemeClr val="tx1"/>
                </a:solidFill>
                <a:latin typeface="+mj-ea"/>
                <a:ea typeface="+mj-ea"/>
              </a:rPr>
              <a:t>		－</a:t>
            </a:r>
            <a:r>
              <a:rPr lang="en-US" altLang="ja-JP" dirty="0" smtClean="0">
                <a:solidFill>
                  <a:schemeClr val="tx1"/>
                </a:solidFill>
                <a:latin typeface="+mj-ea"/>
                <a:ea typeface="+mj-ea"/>
              </a:rPr>
              <a:t>332</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・韓国		</a:t>
            </a:r>
            <a:r>
              <a:rPr lang="en-US" altLang="ja-JP" dirty="0" smtClean="0">
                <a:solidFill>
                  <a:schemeClr val="tx1"/>
                </a:solidFill>
                <a:latin typeface="+mj-ea"/>
                <a:ea typeface="+mj-ea"/>
              </a:rPr>
              <a:t>452</a:t>
            </a:r>
            <a:r>
              <a:rPr lang="ja-JP" altLang="en-US" dirty="0" smtClean="0">
                <a:solidFill>
                  <a:schemeClr val="tx1"/>
                </a:solidFill>
                <a:latin typeface="+mj-ea"/>
                <a:ea typeface="+mj-ea"/>
              </a:rPr>
              <a:t>		     </a:t>
            </a:r>
            <a:r>
              <a:rPr lang="en-US" altLang="ja-JP" dirty="0" smtClean="0">
                <a:solidFill>
                  <a:schemeClr val="tx1"/>
                </a:solidFill>
                <a:latin typeface="+mj-ea"/>
                <a:ea typeface="+mj-ea"/>
              </a:rPr>
              <a:t>383</a:t>
            </a:r>
            <a:r>
              <a:rPr lang="ja-JP" altLang="en-US" dirty="0" smtClean="0">
                <a:solidFill>
                  <a:schemeClr val="tx1"/>
                </a:solidFill>
                <a:latin typeface="+mj-ea"/>
                <a:ea typeface="+mj-ea"/>
              </a:rPr>
              <a:t>		－</a:t>
            </a:r>
            <a:r>
              <a:rPr lang="en-US" altLang="ja-JP" dirty="0" smtClean="0">
                <a:solidFill>
                  <a:schemeClr val="tx1"/>
                </a:solidFill>
                <a:latin typeface="+mj-ea"/>
                <a:ea typeface="+mj-ea"/>
              </a:rPr>
              <a:t>69</a:t>
            </a:r>
            <a:endParaRPr lang="ja-JP" altLang="en-US" dirty="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・台湾		</a:t>
            </a:r>
            <a:r>
              <a:rPr lang="en-US" altLang="ja-JP" dirty="0" smtClean="0">
                <a:solidFill>
                  <a:schemeClr val="tx1"/>
                </a:solidFill>
                <a:latin typeface="+mj-ea"/>
                <a:ea typeface="+mj-ea"/>
              </a:rPr>
              <a:t>408</a:t>
            </a:r>
            <a:r>
              <a:rPr lang="ja-JP" altLang="en-US" dirty="0" smtClean="0">
                <a:solidFill>
                  <a:schemeClr val="tx1"/>
                </a:solidFill>
                <a:latin typeface="+mj-ea"/>
                <a:ea typeface="+mj-ea"/>
              </a:rPr>
              <a:t>		     </a:t>
            </a:r>
            <a:r>
              <a:rPr lang="en-US" altLang="ja-JP" dirty="0" smtClean="0">
                <a:solidFill>
                  <a:schemeClr val="tx1"/>
                </a:solidFill>
                <a:latin typeface="+mj-ea"/>
                <a:ea typeface="+mj-ea"/>
              </a:rPr>
              <a:t>308</a:t>
            </a:r>
            <a:r>
              <a:rPr lang="ja-JP" altLang="en-US" dirty="0" smtClean="0">
                <a:solidFill>
                  <a:schemeClr val="tx1"/>
                </a:solidFill>
                <a:latin typeface="+mj-ea"/>
                <a:ea typeface="+mj-ea"/>
              </a:rPr>
              <a:t>		－</a:t>
            </a:r>
            <a:r>
              <a:rPr lang="en-US" altLang="ja-JP" dirty="0" smtClean="0">
                <a:solidFill>
                  <a:schemeClr val="tx1"/>
                </a:solidFill>
                <a:latin typeface="+mj-ea"/>
                <a:ea typeface="+mj-ea"/>
              </a:rPr>
              <a:t>100</a:t>
            </a:r>
            <a:r>
              <a:rPr lang="ja-JP" altLang="en-US" dirty="0" smtClean="0">
                <a:solidFill>
                  <a:schemeClr val="tx1"/>
                </a:solidFill>
                <a:latin typeface="+mj-ea"/>
                <a:ea typeface="+mj-ea"/>
              </a:rPr>
              <a:t> </a:t>
            </a:r>
          </a:p>
          <a:p>
            <a:pPr algn="l" eaLnBrk="1" fontAlgn="auto" hangingPunct="1">
              <a:spcAft>
                <a:spcPts val="0"/>
              </a:spcAft>
              <a:defRPr/>
            </a:pPr>
            <a:r>
              <a:rPr lang="ja-JP" altLang="en-US" dirty="0">
                <a:solidFill>
                  <a:schemeClr val="tx1"/>
                </a:solidFill>
                <a:latin typeface="+mj-ea"/>
              </a:rPr>
              <a:t>・マレーシア	</a:t>
            </a:r>
            <a:r>
              <a:rPr lang="en-US" altLang="ja-JP" dirty="0">
                <a:solidFill>
                  <a:schemeClr val="tx1"/>
                </a:solidFill>
                <a:latin typeface="+mj-ea"/>
              </a:rPr>
              <a:t>208</a:t>
            </a:r>
            <a:r>
              <a:rPr lang="ja-JP" altLang="en-US" dirty="0">
                <a:solidFill>
                  <a:schemeClr val="tx1"/>
                </a:solidFill>
                <a:latin typeface="+mj-ea"/>
              </a:rPr>
              <a:t>		     </a:t>
            </a:r>
            <a:r>
              <a:rPr lang="en-US" altLang="ja-JP" dirty="0">
                <a:solidFill>
                  <a:schemeClr val="tx1"/>
                </a:solidFill>
                <a:latin typeface="+mj-ea"/>
              </a:rPr>
              <a:t>408</a:t>
            </a:r>
            <a:r>
              <a:rPr lang="ja-JP" altLang="en-US" dirty="0">
                <a:solidFill>
                  <a:schemeClr val="tx1"/>
                </a:solidFill>
                <a:latin typeface="+mj-ea"/>
              </a:rPr>
              <a:t>		＋</a:t>
            </a:r>
            <a:r>
              <a:rPr lang="en-US" altLang="ja-JP" dirty="0">
                <a:solidFill>
                  <a:schemeClr val="tx1"/>
                </a:solidFill>
                <a:latin typeface="+mj-ea"/>
              </a:rPr>
              <a:t>200</a:t>
            </a:r>
            <a:endParaRPr lang="ja-JP" altLang="en-US" dirty="0">
              <a:solidFill>
                <a:schemeClr val="tx1"/>
              </a:solidFill>
              <a:latin typeface="+mj-ea"/>
            </a:endParaRPr>
          </a:p>
          <a:p>
            <a:pPr algn="l" eaLnBrk="1" fontAlgn="auto" hangingPunct="1">
              <a:spcAft>
                <a:spcPts val="0"/>
              </a:spcAft>
              <a:defRPr/>
            </a:pPr>
            <a:r>
              <a:rPr lang="ja-JP" altLang="en-US" dirty="0">
                <a:solidFill>
                  <a:schemeClr val="tx1"/>
                </a:solidFill>
                <a:latin typeface="+mj-ea"/>
              </a:rPr>
              <a:t>・中国		</a:t>
            </a:r>
            <a:r>
              <a:rPr lang="en-US" altLang="ja-JP" dirty="0">
                <a:solidFill>
                  <a:schemeClr val="tx1"/>
                </a:solidFill>
                <a:latin typeface="+mj-ea"/>
              </a:rPr>
              <a:t>122</a:t>
            </a:r>
            <a:r>
              <a:rPr lang="ja-JP" altLang="en-US" dirty="0">
                <a:solidFill>
                  <a:schemeClr val="tx1"/>
                </a:solidFill>
                <a:latin typeface="+mj-ea"/>
              </a:rPr>
              <a:t>		      </a:t>
            </a:r>
            <a:r>
              <a:rPr lang="en-US" altLang="ja-JP" dirty="0" smtClean="0">
                <a:solidFill>
                  <a:schemeClr val="tx1"/>
                </a:solidFill>
                <a:latin typeface="+mj-ea"/>
              </a:rPr>
              <a:t>85</a:t>
            </a:r>
            <a:r>
              <a:rPr lang="ja-JP" altLang="en-US" dirty="0">
                <a:solidFill>
                  <a:schemeClr val="tx1"/>
                </a:solidFill>
                <a:latin typeface="+mj-ea"/>
              </a:rPr>
              <a:t>		</a:t>
            </a:r>
            <a:r>
              <a:rPr lang="ja-JP" altLang="en-US" dirty="0" smtClean="0">
                <a:solidFill>
                  <a:schemeClr val="tx1"/>
                </a:solidFill>
                <a:latin typeface="+mj-ea"/>
              </a:rPr>
              <a:t>－</a:t>
            </a:r>
            <a:r>
              <a:rPr lang="en-US" altLang="ja-JP" dirty="0" smtClean="0">
                <a:solidFill>
                  <a:schemeClr val="tx1"/>
                </a:solidFill>
                <a:latin typeface="+mj-ea"/>
              </a:rPr>
              <a:t>37</a:t>
            </a:r>
            <a:r>
              <a:rPr lang="ja-JP" altLang="en-US" dirty="0" smtClean="0">
                <a:solidFill>
                  <a:schemeClr val="tx1"/>
                </a:solidFill>
                <a:latin typeface="+mj-ea"/>
              </a:rPr>
              <a:t> </a:t>
            </a:r>
            <a:endParaRPr lang="ja-JP" altLang="en-US" dirty="0">
              <a:solidFill>
                <a:schemeClr val="tx1"/>
              </a:solidFill>
              <a:latin typeface="+mj-ea"/>
            </a:endParaRPr>
          </a:p>
          <a:p>
            <a:pPr algn="l" eaLnBrk="1" fontAlgn="auto" hangingPunct="1">
              <a:spcAft>
                <a:spcPts val="0"/>
              </a:spcAft>
              <a:defRPr/>
            </a:pPr>
            <a:r>
              <a:rPr lang="ja-JP" altLang="en-US" dirty="0">
                <a:solidFill>
                  <a:schemeClr val="tx1"/>
                </a:solidFill>
                <a:latin typeface="+mj-ea"/>
              </a:rPr>
              <a:t>・タイ			</a:t>
            </a:r>
            <a:r>
              <a:rPr lang="en-US" altLang="ja-JP" dirty="0">
                <a:solidFill>
                  <a:schemeClr val="tx1"/>
                </a:solidFill>
                <a:latin typeface="+mj-ea"/>
              </a:rPr>
              <a:t>108</a:t>
            </a:r>
            <a:r>
              <a:rPr lang="ja-JP" altLang="en-US" dirty="0">
                <a:solidFill>
                  <a:schemeClr val="tx1"/>
                </a:solidFill>
                <a:latin typeface="+mj-ea"/>
              </a:rPr>
              <a:t>		    </a:t>
            </a:r>
            <a:r>
              <a:rPr lang="ja-JP" altLang="en-US" dirty="0" smtClean="0">
                <a:solidFill>
                  <a:schemeClr val="tx1"/>
                </a:solidFill>
                <a:latin typeface="+mj-ea"/>
              </a:rPr>
              <a:t> </a:t>
            </a:r>
            <a:r>
              <a:rPr lang="en-US" altLang="ja-JP" dirty="0" smtClean="0">
                <a:solidFill>
                  <a:schemeClr val="tx1"/>
                </a:solidFill>
                <a:latin typeface="+mj-ea"/>
              </a:rPr>
              <a:t>199</a:t>
            </a:r>
            <a:r>
              <a:rPr lang="ja-JP" altLang="en-US" dirty="0">
                <a:solidFill>
                  <a:schemeClr val="tx1"/>
                </a:solidFill>
                <a:latin typeface="+mj-ea"/>
              </a:rPr>
              <a:t>		＋</a:t>
            </a:r>
            <a:r>
              <a:rPr lang="en-US" altLang="ja-JP" dirty="0">
                <a:solidFill>
                  <a:schemeClr val="tx1"/>
                </a:solidFill>
                <a:latin typeface="+mj-ea"/>
              </a:rPr>
              <a:t>91</a:t>
            </a:r>
            <a:endParaRPr lang="ja-JP" altLang="en-US" dirty="0">
              <a:solidFill>
                <a:schemeClr val="tx1"/>
              </a:solidFill>
              <a:latin typeface="+mj-ea"/>
            </a:endParaRPr>
          </a:p>
          <a:p>
            <a:pPr algn="l" eaLnBrk="1" fontAlgn="auto" hangingPunct="1">
              <a:spcAft>
                <a:spcPts val="0"/>
              </a:spcAft>
              <a:defRPr/>
            </a:pPr>
            <a:r>
              <a:rPr lang="ja-JP" altLang="en-US" dirty="0">
                <a:solidFill>
                  <a:schemeClr val="tx1"/>
                </a:solidFill>
                <a:latin typeface="+mj-ea"/>
              </a:rPr>
              <a:t>・インドネシア	  </a:t>
            </a:r>
            <a:r>
              <a:rPr lang="en-US" altLang="ja-JP" dirty="0">
                <a:solidFill>
                  <a:schemeClr val="tx1"/>
                </a:solidFill>
                <a:latin typeface="+mj-ea"/>
              </a:rPr>
              <a:t>72</a:t>
            </a:r>
            <a:r>
              <a:rPr lang="ja-JP" altLang="en-US" dirty="0">
                <a:solidFill>
                  <a:schemeClr val="tx1"/>
                </a:solidFill>
                <a:latin typeface="+mj-ea"/>
              </a:rPr>
              <a:t>	 	       </a:t>
            </a:r>
            <a:r>
              <a:rPr lang="en-US" altLang="ja-JP" dirty="0">
                <a:solidFill>
                  <a:schemeClr val="tx1"/>
                </a:solidFill>
                <a:latin typeface="+mj-ea"/>
              </a:rPr>
              <a:t>72</a:t>
            </a:r>
            <a:r>
              <a:rPr lang="ja-JP" altLang="en-US" dirty="0">
                <a:solidFill>
                  <a:schemeClr val="tx1"/>
                </a:solidFill>
                <a:latin typeface="+mj-ea"/>
              </a:rPr>
              <a:t>　		</a:t>
            </a:r>
            <a:r>
              <a:rPr lang="en-US" altLang="ja-JP" dirty="0">
                <a:solidFill>
                  <a:schemeClr val="tx1"/>
                </a:solidFill>
                <a:latin typeface="+mj-ea"/>
              </a:rPr>
              <a:t>±0 </a:t>
            </a:r>
            <a:endParaRPr lang="ja-JP" altLang="en-US" dirty="0" smtClean="0">
              <a:solidFill>
                <a:schemeClr val="tx1"/>
              </a:solidFill>
              <a:latin typeface="+mj-ea"/>
            </a:endParaRPr>
          </a:p>
          <a:p>
            <a:pPr algn="l" eaLnBrk="1" fontAlgn="auto" hangingPunct="1">
              <a:spcAft>
                <a:spcPts val="0"/>
              </a:spcAft>
              <a:defRPr/>
            </a:pPr>
            <a:r>
              <a:rPr lang="ja-JP" altLang="en-US" dirty="0" smtClean="0">
                <a:solidFill>
                  <a:schemeClr val="tx1"/>
                </a:solidFill>
                <a:latin typeface="+mj-ea"/>
              </a:rPr>
              <a:t>・</a:t>
            </a:r>
            <a:r>
              <a:rPr lang="ja-JP" altLang="en-US" dirty="0">
                <a:solidFill>
                  <a:schemeClr val="tx1"/>
                </a:solidFill>
                <a:latin typeface="+mj-ea"/>
              </a:rPr>
              <a:t>フィリピン		　</a:t>
            </a:r>
            <a:r>
              <a:rPr lang="en-US" altLang="ja-JP" dirty="0">
                <a:solidFill>
                  <a:schemeClr val="tx1"/>
                </a:solidFill>
                <a:latin typeface="+mj-ea"/>
              </a:rPr>
              <a:t>52</a:t>
            </a:r>
            <a:r>
              <a:rPr lang="ja-JP" altLang="en-US" dirty="0">
                <a:solidFill>
                  <a:schemeClr val="tx1"/>
                </a:solidFill>
                <a:latin typeface="+mj-ea"/>
              </a:rPr>
              <a:t>		     </a:t>
            </a:r>
            <a:r>
              <a:rPr lang="ja-JP" altLang="en-US" dirty="0" smtClean="0">
                <a:solidFill>
                  <a:schemeClr val="tx1"/>
                </a:solidFill>
                <a:latin typeface="+mj-ea"/>
              </a:rPr>
              <a:t>  </a:t>
            </a:r>
            <a:r>
              <a:rPr lang="en-US" altLang="ja-JP" dirty="0">
                <a:solidFill>
                  <a:schemeClr val="tx1"/>
                </a:solidFill>
                <a:latin typeface="+mj-ea"/>
              </a:rPr>
              <a:t>74</a:t>
            </a:r>
            <a:r>
              <a:rPr lang="ja-JP" altLang="en-US" dirty="0">
                <a:solidFill>
                  <a:schemeClr val="tx1"/>
                </a:solidFill>
                <a:latin typeface="+mj-ea"/>
              </a:rPr>
              <a:t>		＋</a:t>
            </a:r>
            <a:r>
              <a:rPr lang="en-US" altLang="ja-JP" dirty="0">
                <a:solidFill>
                  <a:schemeClr val="tx1"/>
                </a:solidFill>
                <a:latin typeface="+mj-ea"/>
              </a:rPr>
              <a:t>22</a:t>
            </a:r>
            <a:endParaRPr lang="ja-JP" altLang="en-US" dirty="0">
              <a:solidFill>
                <a:schemeClr val="tx1"/>
              </a:solidFill>
              <a:latin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・ベトナム		　</a:t>
            </a:r>
            <a:r>
              <a:rPr lang="en-US" altLang="ja-JP" dirty="0" smtClean="0">
                <a:solidFill>
                  <a:schemeClr val="tx1"/>
                </a:solidFill>
                <a:latin typeface="+mj-ea"/>
                <a:ea typeface="+mj-ea"/>
              </a:rPr>
              <a:t>35</a:t>
            </a:r>
            <a:r>
              <a:rPr lang="ja-JP" altLang="en-US" dirty="0" smtClean="0">
                <a:solidFill>
                  <a:schemeClr val="tx1"/>
                </a:solidFill>
                <a:latin typeface="+mj-ea"/>
                <a:ea typeface="+mj-ea"/>
              </a:rPr>
              <a:t>		       </a:t>
            </a:r>
            <a:r>
              <a:rPr lang="en-US" altLang="ja-JP" dirty="0" smtClean="0">
                <a:solidFill>
                  <a:schemeClr val="tx1"/>
                </a:solidFill>
                <a:latin typeface="+mj-ea"/>
                <a:ea typeface="+mj-ea"/>
              </a:rPr>
              <a:t>19</a:t>
            </a:r>
            <a:r>
              <a:rPr lang="ja-JP" altLang="en-US" dirty="0" smtClean="0">
                <a:solidFill>
                  <a:schemeClr val="tx1"/>
                </a:solidFill>
                <a:latin typeface="+mj-ea"/>
                <a:ea typeface="+mj-ea"/>
              </a:rPr>
              <a:t>		－</a:t>
            </a:r>
            <a:r>
              <a:rPr lang="en-US" altLang="ja-JP" dirty="0" smtClean="0">
                <a:solidFill>
                  <a:schemeClr val="tx1"/>
                </a:solidFill>
                <a:latin typeface="+mj-ea"/>
                <a:ea typeface="+mj-ea"/>
              </a:rPr>
              <a:t>16</a:t>
            </a:r>
            <a:endParaRPr lang="ja-JP" altLang="en-US" dirty="0" smtClean="0">
              <a:solidFill>
                <a:schemeClr val="tx1"/>
              </a:solidFill>
              <a:latin typeface="+mj-ea"/>
              <a:ea typeface="+mj-ea"/>
            </a:endParaRPr>
          </a:p>
          <a:p>
            <a:pPr algn="l" eaLnBrk="1" fontAlgn="auto" hangingPunct="1">
              <a:spcAft>
                <a:spcPts val="0"/>
              </a:spcAft>
              <a:defRPr/>
            </a:pPr>
            <a:r>
              <a:rPr lang="ja-JP" altLang="en-US" dirty="0">
                <a:solidFill>
                  <a:schemeClr val="tx1"/>
                </a:solidFill>
                <a:latin typeface="+mj-ea"/>
              </a:rPr>
              <a:t>・インド		  </a:t>
            </a:r>
            <a:r>
              <a:rPr lang="en-US" altLang="ja-JP" dirty="0">
                <a:solidFill>
                  <a:schemeClr val="tx1"/>
                </a:solidFill>
                <a:latin typeface="+mj-ea"/>
              </a:rPr>
              <a:t>30</a:t>
            </a:r>
            <a:r>
              <a:rPr lang="ja-JP" altLang="en-US" dirty="0">
                <a:solidFill>
                  <a:schemeClr val="tx1"/>
                </a:solidFill>
                <a:latin typeface="+mj-ea"/>
              </a:rPr>
              <a:t>	 	     </a:t>
            </a:r>
            <a:r>
              <a:rPr lang="ja-JP" altLang="en-US" dirty="0" smtClean="0">
                <a:solidFill>
                  <a:schemeClr val="tx1"/>
                </a:solidFill>
                <a:latin typeface="+mj-ea"/>
              </a:rPr>
              <a:t>  </a:t>
            </a:r>
            <a:r>
              <a:rPr lang="en-US" altLang="ja-JP" dirty="0">
                <a:solidFill>
                  <a:schemeClr val="tx1"/>
                </a:solidFill>
                <a:latin typeface="+mj-ea"/>
              </a:rPr>
              <a:t>25</a:t>
            </a:r>
            <a:r>
              <a:rPr lang="ja-JP" altLang="en-US" dirty="0">
                <a:solidFill>
                  <a:schemeClr val="tx1"/>
                </a:solidFill>
                <a:latin typeface="+mj-ea"/>
              </a:rPr>
              <a:t>　		－</a:t>
            </a:r>
            <a:r>
              <a:rPr lang="en-US" altLang="ja-JP" dirty="0">
                <a:solidFill>
                  <a:schemeClr val="tx1"/>
                </a:solidFill>
                <a:latin typeface="+mj-ea"/>
              </a:rPr>
              <a:t>5</a:t>
            </a:r>
            <a:endParaRPr lang="ja-JP" altLang="en-US" dirty="0">
              <a:solidFill>
                <a:schemeClr val="tx1"/>
              </a:solidFill>
              <a:latin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・パキスタン	  </a:t>
            </a:r>
            <a:r>
              <a:rPr lang="en-US" altLang="ja-JP" dirty="0" smtClean="0">
                <a:solidFill>
                  <a:schemeClr val="tx1"/>
                </a:solidFill>
                <a:latin typeface="+mj-ea"/>
                <a:ea typeface="+mj-ea"/>
              </a:rPr>
              <a:t>24</a:t>
            </a:r>
            <a:r>
              <a:rPr lang="ja-JP" altLang="en-US" dirty="0" smtClean="0">
                <a:solidFill>
                  <a:schemeClr val="tx1"/>
                </a:solidFill>
                <a:latin typeface="+mj-ea"/>
                <a:ea typeface="+mj-ea"/>
              </a:rPr>
              <a:t>		       </a:t>
            </a:r>
            <a:r>
              <a:rPr lang="en-US" altLang="ja-JP" dirty="0" smtClean="0">
                <a:solidFill>
                  <a:schemeClr val="tx1"/>
                </a:solidFill>
                <a:latin typeface="+mj-ea"/>
                <a:ea typeface="+mj-ea"/>
              </a:rPr>
              <a:t>13</a:t>
            </a:r>
            <a:r>
              <a:rPr lang="ja-JP" altLang="en-US" dirty="0" smtClean="0">
                <a:solidFill>
                  <a:schemeClr val="tx1"/>
                </a:solidFill>
                <a:latin typeface="+mj-ea"/>
                <a:ea typeface="+mj-ea"/>
              </a:rPr>
              <a:t>		－</a:t>
            </a:r>
            <a:r>
              <a:rPr lang="en-US" altLang="ja-JP" dirty="0" smtClean="0">
                <a:solidFill>
                  <a:schemeClr val="tx1"/>
                </a:solidFill>
                <a:latin typeface="+mj-ea"/>
                <a:ea typeface="+mj-ea"/>
              </a:rPr>
              <a:t>11</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51</a:t>
            </a:fld>
            <a:endParaRPr lang="ja-JP" altLang="en-US"/>
          </a:p>
        </p:txBody>
      </p:sp>
    </p:spTree>
    <p:extLst>
      <p:ext uri="{BB962C8B-B14F-4D97-AF65-F5344CB8AC3E}">
        <p14:creationId xmlns:p14="http://schemas.microsoft.com/office/powerpoint/2010/main" val="3817004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fontScale="92500" lnSpcReduction="10000"/>
          </a:bodyPr>
          <a:lstStyle/>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▷実際の数値との相違（</a:t>
            </a:r>
            <a:r>
              <a:rPr lang="en-US" altLang="ja-JP" dirty="0" smtClean="0">
                <a:solidFill>
                  <a:schemeClr val="tx1"/>
                </a:solidFill>
                <a:latin typeface="+mj-ea"/>
                <a:ea typeface="+mj-ea"/>
              </a:rPr>
              <a:t>2012</a:t>
            </a:r>
            <a:r>
              <a:rPr lang="ja-JP" altLang="en-US" dirty="0" smtClean="0">
                <a:solidFill>
                  <a:schemeClr val="tx1"/>
                </a:solidFill>
                <a:latin typeface="+mj-ea"/>
                <a:ea typeface="+mj-ea"/>
              </a:rPr>
              <a:t>年</a:t>
            </a:r>
            <a:r>
              <a:rPr lang="en-US" altLang="ja-JP" dirty="0" smtClean="0">
                <a:solidFill>
                  <a:schemeClr val="tx1"/>
                </a:solidFill>
                <a:latin typeface="+mj-ea"/>
                <a:ea typeface="+mj-ea"/>
              </a:rPr>
              <a:t>)</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標準保有台数	実保有台数	 乖離　</a:t>
            </a: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		</a:t>
            </a:r>
            <a:r>
              <a:rPr lang="en-US" altLang="ja-JP" dirty="0" smtClean="0">
                <a:solidFill>
                  <a:schemeClr val="tx1"/>
                </a:solidFill>
                <a:latin typeface="+mj-ea"/>
                <a:ea typeface="+mj-ea"/>
              </a:rPr>
              <a:t>931</a:t>
            </a:r>
            <a:r>
              <a:rPr lang="ja-JP" altLang="en-US" dirty="0" smtClean="0">
                <a:solidFill>
                  <a:schemeClr val="tx1"/>
                </a:solidFill>
                <a:latin typeface="+mj-ea"/>
                <a:ea typeface="+mj-ea"/>
              </a:rPr>
              <a:t>		     </a:t>
            </a:r>
            <a:r>
              <a:rPr lang="en-US" altLang="ja-JP" dirty="0" smtClean="0">
                <a:solidFill>
                  <a:schemeClr val="tx1"/>
                </a:solidFill>
                <a:latin typeface="+mj-ea"/>
                <a:ea typeface="+mj-ea"/>
              </a:rPr>
              <a:t>599</a:t>
            </a:r>
            <a:r>
              <a:rPr lang="ja-JP" altLang="en-US" dirty="0" smtClean="0">
                <a:solidFill>
                  <a:schemeClr val="tx1"/>
                </a:solidFill>
                <a:latin typeface="+mj-ea"/>
                <a:ea typeface="+mj-ea"/>
              </a:rPr>
              <a:t>		－</a:t>
            </a:r>
            <a:r>
              <a:rPr lang="en-US" altLang="ja-JP" dirty="0" smtClean="0">
                <a:solidFill>
                  <a:schemeClr val="tx1"/>
                </a:solidFill>
                <a:latin typeface="+mj-ea"/>
                <a:ea typeface="+mj-ea"/>
              </a:rPr>
              <a:t>332</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・韓国		</a:t>
            </a:r>
            <a:r>
              <a:rPr lang="en-US" altLang="ja-JP" dirty="0" smtClean="0">
                <a:solidFill>
                  <a:schemeClr val="tx1"/>
                </a:solidFill>
                <a:latin typeface="+mj-ea"/>
                <a:ea typeface="+mj-ea"/>
              </a:rPr>
              <a:t>452</a:t>
            </a:r>
            <a:r>
              <a:rPr lang="ja-JP" altLang="en-US" dirty="0" smtClean="0">
                <a:solidFill>
                  <a:schemeClr val="tx1"/>
                </a:solidFill>
                <a:latin typeface="+mj-ea"/>
                <a:ea typeface="+mj-ea"/>
              </a:rPr>
              <a:t>		     </a:t>
            </a:r>
            <a:r>
              <a:rPr lang="en-US" altLang="ja-JP" dirty="0" smtClean="0">
                <a:solidFill>
                  <a:schemeClr val="tx1"/>
                </a:solidFill>
                <a:latin typeface="+mj-ea"/>
                <a:ea typeface="+mj-ea"/>
              </a:rPr>
              <a:t>383</a:t>
            </a:r>
            <a:r>
              <a:rPr lang="ja-JP" altLang="en-US" dirty="0" smtClean="0">
                <a:solidFill>
                  <a:schemeClr val="tx1"/>
                </a:solidFill>
                <a:latin typeface="+mj-ea"/>
                <a:ea typeface="+mj-ea"/>
              </a:rPr>
              <a:t>		－</a:t>
            </a:r>
            <a:r>
              <a:rPr lang="en-US" altLang="ja-JP" dirty="0" smtClean="0">
                <a:solidFill>
                  <a:schemeClr val="tx1"/>
                </a:solidFill>
                <a:latin typeface="+mj-ea"/>
                <a:ea typeface="+mj-ea"/>
              </a:rPr>
              <a:t>69</a:t>
            </a:r>
            <a:endParaRPr lang="ja-JP" altLang="en-US" dirty="0">
              <a:solidFill>
                <a:schemeClr val="tx1"/>
              </a:solidFill>
              <a:latin typeface="+mj-ea"/>
              <a:ea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・台湾		</a:t>
            </a:r>
            <a:r>
              <a:rPr lang="en-US" altLang="ja-JP" dirty="0" smtClean="0">
                <a:solidFill>
                  <a:schemeClr val="tx1"/>
                </a:solidFill>
                <a:latin typeface="+mj-ea"/>
                <a:ea typeface="+mj-ea"/>
              </a:rPr>
              <a:t>408</a:t>
            </a:r>
            <a:r>
              <a:rPr lang="ja-JP" altLang="en-US" dirty="0" smtClean="0">
                <a:solidFill>
                  <a:schemeClr val="tx1"/>
                </a:solidFill>
                <a:latin typeface="+mj-ea"/>
                <a:ea typeface="+mj-ea"/>
              </a:rPr>
              <a:t>		     </a:t>
            </a:r>
            <a:r>
              <a:rPr lang="en-US" altLang="ja-JP" dirty="0" smtClean="0">
                <a:solidFill>
                  <a:schemeClr val="tx1"/>
                </a:solidFill>
                <a:latin typeface="+mj-ea"/>
                <a:ea typeface="+mj-ea"/>
              </a:rPr>
              <a:t>308</a:t>
            </a:r>
            <a:r>
              <a:rPr lang="ja-JP" altLang="en-US" dirty="0" smtClean="0">
                <a:solidFill>
                  <a:schemeClr val="tx1"/>
                </a:solidFill>
                <a:latin typeface="+mj-ea"/>
                <a:ea typeface="+mj-ea"/>
              </a:rPr>
              <a:t>		－</a:t>
            </a:r>
            <a:r>
              <a:rPr lang="en-US" altLang="ja-JP" dirty="0" smtClean="0">
                <a:solidFill>
                  <a:schemeClr val="tx1"/>
                </a:solidFill>
                <a:latin typeface="+mj-ea"/>
                <a:ea typeface="+mj-ea"/>
              </a:rPr>
              <a:t>100</a:t>
            </a:r>
            <a:r>
              <a:rPr lang="ja-JP" altLang="en-US" dirty="0" smtClean="0">
                <a:solidFill>
                  <a:schemeClr val="tx1"/>
                </a:solidFill>
                <a:latin typeface="+mj-ea"/>
                <a:ea typeface="+mj-ea"/>
              </a:rPr>
              <a:t> </a:t>
            </a:r>
          </a:p>
          <a:p>
            <a:pPr algn="l" eaLnBrk="1" fontAlgn="auto" hangingPunct="1">
              <a:spcAft>
                <a:spcPts val="0"/>
              </a:spcAft>
              <a:defRPr/>
            </a:pPr>
            <a:r>
              <a:rPr lang="ja-JP" altLang="en-US" dirty="0">
                <a:solidFill>
                  <a:schemeClr val="tx1"/>
                </a:solidFill>
                <a:latin typeface="+mj-ea"/>
              </a:rPr>
              <a:t>・マレーシア	</a:t>
            </a:r>
            <a:r>
              <a:rPr lang="en-US" altLang="ja-JP" dirty="0">
                <a:solidFill>
                  <a:schemeClr val="tx1"/>
                </a:solidFill>
                <a:latin typeface="+mj-ea"/>
              </a:rPr>
              <a:t>208</a:t>
            </a:r>
            <a:r>
              <a:rPr lang="ja-JP" altLang="en-US" dirty="0">
                <a:solidFill>
                  <a:schemeClr val="tx1"/>
                </a:solidFill>
                <a:latin typeface="+mj-ea"/>
              </a:rPr>
              <a:t>		     </a:t>
            </a:r>
            <a:r>
              <a:rPr lang="en-US" altLang="ja-JP" dirty="0">
                <a:solidFill>
                  <a:schemeClr val="tx1"/>
                </a:solidFill>
                <a:latin typeface="+mj-ea"/>
              </a:rPr>
              <a:t>408</a:t>
            </a:r>
            <a:r>
              <a:rPr lang="ja-JP" altLang="en-US" dirty="0">
                <a:solidFill>
                  <a:schemeClr val="tx1"/>
                </a:solidFill>
                <a:latin typeface="+mj-ea"/>
              </a:rPr>
              <a:t>		＋</a:t>
            </a:r>
            <a:r>
              <a:rPr lang="en-US" altLang="ja-JP" dirty="0">
                <a:solidFill>
                  <a:schemeClr val="tx1"/>
                </a:solidFill>
                <a:latin typeface="+mj-ea"/>
              </a:rPr>
              <a:t>200</a:t>
            </a:r>
            <a:endParaRPr lang="ja-JP" altLang="en-US" dirty="0">
              <a:solidFill>
                <a:schemeClr val="tx1"/>
              </a:solidFill>
              <a:latin typeface="+mj-ea"/>
            </a:endParaRPr>
          </a:p>
          <a:p>
            <a:pPr algn="l" eaLnBrk="1" fontAlgn="auto" hangingPunct="1">
              <a:spcAft>
                <a:spcPts val="0"/>
              </a:spcAft>
              <a:defRPr/>
            </a:pPr>
            <a:r>
              <a:rPr lang="ja-JP" altLang="en-US" dirty="0">
                <a:solidFill>
                  <a:schemeClr val="tx1"/>
                </a:solidFill>
                <a:latin typeface="+mj-ea"/>
              </a:rPr>
              <a:t>・中国		</a:t>
            </a:r>
            <a:r>
              <a:rPr lang="en-US" altLang="ja-JP" dirty="0">
                <a:solidFill>
                  <a:schemeClr val="tx1"/>
                </a:solidFill>
                <a:latin typeface="+mj-ea"/>
              </a:rPr>
              <a:t>122</a:t>
            </a:r>
            <a:r>
              <a:rPr lang="ja-JP" altLang="en-US" dirty="0">
                <a:solidFill>
                  <a:schemeClr val="tx1"/>
                </a:solidFill>
                <a:latin typeface="+mj-ea"/>
              </a:rPr>
              <a:t>		      </a:t>
            </a:r>
            <a:r>
              <a:rPr lang="en-US" altLang="ja-JP" dirty="0">
                <a:solidFill>
                  <a:schemeClr val="tx1"/>
                </a:solidFill>
                <a:latin typeface="+mj-ea"/>
              </a:rPr>
              <a:t>75</a:t>
            </a:r>
            <a:r>
              <a:rPr lang="ja-JP" altLang="en-US" dirty="0">
                <a:solidFill>
                  <a:schemeClr val="tx1"/>
                </a:solidFill>
                <a:latin typeface="+mj-ea"/>
              </a:rPr>
              <a:t>		－</a:t>
            </a:r>
            <a:r>
              <a:rPr lang="en-US" altLang="ja-JP" dirty="0">
                <a:solidFill>
                  <a:schemeClr val="tx1"/>
                </a:solidFill>
                <a:latin typeface="+mj-ea"/>
              </a:rPr>
              <a:t>47</a:t>
            </a:r>
            <a:r>
              <a:rPr lang="ja-JP" altLang="en-US" dirty="0">
                <a:solidFill>
                  <a:schemeClr val="tx1"/>
                </a:solidFill>
                <a:latin typeface="+mj-ea"/>
              </a:rPr>
              <a:t> </a:t>
            </a:r>
          </a:p>
          <a:p>
            <a:pPr algn="l" eaLnBrk="1" fontAlgn="auto" hangingPunct="1">
              <a:spcAft>
                <a:spcPts val="0"/>
              </a:spcAft>
              <a:defRPr/>
            </a:pPr>
            <a:r>
              <a:rPr lang="ja-JP" altLang="en-US" dirty="0">
                <a:solidFill>
                  <a:schemeClr val="tx1"/>
                </a:solidFill>
                <a:latin typeface="+mj-ea"/>
              </a:rPr>
              <a:t>・タイ			</a:t>
            </a:r>
            <a:r>
              <a:rPr lang="en-US" altLang="ja-JP" dirty="0">
                <a:solidFill>
                  <a:schemeClr val="tx1"/>
                </a:solidFill>
                <a:latin typeface="+mj-ea"/>
              </a:rPr>
              <a:t>108</a:t>
            </a:r>
            <a:r>
              <a:rPr lang="ja-JP" altLang="en-US" dirty="0">
                <a:solidFill>
                  <a:schemeClr val="tx1"/>
                </a:solidFill>
                <a:latin typeface="+mj-ea"/>
              </a:rPr>
              <a:t>		    </a:t>
            </a:r>
            <a:r>
              <a:rPr lang="ja-JP" altLang="en-US" dirty="0" smtClean="0">
                <a:solidFill>
                  <a:schemeClr val="tx1"/>
                </a:solidFill>
                <a:latin typeface="+mj-ea"/>
              </a:rPr>
              <a:t> </a:t>
            </a:r>
            <a:r>
              <a:rPr lang="en-US" altLang="ja-JP" dirty="0" smtClean="0">
                <a:solidFill>
                  <a:schemeClr val="tx1"/>
                </a:solidFill>
                <a:latin typeface="+mj-ea"/>
              </a:rPr>
              <a:t>199</a:t>
            </a:r>
            <a:r>
              <a:rPr lang="ja-JP" altLang="en-US" dirty="0">
                <a:solidFill>
                  <a:schemeClr val="tx1"/>
                </a:solidFill>
                <a:latin typeface="+mj-ea"/>
              </a:rPr>
              <a:t>		＋</a:t>
            </a:r>
            <a:r>
              <a:rPr lang="en-US" altLang="ja-JP" dirty="0">
                <a:solidFill>
                  <a:schemeClr val="tx1"/>
                </a:solidFill>
                <a:latin typeface="+mj-ea"/>
              </a:rPr>
              <a:t>91</a:t>
            </a:r>
            <a:endParaRPr lang="ja-JP" altLang="en-US" dirty="0">
              <a:solidFill>
                <a:schemeClr val="tx1"/>
              </a:solidFill>
              <a:latin typeface="+mj-ea"/>
            </a:endParaRPr>
          </a:p>
          <a:p>
            <a:pPr algn="l" eaLnBrk="1" fontAlgn="auto" hangingPunct="1">
              <a:spcAft>
                <a:spcPts val="0"/>
              </a:spcAft>
              <a:defRPr/>
            </a:pPr>
            <a:r>
              <a:rPr lang="ja-JP" altLang="en-US" dirty="0">
                <a:solidFill>
                  <a:schemeClr val="tx1"/>
                </a:solidFill>
                <a:latin typeface="+mj-ea"/>
              </a:rPr>
              <a:t>・インドネシア	  </a:t>
            </a:r>
            <a:r>
              <a:rPr lang="en-US" altLang="ja-JP" dirty="0">
                <a:solidFill>
                  <a:schemeClr val="tx1"/>
                </a:solidFill>
                <a:latin typeface="+mj-ea"/>
              </a:rPr>
              <a:t>72</a:t>
            </a:r>
            <a:r>
              <a:rPr lang="ja-JP" altLang="en-US" dirty="0">
                <a:solidFill>
                  <a:schemeClr val="tx1"/>
                </a:solidFill>
                <a:latin typeface="+mj-ea"/>
              </a:rPr>
              <a:t>	 	       </a:t>
            </a:r>
            <a:r>
              <a:rPr lang="en-US" altLang="ja-JP" dirty="0">
                <a:solidFill>
                  <a:schemeClr val="tx1"/>
                </a:solidFill>
                <a:latin typeface="+mj-ea"/>
              </a:rPr>
              <a:t>72</a:t>
            </a:r>
            <a:r>
              <a:rPr lang="ja-JP" altLang="en-US" dirty="0">
                <a:solidFill>
                  <a:schemeClr val="tx1"/>
                </a:solidFill>
                <a:latin typeface="+mj-ea"/>
              </a:rPr>
              <a:t>　		</a:t>
            </a:r>
            <a:r>
              <a:rPr lang="en-US" altLang="ja-JP" dirty="0">
                <a:solidFill>
                  <a:schemeClr val="tx1"/>
                </a:solidFill>
                <a:latin typeface="+mj-ea"/>
              </a:rPr>
              <a:t>±0 </a:t>
            </a:r>
            <a:endParaRPr lang="ja-JP" altLang="en-US" dirty="0" smtClean="0">
              <a:solidFill>
                <a:schemeClr val="tx1"/>
              </a:solidFill>
              <a:latin typeface="+mj-ea"/>
            </a:endParaRPr>
          </a:p>
          <a:p>
            <a:pPr algn="l" eaLnBrk="1" fontAlgn="auto" hangingPunct="1">
              <a:spcAft>
                <a:spcPts val="0"/>
              </a:spcAft>
              <a:defRPr/>
            </a:pPr>
            <a:r>
              <a:rPr lang="ja-JP" altLang="en-US" dirty="0" smtClean="0">
                <a:solidFill>
                  <a:schemeClr val="tx1"/>
                </a:solidFill>
                <a:latin typeface="+mj-ea"/>
              </a:rPr>
              <a:t>・</a:t>
            </a:r>
            <a:r>
              <a:rPr lang="ja-JP" altLang="en-US" dirty="0">
                <a:solidFill>
                  <a:schemeClr val="tx1"/>
                </a:solidFill>
                <a:latin typeface="+mj-ea"/>
              </a:rPr>
              <a:t>フィリピン		　</a:t>
            </a:r>
            <a:r>
              <a:rPr lang="en-US" altLang="ja-JP" dirty="0">
                <a:solidFill>
                  <a:schemeClr val="tx1"/>
                </a:solidFill>
                <a:latin typeface="+mj-ea"/>
              </a:rPr>
              <a:t>52</a:t>
            </a:r>
            <a:r>
              <a:rPr lang="ja-JP" altLang="en-US" dirty="0">
                <a:solidFill>
                  <a:schemeClr val="tx1"/>
                </a:solidFill>
                <a:latin typeface="+mj-ea"/>
              </a:rPr>
              <a:t>		     </a:t>
            </a:r>
            <a:r>
              <a:rPr lang="ja-JP" altLang="en-US" dirty="0" smtClean="0">
                <a:solidFill>
                  <a:schemeClr val="tx1"/>
                </a:solidFill>
                <a:latin typeface="+mj-ea"/>
              </a:rPr>
              <a:t>  </a:t>
            </a:r>
            <a:r>
              <a:rPr lang="en-US" altLang="ja-JP" dirty="0">
                <a:solidFill>
                  <a:schemeClr val="tx1"/>
                </a:solidFill>
                <a:latin typeface="+mj-ea"/>
              </a:rPr>
              <a:t>74</a:t>
            </a:r>
            <a:r>
              <a:rPr lang="ja-JP" altLang="en-US" dirty="0">
                <a:solidFill>
                  <a:schemeClr val="tx1"/>
                </a:solidFill>
                <a:latin typeface="+mj-ea"/>
              </a:rPr>
              <a:t>		＋</a:t>
            </a:r>
            <a:r>
              <a:rPr lang="en-US" altLang="ja-JP" dirty="0">
                <a:solidFill>
                  <a:schemeClr val="tx1"/>
                </a:solidFill>
                <a:latin typeface="+mj-ea"/>
              </a:rPr>
              <a:t>22</a:t>
            </a:r>
            <a:endParaRPr lang="ja-JP" altLang="en-US" dirty="0">
              <a:solidFill>
                <a:schemeClr val="tx1"/>
              </a:solidFill>
              <a:latin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・ベトナム		　</a:t>
            </a:r>
            <a:r>
              <a:rPr lang="en-US" altLang="ja-JP" dirty="0" smtClean="0">
                <a:solidFill>
                  <a:schemeClr val="tx1"/>
                </a:solidFill>
                <a:latin typeface="+mj-ea"/>
                <a:ea typeface="+mj-ea"/>
              </a:rPr>
              <a:t>35</a:t>
            </a:r>
            <a:r>
              <a:rPr lang="ja-JP" altLang="en-US" dirty="0" smtClean="0">
                <a:solidFill>
                  <a:schemeClr val="tx1"/>
                </a:solidFill>
                <a:latin typeface="+mj-ea"/>
                <a:ea typeface="+mj-ea"/>
              </a:rPr>
              <a:t>		       </a:t>
            </a:r>
            <a:r>
              <a:rPr lang="en-US" altLang="ja-JP" dirty="0" smtClean="0">
                <a:solidFill>
                  <a:schemeClr val="tx1"/>
                </a:solidFill>
                <a:latin typeface="+mj-ea"/>
                <a:ea typeface="+mj-ea"/>
              </a:rPr>
              <a:t>19</a:t>
            </a:r>
            <a:r>
              <a:rPr lang="ja-JP" altLang="en-US" dirty="0" smtClean="0">
                <a:solidFill>
                  <a:schemeClr val="tx1"/>
                </a:solidFill>
                <a:latin typeface="+mj-ea"/>
                <a:ea typeface="+mj-ea"/>
              </a:rPr>
              <a:t>		－</a:t>
            </a:r>
            <a:r>
              <a:rPr lang="en-US" altLang="ja-JP" dirty="0" smtClean="0">
                <a:solidFill>
                  <a:schemeClr val="tx1"/>
                </a:solidFill>
                <a:latin typeface="+mj-ea"/>
                <a:ea typeface="+mj-ea"/>
              </a:rPr>
              <a:t>16</a:t>
            </a:r>
            <a:endParaRPr lang="ja-JP" altLang="en-US" dirty="0" smtClean="0">
              <a:solidFill>
                <a:schemeClr val="tx1"/>
              </a:solidFill>
              <a:latin typeface="+mj-ea"/>
              <a:ea typeface="+mj-ea"/>
            </a:endParaRPr>
          </a:p>
          <a:p>
            <a:pPr algn="l" eaLnBrk="1" fontAlgn="auto" hangingPunct="1">
              <a:spcAft>
                <a:spcPts val="0"/>
              </a:spcAft>
              <a:defRPr/>
            </a:pPr>
            <a:r>
              <a:rPr lang="ja-JP" altLang="en-US" dirty="0">
                <a:solidFill>
                  <a:schemeClr val="tx1"/>
                </a:solidFill>
                <a:latin typeface="+mj-ea"/>
              </a:rPr>
              <a:t>・インド		  </a:t>
            </a:r>
            <a:r>
              <a:rPr lang="en-US" altLang="ja-JP" dirty="0">
                <a:solidFill>
                  <a:schemeClr val="tx1"/>
                </a:solidFill>
                <a:latin typeface="+mj-ea"/>
              </a:rPr>
              <a:t>30</a:t>
            </a:r>
            <a:r>
              <a:rPr lang="ja-JP" altLang="en-US" dirty="0">
                <a:solidFill>
                  <a:schemeClr val="tx1"/>
                </a:solidFill>
                <a:latin typeface="+mj-ea"/>
              </a:rPr>
              <a:t>	 	     </a:t>
            </a:r>
            <a:r>
              <a:rPr lang="ja-JP" altLang="en-US" dirty="0" smtClean="0">
                <a:solidFill>
                  <a:schemeClr val="tx1"/>
                </a:solidFill>
                <a:latin typeface="+mj-ea"/>
              </a:rPr>
              <a:t>  </a:t>
            </a:r>
            <a:r>
              <a:rPr lang="en-US" altLang="ja-JP" dirty="0">
                <a:solidFill>
                  <a:schemeClr val="tx1"/>
                </a:solidFill>
                <a:latin typeface="+mj-ea"/>
              </a:rPr>
              <a:t>25</a:t>
            </a:r>
            <a:r>
              <a:rPr lang="ja-JP" altLang="en-US" dirty="0">
                <a:solidFill>
                  <a:schemeClr val="tx1"/>
                </a:solidFill>
                <a:latin typeface="+mj-ea"/>
              </a:rPr>
              <a:t>　		－</a:t>
            </a:r>
            <a:r>
              <a:rPr lang="en-US" altLang="ja-JP" dirty="0">
                <a:solidFill>
                  <a:schemeClr val="tx1"/>
                </a:solidFill>
                <a:latin typeface="+mj-ea"/>
              </a:rPr>
              <a:t>5</a:t>
            </a:r>
            <a:endParaRPr lang="ja-JP" altLang="en-US" dirty="0">
              <a:solidFill>
                <a:schemeClr val="tx1"/>
              </a:solidFill>
              <a:latin typeface="+mj-ea"/>
            </a:endParaRPr>
          </a:p>
          <a:p>
            <a:pPr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・パキスタン	  </a:t>
            </a:r>
            <a:r>
              <a:rPr lang="en-US" altLang="ja-JP" dirty="0" smtClean="0">
                <a:solidFill>
                  <a:schemeClr val="tx1"/>
                </a:solidFill>
                <a:latin typeface="+mj-ea"/>
                <a:ea typeface="+mj-ea"/>
              </a:rPr>
              <a:t>24</a:t>
            </a:r>
            <a:r>
              <a:rPr lang="ja-JP" altLang="en-US" dirty="0" smtClean="0">
                <a:solidFill>
                  <a:schemeClr val="tx1"/>
                </a:solidFill>
                <a:latin typeface="+mj-ea"/>
                <a:ea typeface="+mj-ea"/>
              </a:rPr>
              <a:t>		       </a:t>
            </a:r>
            <a:r>
              <a:rPr lang="en-US" altLang="ja-JP" dirty="0" smtClean="0">
                <a:solidFill>
                  <a:schemeClr val="tx1"/>
                </a:solidFill>
                <a:latin typeface="+mj-ea"/>
                <a:ea typeface="+mj-ea"/>
              </a:rPr>
              <a:t>13</a:t>
            </a:r>
            <a:r>
              <a:rPr lang="ja-JP" altLang="en-US" dirty="0" smtClean="0">
                <a:solidFill>
                  <a:schemeClr val="tx1"/>
                </a:solidFill>
                <a:latin typeface="+mj-ea"/>
                <a:ea typeface="+mj-ea"/>
              </a:rPr>
              <a:t>		－</a:t>
            </a:r>
            <a:r>
              <a:rPr lang="en-US" altLang="ja-JP" dirty="0" smtClean="0">
                <a:solidFill>
                  <a:schemeClr val="tx1"/>
                </a:solidFill>
                <a:latin typeface="+mj-ea"/>
                <a:ea typeface="+mj-ea"/>
              </a:rPr>
              <a:t>11</a:t>
            </a: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52</a:t>
            </a:fld>
            <a:endParaRPr lang="ja-JP" altLang="en-US"/>
          </a:p>
        </p:txBody>
      </p:sp>
      <p:sp>
        <p:nvSpPr>
          <p:cNvPr id="4" name="円/楕円 3"/>
          <p:cNvSpPr/>
          <p:nvPr/>
        </p:nvSpPr>
        <p:spPr>
          <a:xfrm>
            <a:off x="6948264" y="908720"/>
            <a:ext cx="1872208" cy="16561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948264" y="5013176"/>
            <a:ext cx="1872208" cy="16561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447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p:nvPr/>
        </p:nvCxnSpPr>
        <p:spPr>
          <a:xfrm>
            <a:off x="971600" y="6309320"/>
            <a:ext cx="74888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971600" y="260648"/>
            <a:ext cx="0" cy="60486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420073" y="758607"/>
            <a:ext cx="2031325" cy="400110"/>
          </a:xfrm>
          <a:prstGeom prst="rect">
            <a:avLst/>
          </a:prstGeom>
          <a:noFill/>
        </p:spPr>
        <p:txBody>
          <a:bodyPr vert="eaVert" wrap="square" rtlCol="0">
            <a:spAutoFit/>
          </a:bodyPr>
          <a:lstStyle/>
          <a:p>
            <a:r>
              <a:rPr kumimoji="1" lang="ja-JP" altLang="en-US" sz="2000" dirty="0" smtClean="0">
                <a:latin typeface="+mj-ea"/>
                <a:ea typeface="+mj-ea"/>
              </a:rPr>
              <a:t>千人保有台数</a:t>
            </a:r>
            <a:endParaRPr kumimoji="1" lang="ja-JP" altLang="en-US" sz="2000" dirty="0">
              <a:latin typeface="+mj-ea"/>
              <a:ea typeface="+mj-ea"/>
            </a:endParaRPr>
          </a:p>
        </p:txBody>
      </p:sp>
      <p:sp>
        <p:nvSpPr>
          <p:cNvPr id="12" name="テキスト ボックス 11"/>
          <p:cNvSpPr txBox="1"/>
          <p:nvPr/>
        </p:nvSpPr>
        <p:spPr>
          <a:xfrm>
            <a:off x="971600" y="6311909"/>
            <a:ext cx="8172400" cy="400110"/>
          </a:xfrm>
          <a:prstGeom prst="rect">
            <a:avLst/>
          </a:prstGeom>
          <a:noFill/>
        </p:spPr>
        <p:txBody>
          <a:bodyPr wrap="square" rtlCol="0">
            <a:spAutoFit/>
          </a:bodyPr>
          <a:lstStyle/>
          <a:p>
            <a:r>
              <a:rPr kumimoji="1" lang="ja-JP" altLang="en-US" dirty="0" smtClean="0"/>
              <a:t>  	             </a:t>
            </a:r>
            <a:r>
              <a:rPr kumimoji="1" lang="en-US" altLang="ja-JP" dirty="0" smtClean="0">
                <a:latin typeface="+mj-ea"/>
                <a:ea typeface="+mj-ea"/>
              </a:rPr>
              <a:t>3,000</a:t>
            </a:r>
            <a:r>
              <a:rPr kumimoji="1" lang="ja-JP" altLang="en-US" dirty="0" smtClean="0">
                <a:latin typeface="+mj-ea"/>
                <a:ea typeface="+mj-ea"/>
              </a:rPr>
              <a:t>ドル	                        </a:t>
            </a:r>
            <a:r>
              <a:rPr kumimoji="1" lang="en-US" altLang="ja-JP" dirty="0" smtClean="0">
                <a:latin typeface="+mj-ea"/>
                <a:ea typeface="+mj-ea"/>
              </a:rPr>
              <a:t>15,000</a:t>
            </a:r>
            <a:r>
              <a:rPr kumimoji="1" lang="ja-JP" altLang="en-US" dirty="0" smtClean="0">
                <a:latin typeface="+mj-ea"/>
                <a:ea typeface="+mj-ea"/>
              </a:rPr>
              <a:t>ドル                      </a:t>
            </a:r>
            <a:r>
              <a:rPr kumimoji="1" lang="en-US" altLang="ja-JP" dirty="0" smtClean="0">
                <a:latin typeface="+mj-ea"/>
                <a:ea typeface="+mj-ea"/>
              </a:rPr>
              <a:t>1</a:t>
            </a:r>
            <a:r>
              <a:rPr kumimoji="1" lang="ja-JP" altLang="en-US" dirty="0" smtClean="0">
                <a:latin typeface="+mj-ea"/>
                <a:ea typeface="+mj-ea"/>
              </a:rPr>
              <a:t>人</a:t>
            </a:r>
            <a:r>
              <a:rPr kumimoji="1" lang="en-US" altLang="ja-JP" dirty="0" smtClean="0">
                <a:latin typeface="+mj-ea"/>
                <a:ea typeface="+mj-ea"/>
              </a:rPr>
              <a:t>GDP</a:t>
            </a:r>
            <a:endParaRPr kumimoji="1" lang="ja-JP" altLang="en-US" sz="2000" dirty="0">
              <a:latin typeface="+mj-ea"/>
              <a:ea typeface="+mj-ea"/>
            </a:endParaRPr>
          </a:p>
        </p:txBody>
      </p:sp>
      <p:sp>
        <p:nvSpPr>
          <p:cNvPr id="18" name="テキスト ボックス 17"/>
          <p:cNvSpPr txBox="1"/>
          <p:nvPr/>
        </p:nvSpPr>
        <p:spPr>
          <a:xfrm>
            <a:off x="795644" y="4413380"/>
            <a:ext cx="2120171" cy="646331"/>
          </a:xfrm>
          <a:prstGeom prst="rect">
            <a:avLst/>
          </a:prstGeom>
          <a:noFill/>
          <a:ln w="38100">
            <a:noFill/>
          </a:ln>
        </p:spPr>
        <p:txBody>
          <a:bodyPr vert="horz" wrap="square" rtlCol="0">
            <a:spAutoFit/>
          </a:bodyPr>
          <a:lstStyle/>
          <a:p>
            <a:pPr algn="ctr"/>
            <a:r>
              <a:rPr kumimoji="1" lang="ja-JP" altLang="en-US" dirty="0" smtClean="0">
                <a:solidFill>
                  <a:srgbClr val="0000FF"/>
                </a:solidFill>
                <a:latin typeface="+mj-ea"/>
                <a:ea typeface="+mj-ea"/>
              </a:rPr>
              <a:t>プレ･</a:t>
            </a:r>
          </a:p>
          <a:p>
            <a:pPr algn="ctr"/>
            <a:r>
              <a:rPr kumimoji="1" lang="ja-JP" altLang="en-US" dirty="0" smtClean="0">
                <a:solidFill>
                  <a:srgbClr val="0000FF"/>
                </a:solidFill>
                <a:latin typeface="+mj-ea"/>
                <a:ea typeface="+mj-ea"/>
              </a:rPr>
              <a:t>モータリゼーション</a:t>
            </a:r>
            <a:endParaRPr kumimoji="1" lang="ja-JP" altLang="en-US" dirty="0">
              <a:solidFill>
                <a:srgbClr val="0000FF"/>
              </a:solidFill>
              <a:latin typeface="+mj-ea"/>
              <a:ea typeface="+mj-ea"/>
            </a:endParaRPr>
          </a:p>
        </p:txBody>
      </p:sp>
      <p:sp>
        <p:nvSpPr>
          <p:cNvPr id="27" name="テキスト ボックス 26"/>
          <p:cNvSpPr txBox="1"/>
          <p:nvPr/>
        </p:nvSpPr>
        <p:spPr>
          <a:xfrm>
            <a:off x="2822501" y="2197426"/>
            <a:ext cx="2160240" cy="400110"/>
          </a:xfrm>
          <a:prstGeom prst="rect">
            <a:avLst/>
          </a:prstGeom>
          <a:noFill/>
          <a:ln w="38100">
            <a:noFill/>
          </a:ln>
        </p:spPr>
        <p:txBody>
          <a:bodyPr vert="horz" wrap="square" rtlCol="0">
            <a:spAutoFit/>
          </a:bodyPr>
          <a:lstStyle/>
          <a:p>
            <a:pPr algn="ctr"/>
            <a:r>
              <a:rPr kumimoji="1" lang="ja-JP" altLang="en-US" sz="2000" dirty="0" smtClean="0">
                <a:solidFill>
                  <a:srgbClr val="FF0000"/>
                </a:solidFill>
                <a:latin typeface="+mj-ea"/>
                <a:ea typeface="+mj-ea"/>
              </a:rPr>
              <a:t>モータリゼーション</a:t>
            </a:r>
            <a:endParaRPr kumimoji="1" lang="ja-JP" altLang="en-US" sz="2000" dirty="0">
              <a:solidFill>
                <a:srgbClr val="FF0000"/>
              </a:solidFill>
              <a:latin typeface="+mj-ea"/>
              <a:ea typeface="+mj-ea"/>
            </a:endParaRPr>
          </a:p>
        </p:txBody>
      </p:sp>
      <p:sp>
        <p:nvSpPr>
          <p:cNvPr id="31" name="テキスト ボックス 30"/>
          <p:cNvSpPr txBox="1"/>
          <p:nvPr/>
        </p:nvSpPr>
        <p:spPr>
          <a:xfrm>
            <a:off x="1386205" y="173832"/>
            <a:ext cx="7344816" cy="1569660"/>
          </a:xfrm>
          <a:prstGeom prst="rect">
            <a:avLst/>
          </a:prstGeom>
          <a:noFill/>
          <a:ln w="19050">
            <a:solidFill>
              <a:schemeClr val="tx1"/>
            </a:solidFill>
            <a:prstDash val="sysDot"/>
          </a:ln>
        </p:spPr>
        <p:txBody>
          <a:bodyPr wrap="square" rtlCol="0">
            <a:spAutoFit/>
          </a:bodyPr>
          <a:lstStyle/>
          <a:p>
            <a:pPr algn="ctr"/>
            <a:r>
              <a:rPr kumimoji="1" lang="ja-JP" altLang="en-US" sz="2400" dirty="0" smtClean="0">
                <a:latin typeface="+mj-ea"/>
                <a:ea typeface="+mj-ea"/>
              </a:rPr>
              <a:t>仮説</a:t>
            </a:r>
          </a:p>
          <a:p>
            <a:r>
              <a:rPr kumimoji="1" lang="ja-JP" altLang="en-US" sz="2400" dirty="0" smtClean="0">
                <a:latin typeface="+mj-ea"/>
                <a:ea typeface="+mj-ea"/>
              </a:rPr>
              <a:t>プレ・モータリゼーションは標準よりも小さい</a:t>
            </a:r>
          </a:p>
          <a:p>
            <a:r>
              <a:rPr lang="ja-JP" altLang="en-US" sz="2400" dirty="0" smtClean="0">
                <a:latin typeface="+mj-ea"/>
                <a:ea typeface="+mj-ea"/>
              </a:rPr>
              <a:t>モータリゼーション期に標準</a:t>
            </a:r>
            <a:r>
              <a:rPr lang="ja-JP" altLang="en-US" sz="2400" dirty="0">
                <a:latin typeface="+mj-ea"/>
                <a:ea typeface="+mj-ea"/>
              </a:rPr>
              <a:t>より</a:t>
            </a:r>
            <a:r>
              <a:rPr lang="ja-JP" altLang="en-US" sz="2400" dirty="0" smtClean="0">
                <a:latin typeface="+mj-ea"/>
                <a:ea typeface="+mj-ea"/>
              </a:rPr>
              <a:t>も上</a:t>
            </a:r>
          </a:p>
          <a:p>
            <a:r>
              <a:rPr kumimoji="1" lang="ja-JP" altLang="en-US" sz="2400" dirty="0" smtClean="0">
                <a:latin typeface="+mj-ea"/>
                <a:ea typeface="+mj-ea"/>
              </a:rPr>
              <a:t>アフター･モータリゼーション期に標準よりも下</a:t>
            </a:r>
            <a:endParaRPr kumimoji="1" lang="ja-JP" altLang="en-US" sz="2400" dirty="0">
              <a:latin typeface="+mj-ea"/>
              <a:ea typeface="+mj-ea"/>
            </a:endParaRPr>
          </a:p>
        </p:txBody>
      </p:sp>
      <p:cxnSp>
        <p:nvCxnSpPr>
          <p:cNvPr id="3" name="直線矢印コネクタ 2"/>
          <p:cNvCxnSpPr/>
          <p:nvPr/>
        </p:nvCxnSpPr>
        <p:spPr>
          <a:xfrm flipV="1">
            <a:off x="971600" y="1974325"/>
            <a:ext cx="5760640" cy="433499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652121" y="2884874"/>
            <a:ext cx="2376264" cy="707886"/>
          </a:xfrm>
          <a:prstGeom prst="rect">
            <a:avLst/>
          </a:prstGeom>
          <a:noFill/>
          <a:ln w="38100">
            <a:noFill/>
          </a:ln>
        </p:spPr>
        <p:txBody>
          <a:bodyPr vert="horz" wrap="square" rtlCol="0">
            <a:spAutoFit/>
          </a:bodyPr>
          <a:lstStyle/>
          <a:p>
            <a:pPr algn="ctr"/>
            <a:r>
              <a:rPr kumimoji="1" lang="ja-JP" altLang="en-US" sz="2000" dirty="0" smtClean="0">
                <a:solidFill>
                  <a:srgbClr val="0000FF"/>
                </a:solidFill>
                <a:latin typeface="+mj-ea"/>
                <a:ea typeface="+mj-ea"/>
              </a:rPr>
              <a:t>アフター･</a:t>
            </a:r>
          </a:p>
          <a:p>
            <a:pPr algn="ctr"/>
            <a:r>
              <a:rPr lang="ja-JP" altLang="en-US" sz="2000" dirty="0">
                <a:solidFill>
                  <a:srgbClr val="0000FF"/>
                </a:solidFill>
                <a:latin typeface="+mj-ea"/>
                <a:ea typeface="+mj-ea"/>
              </a:rPr>
              <a:t>モータリゼーション</a:t>
            </a:r>
            <a:endParaRPr kumimoji="1" lang="ja-JP" altLang="en-US" sz="2000" dirty="0">
              <a:solidFill>
                <a:srgbClr val="0000FF"/>
              </a:solidFill>
              <a:latin typeface="+mj-ea"/>
              <a:ea typeface="+mj-ea"/>
            </a:endParaRPr>
          </a:p>
        </p:txBody>
      </p:sp>
      <p:cxnSp>
        <p:nvCxnSpPr>
          <p:cNvPr id="4" name="直線コネクタ 3"/>
          <p:cNvCxnSpPr/>
          <p:nvPr/>
        </p:nvCxnSpPr>
        <p:spPr>
          <a:xfrm>
            <a:off x="2915815" y="4797152"/>
            <a:ext cx="0" cy="1514757"/>
          </a:xfrm>
          <a:prstGeom prst="line">
            <a:avLst/>
          </a:prstGeom>
          <a:ln w="28575">
            <a:solidFill>
              <a:srgbClr val="00206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868144" y="2627065"/>
            <a:ext cx="0" cy="3684844"/>
          </a:xfrm>
          <a:prstGeom prst="line">
            <a:avLst/>
          </a:prstGeom>
          <a:ln w="28575">
            <a:solidFill>
              <a:srgbClr val="00206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フリーフォーム 1"/>
          <p:cNvSpPr/>
          <p:nvPr/>
        </p:nvSpPr>
        <p:spPr>
          <a:xfrm>
            <a:off x="1091682" y="2341984"/>
            <a:ext cx="7147249" cy="3909526"/>
          </a:xfrm>
          <a:custGeom>
            <a:avLst/>
            <a:gdLst>
              <a:gd name="connsiteX0" fmla="*/ 0 w 7147249"/>
              <a:gd name="connsiteY0" fmla="*/ 3909526 h 3909526"/>
              <a:gd name="connsiteX1" fmla="*/ 1194318 w 7147249"/>
              <a:gd name="connsiteY1" fmla="*/ 3573624 h 3909526"/>
              <a:gd name="connsiteX2" fmla="*/ 1828800 w 7147249"/>
              <a:gd name="connsiteY2" fmla="*/ 2453951 h 3909526"/>
              <a:gd name="connsiteX3" fmla="*/ 2425959 w 7147249"/>
              <a:gd name="connsiteY3" fmla="*/ 1250302 h 3909526"/>
              <a:gd name="connsiteX4" fmla="*/ 3284375 w 7147249"/>
              <a:gd name="connsiteY4" fmla="*/ 597159 h 3909526"/>
              <a:gd name="connsiteX5" fmla="*/ 4460032 w 7147249"/>
              <a:gd name="connsiteY5" fmla="*/ 382555 h 3909526"/>
              <a:gd name="connsiteX6" fmla="*/ 6232849 w 7147249"/>
              <a:gd name="connsiteY6" fmla="*/ 111967 h 3909526"/>
              <a:gd name="connsiteX7" fmla="*/ 7147249 w 7147249"/>
              <a:gd name="connsiteY7" fmla="*/ 0 h 390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7249" h="3909526">
                <a:moveTo>
                  <a:pt x="0" y="3909526"/>
                </a:moveTo>
                <a:cubicBezTo>
                  <a:pt x="444759" y="3862873"/>
                  <a:pt x="889518" y="3816220"/>
                  <a:pt x="1194318" y="3573624"/>
                </a:cubicBezTo>
                <a:cubicBezTo>
                  <a:pt x="1499118" y="3331028"/>
                  <a:pt x="1623527" y="2841171"/>
                  <a:pt x="1828800" y="2453951"/>
                </a:cubicBezTo>
                <a:cubicBezTo>
                  <a:pt x="2034073" y="2066731"/>
                  <a:pt x="2183363" y="1559767"/>
                  <a:pt x="2425959" y="1250302"/>
                </a:cubicBezTo>
                <a:cubicBezTo>
                  <a:pt x="2668555" y="940837"/>
                  <a:pt x="2945363" y="741783"/>
                  <a:pt x="3284375" y="597159"/>
                </a:cubicBezTo>
                <a:cubicBezTo>
                  <a:pt x="3623387" y="452535"/>
                  <a:pt x="3968620" y="463420"/>
                  <a:pt x="4460032" y="382555"/>
                </a:cubicBezTo>
                <a:cubicBezTo>
                  <a:pt x="4951444" y="301690"/>
                  <a:pt x="5784980" y="175726"/>
                  <a:pt x="6232849" y="111967"/>
                </a:cubicBezTo>
                <a:cubicBezTo>
                  <a:pt x="6680719" y="48208"/>
                  <a:pt x="6913984" y="24104"/>
                  <a:pt x="7147249"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5857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980728"/>
          </a:xfrm>
        </p:spPr>
        <p:txBody>
          <a:bodyPr rtlCol="0">
            <a:normAutofit/>
          </a:bodyPr>
          <a:lstStyle/>
          <a:p>
            <a:pPr marL="180975" indent="-180975" algn="l" eaLnBrk="1" fontAlgn="auto" hangingPunct="1">
              <a:spcAft>
                <a:spcPts val="0"/>
              </a:spcAft>
              <a:defRPr/>
            </a:pPr>
            <a:r>
              <a:rPr lang="ja-JP" altLang="en-US" dirty="0" smtClean="0">
                <a:solidFill>
                  <a:schemeClr val="tx1"/>
                </a:solidFill>
                <a:latin typeface="+mj-ea"/>
                <a:ea typeface="+mj-ea"/>
              </a:rPr>
              <a:t>▷</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54</a:t>
            </a:fld>
            <a:endParaRPr lang="ja-JP" altLang="en-US"/>
          </a:p>
        </p:txBody>
      </p:sp>
      <p:pic>
        <p:nvPicPr>
          <p:cNvPr id="1026" name="Picture 2" descr="G:\03 原稿\2014年12月 商業学会集会 新興国モータリ\グラフ GDP 保有台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9033"/>
            <a:ext cx="6624736" cy="67599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flipV="1">
            <a:off x="1907704" y="188640"/>
            <a:ext cx="4536504" cy="6120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rot="1884341">
            <a:off x="5070099" y="401389"/>
            <a:ext cx="2383982" cy="404838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4761143" y="2425581"/>
            <a:ext cx="0" cy="3886328"/>
          </a:xfrm>
          <a:prstGeom prst="line">
            <a:avLst/>
          </a:prstGeom>
          <a:ln w="28575">
            <a:solidFill>
              <a:srgbClr val="00206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267744" y="5805264"/>
            <a:ext cx="0" cy="506645"/>
          </a:xfrm>
          <a:prstGeom prst="line">
            <a:avLst/>
          </a:prstGeom>
          <a:ln w="28575">
            <a:solidFill>
              <a:srgbClr val="00206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979712" y="6311909"/>
            <a:ext cx="648072" cy="307777"/>
          </a:xfrm>
          <a:prstGeom prst="rect">
            <a:avLst/>
          </a:prstGeom>
          <a:noFill/>
        </p:spPr>
        <p:txBody>
          <a:bodyPr wrap="square" rtlCol="0">
            <a:spAutoFit/>
          </a:bodyPr>
          <a:lstStyle/>
          <a:p>
            <a:r>
              <a:rPr kumimoji="1" lang="en-US" altLang="ja-JP" sz="1400" b="1" dirty="0" smtClean="0">
                <a:latin typeface="+mj-ea"/>
                <a:ea typeface="+mj-ea"/>
              </a:rPr>
              <a:t>3,000</a:t>
            </a:r>
            <a:endParaRPr kumimoji="1" lang="ja-JP" altLang="en-US" sz="1400" b="1" dirty="0">
              <a:latin typeface="+mj-ea"/>
              <a:ea typeface="+mj-ea"/>
            </a:endParaRPr>
          </a:p>
        </p:txBody>
      </p:sp>
      <p:sp>
        <p:nvSpPr>
          <p:cNvPr id="12" name="円/楕円 11"/>
          <p:cNvSpPr/>
          <p:nvPr/>
        </p:nvSpPr>
        <p:spPr>
          <a:xfrm rot="2095651">
            <a:off x="2638126" y="1523940"/>
            <a:ext cx="1144144" cy="39572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rot="1884341">
            <a:off x="1891792" y="5088923"/>
            <a:ext cx="1020677" cy="169303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61174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所得水準と保有台数の相関関係</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プレ		モータリ		アフター</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所得水準		 ＋		   ＋			</a:t>
            </a:r>
            <a:r>
              <a:rPr lang="ja-JP" altLang="en-US" dirty="0" smtClean="0">
                <a:solidFill>
                  <a:schemeClr val="tx1"/>
                </a:solidFill>
                <a:latin typeface="+mj-ea"/>
                <a:ea typeface="+mj-ea"/>
              </a:rPr>
              <a:t>＋ </a:t>
            </a:r>
            <a:r>
              <a:rPr lang="en-US" altLang="ja-JP" dirty="0" smtClean="0">
                <a:solidFill>
                  <a:schemeClr val="tx1"/>
                </a:solidFill>
                <a:latin typeface="+mj-ea"/>
                <a:ea typeface="+mj-ea"/>
              </a:rPr>
              <a:t>or</a:t>
            </a:r>
            <a:r>
              <a:rPr lang="ja-JP" altLang="en-US" dirty="0" smtClean="0">
                <a:solidFill>
                  <a:schemeClr val="tx1"/>
                </a:solidFill>
                <a:latin typeface="+mj-ea"/>
                <a:ea typeface="+mj-ea"/>
              </a:rPr>
              <a:t> － </a:t>
            </a:r>
            <a:endParaRPr lang="ja-JP" altLang="en-US"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弾力</a:t>
            </a:r>
            <a:r>
              <a:rPr lang="ja-JP" altLang="en-US" dirty="0">
                <a:solidFill>
                  <a:schemeClr val="tx1"/>
                </a:solidFill>
                <a:latin typeface="+mj-ea"/>
                <a:ea typeface="+mj-ea"/>
              </a:rPr>
              <a:t>性</a:t>
            </a:r>
            <a:r>
              <a:rPr lang="ja-JP" altLang="en-US" dirty="0" smtClean="0">
                <a:solidFill>
                  <a:schemeClr val="tx1"/>
                </a:solidFill>
                <a:latin typeface="+mj-ea"/>
                <a:ea typeface="+mj-ea"/>
              </a:rPr>
              <a:t>		 小		   大			   </a:t>
            </a:r>
            <a:r>
              <a:rPr lang="ja-JP" altLang="en-US" dirty="0" smtClean="0">
                <a:solidFill>
                  <a:schemeClr val="tx1"/>
                </a:solidFill>
                <a:latin typeface="+mj-ea"/>
                <a:ea typeface="+mj-ea"/>
              </a:rPr>
              <a:t>微小</a:t>
            </a: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a:t>
            </a:r>
            <a:r>
              <a:rPr lang="ja-JP" altLang="en-US" dirty="0" smtClean="0">
                <a:solidFill>
                  <a:schemeClr val="tx1"/>
                </a:solidFill>
                <a:latin typeface="+mj-ea"/>
                <a:ea typeface="+mj-ea"/>
              </a:rPr>
              <a:t>			    </a:t>
            </a:r>
          </a:p>
          <a:p>
            <a:pPr marL="180975" indent="-180975" algn="l" eaLnBrk="1" fontAlgn="auto" hangingPunct="1">
              <a:spcAft>
                <a:spcPts val="0"/>
              </a:spcAft>
              <a:defRPr/>
            </a:pPr>
            <a:endParaRPr lang="ja-JP" altLang="en-US" sz="800"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55</a:t>
            </a:fld>
            <a:endParaRPr lang="ja-JP" altLang="en-US"/>
          </a:p>
        </p:txBody>
      </p:sp>
    </p:spTree>
    <p:extLst>
      <p:ext uri="{BB962C8B-B14F-4D97-AF65-F5344CB8AC3E}">
        <p14:creationId xmlns:p14="http://schemas.microsoft.com/office/powerpoint/2010/main" val="1116571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D1D77C6-18B7-4F69-A429-E7BB4FACB166}" type="slidenum">
              <a:rPr lang="ja-JP" altLang="en-US" smtClean="0"/>
              <a:pPr>
                <a:defRPr/>
              </a:pPr>
              <a:t>56</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3079087"/>
              </p:ext>
            </p:extLst>
          </p:nvPr>
        </p:nvGraphicFramePr>
        <p:xfrm>
          <a:off x="971602" y="8"/>
          <a:ext cx="5688630" cy="6868933"/>
        </p:xfrm>
        <a:graphic>
          <a:graphicData uri="http://schemas.openxmlformats.org/drawingml/2006/table">
            <a:tbl>
              <a:tblPr firstRow="1" firstCol="1" bandRow="1">
                <a:tableStyleId>{5C22544A-7EE6-4342-B048-85BDC9FD1C3A}</a:tableStyleId>
              </a:tblPr>
              <a:tblGrid>
                <a:gridCol w="1345954"/>
                <a:gridCol w="1650768"/>
                <a:gridCol w="1345954"/>
                <a:gridCol w="1345954"/>
              </a:tblGrid>
              <a:tr h="221998">
                <a:tc>
                  <a:txBody>
                    <a:bodyPr/>
                    <a:lstStyle/>
                    <a:p>
                      <a:pPr algn="ctr">
                        <a:spcAft>
                          <a:spcPts val="0"/>
                        </a:spcAft>
                      </a:pPr>
                      <a:r>
                        <a:rPr lang="ja-JP" sz="1200" kern="0" dirty="0">
                          <a:effectLst/>
                          <a:latin typeface="+mn-ea"/>
                          <a:ea typeface="+mn-ea"/>
                        </a:rPr>
                        <a:t>順位</a:t>
                      </a:r>
                      <a:endParaRPr lang="ja-JP" sz="1200" kern="100" dirty="0">
                        <a:effectLst/>
                        <a:latin typeface="+mn-ea"/>
                        <a:ea typeface="+mn-ea"/>
                        <a:cs typeface="Times New Roman"/>
                      </a:endParaRPr>
                    </a:p>
                  </a:txBody>
                  <a:tcPr marL="69035" marR="69035" marT="20711" marB="20711" anchor="ctr"/>
                </a:tc>
                <a:tc>
                  <a:txBody>
                    <a:bodyPr/>
                    <a:lstStyle/>
                    <a:p>
                      <a:pPr algn="ctr">
                        <a:spcAft>
                          <a:spcPts val="0"/>
                        </a:spcAft>
                      </a:pPr>
                      <a:r>
                        <a:rPr lang="ja-JP" sz="1200" kern="0" dirty="0">
                          <a:effectLst/>
                          <a:latin typeface="+mn-ea"/>
                          <a:ea typeface="+mn-ea"/>
                        </a:rPr>
                        <a:t>国名</a:t>
                      </a:r>
                      <a:endParaRPr lang="ja-JP" sz="1200" kern="100" dirty="0">
                        <a:effectLst/>
                        <a:latin typeface="+mn-ea"/>
                        <a:ea typeface="+mn-ea"/>
                        <a:cs typeface="Times New Roman"/>
                      </a:endParaRPr>
                    </a:p>
                  </a:txBody>
                  <a:tcPr marL="69035" marR="69035" marT="20711" marB="20711" anchor="ctr"/>
                </a:tc>
                <a:tc>
                  <a:txBody>
                    <a:bodyPr/>
                    <a:lstStyle/>
                    <a:p>
                      <a:pPr algn="ctr">
                        <a:spcAft>
                          <a:spcPts val="0"/>
                        </a:spcAft>
                      </a:pPr>
                      <a:r>
                        <a:rPr lang="en-US" sz="1200" kern="0">
                          <a:effectLst/>
                          <a:latin typeface="+mn-ea"/>
                          <a:ea typeface="+mn-ea"/>
                        </a:rPr>
                        <a:t>2011</a:t>
                      </a:r>
                      <a:r>
                        <a:rPr lang="ja-JP" sz="1200" kern="0">
                          <a:effectLst/>
                          <a:latin typeface="+mn-ea"/>
                          <a:ea typeface="+mn-ea"/>
                        </a:rPr>
                        <a:t>年</a:t>
                      </a:r>
                      <a:endParaRPr lang="ja-JP" sz="1200" kern="100">
                        <a:effectLst/>
                        <a:latin typeface="+mn-ea"/>
                        <a:ea typeface="+mn-ea"/>
                        <a:cs typeface="Times New Roman"/>
                      </a:endParaRPr>
                    </a:p>
                  </a:txBody>
                  <a:tcPr marL="69035" marR="69035" marT="20711" marB="20711" anchor="ctr"/>
                </a:tc>
                <a:tc>
                  <a:txBody>
                    <a:bodyPr/>
                    <a:lstStyle/>
                    <a:p>
                      <a:pPr algn="ctr">
                        <a:spcAft>
                          <a:spcPts val="0"/>
                        </a:spcAft>
                      </a:pPr>
                      <a:r>
                        <a:rPr lang="ja-JP" sz="700" kern="0">
                          <a:effectLst/>
                        </a:rPr>
                        <a:t>注</a:t>
                      </a:r>
                      <a:endParaRPr lang="ja-JP" sz="800" kern="100">
                        <a:effectLst/>
                        <a:latin typeface="Century"/>
                        <a:ea typeface="ＭＳ 明朝"/>
                        <a:cs typeface="Times New Roman"/>
                      </a:endParaRPr>
                    </a:p>
                  </a:txBody>
                  <a:tcPr marL="69035" marR="69035" marT="20711" marB="20711" anchor="ctr"/>
                </a:tc>
              </a:tr>
              <a:tr h="208333">
                <a:tc>
                  <a:txBody>
                    <a:bodyPr/>
                    <a:lstStyle/>
                    <a:p>
                      <a:pPr algn="r">
                        <a:spcAft>
                          <a:spcPts val="0"/>
                        </a:spcAft>
                      </a:pPr>
                      <a:r>
                        <a:rPr lang="en-US" sz="1200" kern="0" dirty="0">
                          <a:effectLst/>
                          <a:latin typeface="+mn-ea"/>
                          <a:ea typeface="+mn-ea"/>
                        </a:rPr>
                        <a:t>1</a:t>
                      </a:r>
                      <a:endParaRPr lang="ja-JP" sz="1200" kern="100" dirty="0">
                        <a:effectLst/>
                        <a:latin typeface="+mn-ea"/>
                        <a:ea typeface="+mn-ea"/>
                        <a:cs typeface="Times New Roman"/>
                      </a:endParaRPr>
                    </a:p>
                  </a:txBody>
                  <a:tcPr marL="34518" marR="34518" marT="20711" marB="6904" anchor="ctr"/>
                </a:tc>
                <a:tc>
                  <a:txBody>
                    <a:bodyPr/>
                    <a:lstStyle/>
                    <a:p>
                      <a:pPr algn="ctr">
                        <a:spcAft>
                          <a:spcPts val="0"/>
                        </a:spcAft>
                      </a:pPr>
                      <a:r>
                        <a:rPr lang="ja-JP" sz="1200" kern="0" dirty="0">
                          <a:effectLst/>
                          <a:latin typeface="+mn-ea"/>
                          <a:ea typeface="+mn-ea"/>
                        </a:rPr>
                        <a:t>サンマリノ</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1,263.40</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500" kern="0">
                          <a:effectLst/>
                        </a:rPr>
                        <a:t>1</a:t>
                      </a:r>
                      <a:endParaRPr lang="ja-JP" sz="800" kern="100">
                        <a:effectLst/>
                        <a:latin typeface="Century"/>
                        <a:ea typeface="ＭＳ 明朝"/>
                        <a:cs typeface="Times New Roman"/>
                      </a:endParaRPr>
                    </a:p>
                  </a:txBody>
                  <a:tcPr marL="34518" marR="34518" marT="20711" marB="6904" anchor="ctr"/>
                </a:tc>
              </a:tr>
              <a:tr h="214913">
                <a:tc>
                  <a:txBody>
                    <a:bodyPr/>
                    <a:lstStyle/>
                    <a:p>
                      <a:pPr algn="r">
                        <a:spcAft>
                          <a:spcPts val="0"/>
                        </a:spcAft>
                      </a:pPr>
                      <a:r>
                        <a:rPr lang="en-US" sz="1200" kern="0">
                          <a:effectLst/>
                          <a:latin typeface="+mn-ea"/>
                          <a:ea typeface="+mn-ea"/>
                        </a:rPr>
                        <a:t>2</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モナコ</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842.30</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3</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リヒテンシュタイン</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826.36</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4</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アメリカ</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785.57</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5</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dirty="0">
                          <a:effectLst/>
                          <a:latin typeface="+mn-ea"/>
                          <a:ea typeface="+mn-ea"/>
                        </a:rPr>
                        <a:t>アイスランド</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746.97</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6</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dirty="0">
                          <a:effectLst/>
                          <a:latin typeface="+mn-ea"/>
                          <a:ea typeface="+mn-ea"/>
                        </a:rPr>
                        <a:t>ルクセンブルグ</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741.03</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7</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マルタ</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708.75</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8</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dirty="0">
                          <a:effectLst/>
                          <a:latin typeface="+mn-ea"/>
                          <a:ea typeface="+mn-ea"/>
                        </a:rPr>
                        <a:t>ニュージーランド</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708.28</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9</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オーストラリア</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702.82</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10</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dirty="0">
                          <a:effectLst/>
                          <a:latin typeface="+mn-ea"/>
                          <a:ea typeface="+mn-ea"/>
                        </a:rPr>
                        <a:t>イタリア</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682.32</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08333">
                <a:tc>
                  <a:txBody>
                    <a:bodyPr/>
                    <a:lstStyle/>
                    <a:p>
                      <a:pPr algn="r">
                        <a:spcAft>
                          <a:spcPts val="0"/>
                        </a:spcAft>
                      </a:pPr>
                      <a:r>
                        <a:rPr lang="en-US" sz="1200" kern="0">
                          <a:effectLst/>
                          <a:latin typeface="+mn-ea"/>
                          <a:ea typeface="+mn-ea"/>
                        </a:rPr>
                        <a:t>11</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プエルトリコ</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660.87</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500" kern="0">
                          <a:effectLst/>
                        </a:rPr>
                        <a:t>1</a:t>
                      </a:r>
                      <a:endParaRPr lang="ja-JP" sz="800" kern="100">
                        <a:effectLst/>
                        <a:latin typeface="Century"/>
                        <a:ea typeface="ＭＳ 明朝"/>
                        <a:cs typeface="Times New Roman"/>
                      </a:endParaRPr>
                    </a:p>
                  </a:txBody>
                  <a:tcPr marL="34518" marR="34518" marT="20711" marB="6904" anchor="ctr"/>
                </a:tc>
              </a:tr>
              <a:tr h="214913">
                <a:tc>
                  <a:txBody>
                    <a:bodyPr/>
                    <a:lstStyle/>
                    <a:p>
                      <a:pPr algn="r">
                        <a:spcAft>
                          <a:spcPts val="0"/>
                        </a:spcAft>
                      </a:pPr>
                      <a:r>
                        <a:rPr lang="en-US" sz="1200" kern="0">
                          <a:effectLst/>
                          <a:latin typeface="+mn-ea"/>
                          <a:ea typeface="+mn-ea"/>
                        </a:rPr>
                        <a:t>12</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リトアニア</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614.86</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08333">
                <a:tc>
                  <a:txBody>
                    <a:bodyPr/>
                    <a:lstStyle/>
                    <a:p>
                      <a:pPr algn="r">
                        <a:spcAft>
                          <a:spcPts val="0"/>
                        </a:spcAft>
                      </a:pPr>
                      <a:r>
                        <a:rPr lang="en-US" sz="1200" kern="0">
                          <a:effectLst/>
                          <a:latin typeface="+mn-ea"/>
                          <a:ea typeface="+mn-ea"/>
                        </a:rPr>
                        <a:t>13</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カナダ</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607.52</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500" kern="0">
                          <a:effectLst/>
                        </a:rPr>
                        <a:t>2</a:t>
                      </a:r>
                      <a:endParaRPr lang="ja-JP" sz="800" kern="100">
                        <a:effectLst/>
                        <a:latin typeface="Century"/>
                        <a:ea typeface="ＭＳ 明朝"/>
                        <a:cs typeface="Times New Roman"/>
                      </a:endParaRPr>
                    </a:p>
                  </a:txBody>
                  <a:tcPr marL="34518" marR="34518" marT="20711" marB="6904" anchor="ctr"/>
                </a:tc>
              </a:tr>
              <a:tr h="214913">
                <a:tc>
                  <a:txBody>
                    <a:bodyPr/>
                    <a:lstStyle/>
                    <a:p>
                      <a:pPr algn="r">
                        <a:spcAft>
                          <a:spcPts val="0"/>
                        </a:spcAft>
                      </a:pPr>
                      <a:r>
                        <a:rPr lang="en-US" sz="1200" kern="0">
                          <a:effectLst/>
                          <a:latin typeface="+mn-ea"/>
                          <a:ea typeface="+mn-ea"/>
                        </a:rPr>
                        <a:t>14</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スペイン</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593.41</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15</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ノルウェー</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591.40</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16</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ケイマン諸島</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a:effectLst/>
                          <a:latin typeface="+mn-ea"/>
                          <a:ea typeface="+mn-ea"/>
                        </a:rPr>
                        <a:t>589.45</a:t>
                      </a:r>
                      <a:endParaRPr lang="ja-JP" sz="1200" kern="10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17</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日本</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587.95</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18</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ドイツ</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587.59</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19</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オーストリア</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585.31</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20</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ポルトガル</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583.57</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21</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フランス</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581.61</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22</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ギリシャ</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579.80</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23</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スイス</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572.60</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24</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スロベニア</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568.23</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25</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ベルギー</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562.27</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08333">
                <a:tc>
                  <a:txBody>
                    <a:bodyPr/>
                    <a:lstStyle/>
                    <a:p>
                      <a:pPr algn="r">
                        <a:spcAft>
                          <a:spcPts val="0"/>
                        </a:spcAft>
                      </a:pPr>
                      <a:r>
                        <a:rPr lang="en-US" sz="1200" kern="0">
                          <a:effectLst/>
                          <a:latin typeface="+mn-ea"/>
                          <a:ea typeface="+mn-ea"/>
                        </a:rPr>
                        <a:t>26</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フェロー諸島</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556.32</a:t>
                      </a:r>
                      <a:endParaRPr lang="ja-JP" sz="1200" kern="100" dirty="0">
                        <a:effectLst/>
                        <a:latin typeface="+mn-ea"/>
                        <a:ea typeface="+mn-ea"/>
                        <a:cs typeface="Times New Roman"/>
                      </a:endParaRPr>
                    </a:p>
                  </a:txBody>
                  <a:tcPr marL="34518" marR="34518" marT="20711" marB="6904" anchor="ctr"/>
                </a:tc>
                <a:tc>
                  <a:txBody>
                    <a:bodyPr/>
                    <a:lstStyle/>
                    <a:p>
                      <a:pPr algn="r">
                        <a:spcAft>
                          <a:spcPts val="0"/>
                        </a:spcAft>
                      </a:pPr>
                      <a:r>
                        <a:rPr lang="en-US" sz="500" kern="0">
                          <a:effectLst/>
                        </a:rPr>
                        <a:t>1</a:t>
                      </a:r>
                      <a:endParaRPr lang="ja-JP" sz="800" kern="100">
                        <a:effectLst/>
                        <a:latin typeface="Century"/>
                        <a:ea typeface="ＭＳ 明朝"/>
                        <a:cs typeface="Times New Roman"/>
                      </a:endParaRPr>
                    </a:p>
                  </a:txBody>
                  <a:tcPr marL="34518" marR="34518" marT="20711" marB="6904" anchor="ctr"/>
                </a:tc>
              </a:tr>
              <a:tr h="214913">
                <a:tc>
                  <a:txBody>
                    <a:bodyPr/>
                    <a:lstStyle/>
                    <a:p>
                      <a:pPr algn="r">
                        <a:spcAft>
                          <a:spcPts val="0"/>
                        </a:spcAft>
                      </a:pPr>
                      <a:r>
                        <a:rPr lang="en-US" sz="1200" kern="0">
                          <a:effectLst/>
                          <a:latin typeface="+mn-ea"/>
                          <a:ea typeface="+mn-ea"/>
                        </a:rPr>
                        <a:t>27</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ポーランド</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554.22</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28</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フィンランド</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550.83</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29</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クウェート</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538.62</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30</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オランダ</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530.78</a:t>
                      </a:r>
                      <a:endParaRPr lang="ja-JP" sz="1200" kern="100" dirty="0">
                        <a:effectLst/>
                        <a:latin typeface="+mn-ea"/>
                        <a:ea typeface="+mn-ea"/>
                        <a:cs typeface="Times New Roman"/>
                      </a:endParaRPr>
                    </a:p>
                  </a:txBody>
                  <a:tcPr marL="34518" marR="34518" marT="20711" marB="6904" anchor="ctr"/>
                </a:tc>
                <a:tc>
                  <a:txBody>
                    <a:bodyPr/>
                    <a:lstStyle/>
                    <a:p>
                      <a:endParaRPr lang="ja-JP" sz="800" kern="100">
                        <a:effectLst/>
                        <a:latin typeface="Century"/>
                      </a:endParaRPr>
                    </a:p>
                  </a:txBody>
                  <a:tcPr marL="34518" marR="34518" marT="20711" marB="6904" anchor="ctr"/>
                </a:tc>
              </a:tr>
              <a:tr h="214913">
                <a:tc>
                  <a:txBody>
                    <a:bodyPr/>
                    <a:lstStyle/>
                    <a:p>
                      <a:pPr algn="r">
                        <a:spcAft>
                          <a:spcPts val="0"/>
                        </a:spcAft>
                      </a:pPr>
                      <a:r>
                        <a:rPr lang="en-US" sz="1200" kern="0">
                          <a:effectLst/>
                          <a:latin typeface="+mn-ea"/>
                          <a:ea typeface="+mn-ea"/>
                        </a:rPr>
                        <a:t>31</a:t>
                      </a:r>
                      <a:endParaRPr lang="ja-JP" sz="1200" kern="100">
                        <a:effectLst/>
                        <a:latin typeface="+mn-ea"/>
                        <a:ea typeface="+mn-ea"/>
                        <a:cs typeface="Times New Roman"/>
                      </a:endParaRPr>
                    </a:p>
                  </a:txBody>
                  <a:tcPr marL="34518" marR="34518" marT="20711" marB="6904" anchor="ctr"/>
                </a:tc>
                <a:tc>
                  <a:txBody>
                    <a:bodyPr/>
                    <a:lstStyle/>
                    <a:p>
                      <a:pPr algn="ctr">
                        <a:spcAft>
                          <a:spcPts val="0"/>
                        </a:spcAft>
                      </a:pPr>
                      <a:r>
                        <a:rPr lang="ja-JP" sz="1200" kern="0">
                          <a:effectLst/>
                          <a:latin typeface="+mn-ea"/>
                          <a:ea typeface="+mn-ea"/>
                        </a:rPr>
                        <a:t>キプロス</a:t>
                      </a:r>
                      <a:endParaRPr lang="ja-JP" sz="1200" kern="100">
                        <a:effectLst/>
                        <a:latin typeface="+mn-ea"/>
                        <a:ea typeface="+mn-ea"/>
                        <a:cs typeface="Times New Roman"/>
                      </a:endParaRPr>
                    </a:p>
                  </a:txBody>
                  <a:tcPr marL="34518" marR="34518" marT="20711" marB="6904" anchor="ctr"/>
                </a:tc>
                <a:tc>
                  <a:txBody>
                    <a:bodyPr/>
                    <a:lstStyle/>
                    <a:p>
                      <a:pPr algn="r">
                        <a:spcAft>
                          <a:spcPts val="0"/>
                        </a:spcAft>
                      </a:pPr>
                      <a:r>
                        <a:rPr lang="en-US" sz="1200" kern="0" dirty="0">
                          <a:effectLst/>
                          <a:latin typeface="+mn-ea"/>
                          <a:ea typeface="+mn-ea"/>
                        </a:rPr>
                        <a:t>529.31</a:t>
                      </a:r>
                      <a:endParaRPr lang="ja-JP" sz="1200" kern="100" dirty="0">
                        <a:effectLst/>
                        <a:latin typeface="+mn-ea"/>
                        <a:ea typeface="+mn-ea"/>
                        <a:cs typeface="Times New Roman"/>
                      </a:endParaRPr>
                    </a:p>
                  </a:txBody>
                  <a:tcPr marL="34518" marR="34518" marT="20711" marB="6904" anchor="ctr"/>
                </a:tc>
                <a:tc>
                  <a:txBody>
                    <a:bodyPr/>
                    <a:lstStyle/>
                    <a:p>
                      <a:endParaRPr lang="ja-JP" sz="800" kern="100" dirty="0">
                        <a:effectLst/>
                        <a:latin typeface="Century"/>
                      </a:endParaRPr>
                    </a:p>
                  </a:txBody>
                  <a:tcPr marL="34518" marR="34518" marT="20711" marB="6904" anchor="ctr"/>
                </a:tc>
              </a:tr>
            </a:tbl>
          </a:graphicData>
        </a:graphic>
      </p:graphicFrame>
      <p:sp>
        <p:nvSpPr>
          <p:cNvPr id="6" name="Rectangle 1"/>
          <p:cNvSpPr>
            <a:spLocks noChangeArrowheads="1"/>
          </p:cNvSpPr>
          <p:nvPr/>
        </p:nvSpPr>
        <p:spPr bwMode="auto">
          <a:xfrm>
            <a:off x="6012160" y="453463"/>
            <a:ext cx="31402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rgbClr val="333333"/>
                </a:solidFill>
                <a:effectLst/>
                <a:latin typeface="メイリオ" pitchFamily="50" charset="-128"/>
                <a:ea typeface="メイリオ" pitchFamily="50" charset="-128"/>
                <a:cs typeface="メイリオ" pitchFamily="50" charset="-128"/>
              </a:rPr>
              <a:t>1000</a:t>
            </a:r>
            <a:r>
              <a:rPr kumimoji="1" lang="ja-JP" altLang="en-US" sz="2400" b="0" i="0" u="none" strike="noStrike" cap="none" normalizeH="0" baseline="0" dirty="0" smtClean="0">
                <a:ln>
                  <a:noFill/>
                </a:ln>
                <a:solidFill>
                  <a:srgbClr val="333333"/>
                </a:solidFill>
                <a:effectLst/>
                <a:latin typeface="メイリオ" pitchFamily="50" charset="-128"/>
                <a:ea typeface="メイリオ" pitchFamily="50" charset="-128"/>
                <a:cs typeface="メイリオ" pitchFamily="50" charset="-128"/>
              </a:rPr>
              <a:t>人当り保有台数</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rgbClr val="333333"/>
                </a:solidFill>
                <a:effectLst/>
                <a:latin typeface="メイリオ" pitchFamily="50" charset="-128"/>
                <a:ea typeface="メイリオ" pitchFamily="50" charset="-128"/>
                <a:cs typeface="メイリオ" pitchFamily="50" charset="-128"/>
              </a:rPr>
              <a:t>  国別順位</a:t>
            </a:r>
            <a:endPar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289604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D1D77C6-18B7-4F69-A429-E7BB4FACB166}" type="slidenum">
              <a:rPr lang="ja-JP" altLang="en-US" smtClean="0"/>
              <a:pPr>
                <a:defRPr/>
              </a:pPr>
              <a:t>57</a:t>
            </a:fld>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2809314119"/>
              </p:ext>
            </p:extLst>
          </p:nvPr>
        </p:nvGraphicFramePr>
        <p:xfrm>
          <a:off x="1763688" y="0"/>
          <a:ext cx="5976664" cy="6934170"/>
        </p:xfrm>
        <a:graphic>
          <a:graphicData uri="http://schemas.openxmlformats.org/drawingml/2006/table">
            <a:tbl>
              <a:tblPr firstRow="1" firstCol="1" bandRow="1">
                <a:tableStyleId>{5C22544A-7EE6-4342-B048-85BDC9FD1C3A}</a:tableStyleId>
              </a:tblPr>
              <a:tblGrid>
                <a:gridCol w="1080120"/>
                <a:gridCol w="2088232"/>
                <a:gridCol w="1314146"/>
                <a:gridCol w="1494166"/>
              </a:tblGrid>
              <a:tr h="210162">
                <a:tc>
                  <a:txBody>
                    <a:bodyPr/>
                    <a:lstStyle/>
                    <a:p>
                      <a:pPr algn="r">
                        <a:spcAft>
                          <a:spcPts val="0"/>
                        </a:spcAft>
                      </a:pPr>
                      <a:r>
                        <a:rPr lang="en-US" sz="1200" kern="0" dirty="0">
                          <a:effectLst/>
                          <a:latin typeface="+mn-ea"/>
                          <a:ea typeface="+mn-ea"/>
                        </a:rPr>
                        <a:t>32</a:t>
                      </a:r>
                      <a:endParaRPr lang="ja-JP" sz="1200" kern="100" dirty="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スウェーデン</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a:effectLst/>
                          <a:latin typeface="+mn-ea"/>
                          <a:ea typeface="+mn-ea"/>
                        </a:rPr>
                        <a:t>525.29</a:t>
                      </a:r>
                      <a:endParaRPr lang="ja-JP" sz="1200" kern="100">
                        <a:effectLst/>
                        <a:latin typeface="+mn-ea"/>
                        <a:ea typeface="+mn-ea"/>
                        <a:cs typeface="Times New Roman"/>
                      </a:endParaRPr>
                    </a:p>
                  </a:txBody>
                  <a:tcPr marL="33918" marR="33918" marT="20351" marB="6784" anchor="ctr"/>
                </a:tc>
                <a:tc>
                  <a:txBody>
                    <a:bodyPr/>
                    <a:lstStyle/>
                    <a:p>
                      <a:endParaRPr lang="ja-JP" sz="700" kern="10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33</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イギリス</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515.55</a:t>
                      </a:r>
                      <a:endParaRPr lang="ja-JP" sz="1200" kern="100" dirty="0">
                        <a:effectLst/>
                        <a:latin typeface="+mn-ea"/>
                        <a:ea typeface="+mn-ea"/>
                        <a:cs typeface="Times New Roman"/>
                      </a:endParaRPr>
                    </a:p>
                  </a:txBody>
                  <a:tcPr marL="33918" marR="33918" marT="20351" marB="6784" anchor="ctr"/>
                </a:tc>
                <a:tc>
                  <a:txBody>
                    <a:bodyPr/>
                    <a:lstStyle/>
                    <a:p>
                      <a:endParaRPr lang="ja-JP" sz="700" kern="100">
                        <a:effectLst/>
                        <a:latin typeface="Century"/>
                      </a:endParaRPr>
                    </a:p>
                  </a:txBody>
                  <a:tcPr marL="33918" marR="33918" marT="20351" marB="6784" anchor="ctr"/>
                </a:tc>
              </a:tr>
              <a:tr h="185914">
                <a:tc>
                  <a:txBody>
                    <a:bodyPr/>
                    <a:lstStyle/>
                    <a:p>
                      <a:pPr algn="r">
                        <a:spcAft>
                          <a:spcPts val="0"/>
                        </a:spcAft>
                      </a:pPr>
                      <a:r>
                        <a:rPr lang="en-US" sz="1200" kern="0">
                          <a:effectLst/>
                          <a:latin typeface="+mn-ea"/>
                          <a:ea typeface="+mn-ea"/>
                        </a:rPr>
                        <a:t>34</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カタール</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514.09</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500" kern="0">
                          <a:effectLst/>
                        </a:rPr>
                        <a:t>4</a:t>
                      </a:r>
                      <a:endParaRPr lang="ja-JP" sz="700" kern="100">
                        <a:effectLst/>
                        <a:latin typeface="Century"/>
                        <a:ea typeface="ＭＳ 明朝"/>
                        <a:cs typeface="Times New Roman"/>
                      </a:endParaRPr>
                    </a:p>
                  </a:txBody>
                  <a:tcPr marL="33918" marR="33918" marT="20351" marB="6784" anchor="ctr"/>
                </a:tc>
              </a:tr>
              <a:tr h="210162">
                <a:tc>
                  <a:txBody>
                    <a:bodyPr/>
                    <a:lstStyle/>
                    <a:p>
                      <a:pPr algn="r">
                        <a:spcAft>
                          <a:spcPts val="0"/>
                        </a:spcAft>
                      </a:pPr>
                      <a:r>
                        <a:rPr lang="en-US" sz="1200" kern="0">
                          <a:effectLst/>
                          <a:latin typeface="+mn-ea"/>
                          <a:ea typeface="+mn-ea"/>
                        </a:rPr>
                        <a:t>35</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チェコ</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495.28</a:t>
                      </a:r>
                      <a:endParaRPr lang="ja-JP" sz="1200" kern="100" dirty="0">
                        <a:effectLst/>
                        <a:latin typeface="+mn-ea"/>
                        <a:ea typeface="+mn-ea"/>
                        <a:cs typeface="Times New Roman"/>
                      </a:endParaRPr>
                    </a:p>
                  </a:txBody>
                  <a:tcPr marL="33918" marR="33918" marT="20351" marB="6784" anchor="ctr"/>
                </a:tc>
                <a:tc>
                  <a:txBody>
                    <a:bodyPr/>
                    <a:lstStyle/>
                    <a:p>
                      <a:endParaRPr lang="ja-JP" sz="700" kern="10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36</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エストニア</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494.44</a:t>
                      </a:r>
                      <a:endParaRPr lang="ja-JP" sz="1200" kern="100" dirty="0">
                        <a:effectLst/>
                        <a:latin typeface="+mn-ea"/>
                        <a:ea typeface="+mn-ea"/>
                        <a:cs typeface="Times New Roman"/>
                      </a:endParaRPr>
                    </a:p>
                  </a:txBody>
                  <a:tcPr marL="33918" marR="33918" marT="20351" marB="6784" anchor="ctr"/>
                </a:tc>
                <a:tc>
                  <a:txBody>
                    <a:bodyPr/>
                    <a:lstStyle/>
                    <a:p>
                      <a:endParaRPr lang="ja-JP" sz="700" kern="10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37</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アイルランド</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490.51</a:t>
                      </a:r>
                      <a:endParaRPr lang="ja-JP" sz="1200" kern="100" dirty="0">
                        <a:effectLst/>
                        <a:latin typeface="+mn-ea"/>
                        <a:ea typeface="+mn-ea"/>
                        <a:cs typeface="Times New Roman"/>
                      </a:endParaRPr>
                    </a:p>
                  </a:txBody>
                  <a:tcPr marL="33918" marR="33918" marT="20351" marB="6784" anchor="ctr"/>
                </a:tc>
                <a:tc>
                  <a:txBody>
                    <a:bodyPr/>
                    <a:lstStyle/>
                    <a:p>
                      <a:endParaRPr lang="ja-JP" sz="700" kern="10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38</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デンマーク</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481.30</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185914">
                <a:tc>
                  <a:txBody>
                    <a:bodyPr/>
                    <a:lstStyle/>
                    <a:p>
                      <a:pPr algn="r">
                        <a:spcAft>
                          <a:spcPts val="0"/>
                        </a:spcAft>
                      </a:pPr>
                      <a:r>
                        <a:rPr lang="en-US" sz="1200" kern="0">
                          <a:effectLst/>
                          <a:latin typeface="+mn-ea"/>
                          <a:ea typeface="+mn-ea"/>
                        </a:rPr>
                        <a:t>39</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バルバドス</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a:effectLst/>
                          <a:latin typeface="+mn-ea"/>
                          <a:ea typeface="+mn-ea"/>
                        </a:rPr>
                        <a:t>439.28</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500" kern="0" dirty="0">
                          <a:effectLst/>
                        </a:rPr>
                        <a:t>4</a:t>
                      </a:r>
                      <a:endParaRPr lang="ja-JP" sz="700" kern="100" dirty="0">
                        <a:effectLst/>
                        <a:latin typeface="Century"/>
                        <a:ea typeface="ＭＳ 明朝"/>
                        <a:cs typeface="Times New Roman"/>
                      </a:endParaRPr>
                    </a:p>
                  </a:txBody>
                  <a:tcPr marL="33918" marR="33918" marT="20351" marB="6784" anchor="ctr"/>
                </a:tc>
              </a:tr>
              <a:tr h="210162">
                <a:tc>
                  <a:txBody>
                    <a:bodyPr/>
                    <a:lstStyle/>
                    <a:p>
                      <a:pPr algn="r">
                        <a:spcAft>
                          <a:spcPts val="0"/>
                        </a:spcAft>
                      </a:pPr>
                      <a:r>
                        <a:rPr lang="en-US" sz="1200" kern="0">
                          <a:effectLst/>
                          <a:latin typeface="+mn-ea"/>
                          <a:ea typeface="+mn-ea"/>
                        </a:rPr>
                        <a:t>40</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バミューダ</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a:effectLst/>
                          <a:latin typeface="+mn-ea"/>
                          <a:ea typeface="+mn-ea"/>
                        </a:rPr>
                        <a:t>422.46</a:t>
                      </a:r>
                      <a:endParaRPr lang="ja-JP" sz="1200" kern="10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41</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ブルガリア</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a:effectLst/>
                          <a:latin typeface="+mn-ea"/>
                          <a:ea typeface="+mn-ea"/>
                        </a:rPr>
                        <a:t>417.17</a:t>
                      </a:r>
                      <a:endParaRPr lang="ja-JP" sz="1200" kern="10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42</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スロバキア</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381.99</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43</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クロアチア</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381.10</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44</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dirty="0">
                          <a:effectLst/>
                          <a:latin typeface="+mn-ea"/>
                          <a:ea typeface="+mn-ea"/>
                        </a:rPr>
                        <a:t>マレーシア</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377.70</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45</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韓国</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370.38</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46</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ブルネイ</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355.22</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185914">
                <a:tc>
                  <a:txBody>
                    <a:bodyPr/>
                    <a:lstStyle/>
                    <a:p>
                      <a:pPr algn="r">
                        <a:spcAft>
                          <a:spcPts val="0"/>
                        </a:spcAft>
                      </a:pPr>
                      <a:r>
                        <a:rPr lang="en-US" sz="1200" kern="0">
                          <a:effectLst/>
                          <a:latin typeface="+mn-ea"/>
                          <a:ea typeface="+mn-ea"/>
                        </a:rPr>
                        <a:t>47</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トリニダード・トバゴ</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353.22</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500" kern="0" dirty="0">
                          <a:effectLst/>
                        </a:rPr>
                        <a:t>4</a:t>
                      </a:r>
                      <a:endParaRPr lang="ja-JP" sz="700" kern="100" dirty="0">
                        <a:effectLst/>
                        <a:latin typeface="Century"/>
                        <a:ea typeface="ＭＳ 明朝"/>
                        <a:cs typeface="Times New Roman"/>
                      </a:endParaRPr>
                    </a:p>
                  </a:txBody>
                  <a:tcPr marL="33918" marR="33918" marT="20351" marB="6784" anchor="ctr"/>
                </a:tc>
              </a:tr>
              <a:tr h="210162">
                <a:tc>
                  <a:txBody>
                    <a:bodyPr/>
                    <a:lstStyle/>
                    <a:p>
                      <a:pPr algn="r">
                        <a:spcAft>
                          <a:spcPts val="0"/>
                        </a:spcAft>
                      </a:pPr>
                      <a:r>
                        <a:rPr lang="en-US" sz="1200" kern="0">
                          <a:effectLst/>
                          <a:latin typeface="+mn-ea"/>
                          <a:ea typeface="+mn-ea"/>
                        </a:rPr>
                        <a:t>48</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バーレーン</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351.82</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49</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ハンガリー</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344.77</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50</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ベラルーシ</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336.76</a:t>
                      </a:r>
                      <a:endParaRPr lang="ja-JP" sz="1200" kern="100" dirty="0">
                        <a:effectLst/>
                        <a:latin typeface="+mn-ea"/>
                        <a:ea typeface="+mn-ea"/>
                        <a:cs typeface="Times New Roman"/>
                      </a:endParaRPr>
                    </a:p>
                  </a:txBody>
                  <a:tcPr marL="33918" marR="33918" marT="20351" marB="6784" anchor="ctr"/>
                </a:tc>
                <a:tc>
                  <a:txBody>
                    <a:bodyPr/>
                    <a:lstStyle/>
                    <a:p>
                      <a:endParaRPr lang="ja-JP" sz="700" kern="10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51</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ラトビア</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335.31</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52</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イスラエル</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330.41</a:t>
                      </a:r>
                      <a:endParaRPr lang="ja-JP" sz="1200" kern="100" dirty="0">
                        <a:effectLst/>
                        <a:latin typeface="+mn-ea"/>
                        <a:ea typeface="+mn-ea"/>
                        <a:cs typeface="Times New Roman"/>
                      </a:endParaRPr>
                    </a:p>
                  </a:txBody>
                  <a:tcPr marL="33918" marR="33918" marT="20351" marB="6784" anchor="ctr"/>
                </a:tc>
                <a:tc>
                  <a:txBody>
                    <a:bodyPr/>
                    <a:lstStyle/>
                    <a:p>
                      <a:endParaRPr lang="ja-JP" sz="700" kern="100">
                        <a:effectLst/>
                        <a:latin typeface="Century"/>
                      </a:endParaRPr>
                    </a:p>
                  </a:txBody>
                  <a:tcPr marL="33918" marR="33918" marT="20351" marB="6784" anchor="ctr"/>
                </a:tc>
              </a:tr>
              <a:tr h="185914">
                <a:tc>
                  <a:txBody>
                    <a:bodyPr/>
                    <a:lstStyle/>
                    <a:p>
                      <a:pPr algn="r">
                        <a:spcAft>
                          <a:spcPts val="0"/>
                        </a:spcAft>
                      </a:pPr>
                      <a:r>
                        <a:rPr lang="en-US" sz="1200" kern="0">
                          <a:effectLst/>
                          <a:latin typeface="+mn-ea"/>
                          <a:ea typeface="+mn-ea"/>
                        </a:rPr>
                        <a:t>53</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アルゼンチン</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314.97</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500" kern="0" dirty="0">
                          <a:effectLst/>
                        </a:rPr>
                        <a:t>4</a:t>
                      </a:r>
                      <a:endParaRPr lang="ja-JP" sz="700" kern="100" dirty="0">
                        <a:effectLst/>
                        <a:latin typeface="Century"/>
                        <a:ea typeface="ＭＳ 明朝"/>
                        <a:cs typeface="Times New Roman"/>
                      </a:endParaRPr>
                    </a:p>
                  </a:txBody>
                  <a:tcPr marL="33918" marR="33918" marT="20351" marB="6784" anchor="ctr"/>
                </a:tc>
              </a:tr>
              <a:tr h="210162">
                <a:tc>
                  <a:txBody>
                    <a:bodyPr/>
                    <a:lstStyle/>
                    <a:p>
                      <a:pPr algn="r">
                        <a:spcAft>
                          <a:spcPts val="0"/>
                        </a:spcAft>
                      </a:pPr>
                      <a:r>
                        <a:rPr lang="en-US" sz="1200" kern="0">
                          <a:effectLst/>
                          <a:latin typeface="+mn-ea"/>
                          <a:ea typeface="+mn-ea"/>
                        </a:rPr>
                        <a:t>54</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モンテネグロ</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310.66</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55</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台湾</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303.69</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56</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スリナム</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303.34</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185914">
                <a:tc>
                  <a:txBody>
                    <a:bodyPr/>
                    <a:lstStyle/>
                    <a:p>
                      <a:pPr algn="r">
                        <a:spcAft>
                          <a:spcPts val="0"/>
                        </a:spcAft>
                      </a:pPr>
                      <a:r>
                        <a:rPr lang="en-US" sz="1200" kern="0">
                          <a:effectLst/>
                          <a:latin typeface="+mn-ea"/>
                          <a:ea typeface="+mn-ea"/>
                        </a:rPr>
                        <a:t>57</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リビア</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297.19</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500" kern="0" dirty="0">
                          <a:effectLst/>
                        </a:rPr>
                        <a:t>4</a:t>
                      </a:r>
                      <a:endParaRPr lang="ja-JP" sz="700" kern="100" dirty="0">
                        <a:effectLst/>
                        <a:latin typeface="Century"/>
                        <a:ea typeface="ＭＳ 明朝"/>
                        <a:cs typeface="Times New Roman"/>
                      </a:endParaRPr>
                    </a:p>
                  </a:txBody>
                  <a:tcPr marL="33918" marR="33918" marT="20351" marB="6784" anchor="ctr"/>
                </a:tc>
              </a:tr>
              <a:tr h="210162">
                <a:tc>
                  <a:txBody>
                    <a:bodyPr/>
                    <a:lstStyle/>
                    <a:p>
                      <a:pPr algn="r">
                        <a:spcAft>
                          <a:spcPts val="0"/>
                        </a:spcAft>
                      </a:pPr>
                      <a:r>
                        <a:rPr lang="en-US" sz="1200" kern="0">
                          <a:effectLst/>
                          <a:latin typeface="+mn-ea"/>
                          <a:ea typeface="+mn-ea"/>
                        </a:rPr>
                        <a:t>58</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メキシコ</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278.35</a:t>
                      </a:r>
                      <a:endParaRPr lang="ja-JP" sz="1200" kern="100" dirty="0">
                        <a:effectLst/>
                        <a:latin typeface="+mn-ea"/>
                        <a:ea typeface="+mn-ea"/>
                        <a:cs typeface="Times New Roman"/>
                      </a:endParaRPr>
                    </a:p>
                  </a:txBody>
                  <a:tcPr marL="33918" marR="33918" marT="20351" marB="6784" anchor="ctr"/>
                </a:tc>
                <a:tc>
                  <a:txBody>
                    <a:bodyPr/>
                    <a:lstStyle/>
                    <a:p>
                      <a:endParaRPr lang="ja-JP" sz="700" kern="100">
                        <a:effectLst/>
                        <a:latin typeface="Century"/>
                      </a:endParaRPr>
                    </a:p>
                  </a:txBody>
                  <a:tcPr marL="33918" marR="33918" marT="20351" marB="6784" anchor="ctr"/>
                </a:tc>
              </a:tr>
              <a:tr h="185914">
                <a:tc>
                  <a:txBody>
                    <a:bodyPr/>
                    <a:lstStyle/>
                    <a:p>
                      <a:pPr algn="r">
                        <a:spcAft>
                          <a:spcPts val="0"/>
                        </a:spcAft>
                      </a:pPr>
                      <a:r>
                        <a:rPr lang="en-US" sz="1200" kern="0">
                          <a:effectLst/>
                          <a:latin typeface="+mn-ea"/>
                          <a:ea typeface="+mn-ea"/>
                        </a:rPr>
                        <a:t>59</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ロシア</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271.10</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500" kern="0" dirty="0">
                          <a:effectLst/>
                        </a:rPr>
                        <a:t>2</a:t>
                      </a:r>
                      <a:endParaRPr lang="ja-JP" sz="700" kern="100" dirty="0">
                        <a:effectLst/>
                        <a:latin typeface="Century"/>
                        <a:ea typeface="ＭＳ 明朝"/>
                        <a:cs typeface="Times New Roman"/>
                      </a:endParaRPr>
                    </a:p>
                  </a:txBody>
                  <a:tcPr marL="33918" marR="33918" marT="20351" marB="6784" anchor="ctr"/>
                </a:tc>
              </a:tr>
              <a:tr h="210162">
                <a:tc>
                  <a:txBody>
                    <a:bodyPr/>
                    <a:lstStyle/>
                    <a:p>
                      <a:pPr algn="r">
                        <a:spcAft>
                          <a:spcPts val="0"/>
                        </a:spcAft>
                      </a:pPr>
                      <a:r>
                        <a:rPr lang="en-US" sz="1200" kern="0">
                          <a:effectLst/>
                          <a:latin typeface="+mn-ea"/>
                          <a:ea typeface="+mn-ea"/>
                        </a:rPr>
                        <a:t>60</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セルビア</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256.00</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185914">
                <a:tc>
                  <a:txBody>
                    <a:bodyPr/>
                    <a:lstStyle/>
                    <a:p>
                      <a:pPr algn="r">
                        <a:spcAft>
                          <a:spcPts val="0"/>
                        </a:spcAft>
                      </a:pPr>
                      <a:r>
                        <a:rPr lang="en-US" sz="1200" kern="0">
                          <a:effectLst/>
                          <a:latin typeface="+mn-ea"/>
                          <a:ea typeface="+mn-ea"/>
                        </a:rPr>
                        <a:t>61</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アラブ首長国連邦</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252.84</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500" kern="0" dirty="0">
                          <a:effectLst/>
                        </a:rPr>
                        <a:t>4</a:t>
                      </a:r>
                      <a:endParaRPr lang="ja-JP" sz="700" kern="100" dirty="0">
                        <a:effectLst/>
                        <a:latin typeface="Century"/>
                        <a:ea typeface="ＭＳ 明朝"/>
                        <a:cs typeface="Times New Roman"/>
                      </a:endParaRPr>
                    </a:p>
                  </a:txBody>
                  <a:tcPr marL="33918" marR="33918" marT="20351" marB="6784" anchor="ctr"/>
                </a:tc>
              </a:tr>
              <a:tr h="210162">
                <a:tc>
                  <a:txBody>
                    <a:bodyPr/>
                    <a:lstStyle/>
                    <a:p>
                      <a:pPr algn="r">
                        <a:spcAft>
                          <a:spcPts val="0"/>
                        </a:spcAft>
                      </a:pPr>
                      <a:r>
                        <a:rPr lang="en-US" sz="1200" kern="0">
                          <a:effectLst/>
                          <a:latin typeface="+mn-ea"/>
                          <a:ea typeface="+mn-ea"/>
                        </a:rPr>
                        <a:t>62</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カザフスタン</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a:effectLst/>
                          <a:latin typeface="+mn-ea"/>
                          <a:ea typeface="+mn-ea"/>
                        </a:rPr>
                        <a:t>245.57</a:t>
                      </a:r>
                      <a:endParaRPr lang="ja-JP" sz="1200" kern="10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210162">
                <a:tc>
                  <a:txBody>
                    <a:bodyPr/>
                    <a:lstStyle/>
                    <a:p>
                      <a:pPr algn="r">
                        <a:spcAft>
                          <a:spcPts val="0"/>
                        </a:spcAft>
                      </a:pPr>
                      <a:r>
                        <a:rPr lang="en-US" sz="1200" kern="0">
                          <a:effectLst/>
                          <a:latin typeface="+mn-ea"/>
                          <a:ea typeface="+mn-ea"/>
                        </a:rPr>
                        <a:t>63</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ルーマニア</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237.16</a:t>
                      </a:r>
                      <a:endParaRPr lang="ja-JP" sz="1200" kern="100" dirty="0">
                        <a:effectLst/>
                        <a:latin typeface="+mn-ea"/>
                        <a:ea typeface="+mn-ea"/>
                        <a:cs typeface="Times New Roman"/>
                      </a:endParaRPr>
                    </a:p>
                  </a:txBody>
                  <a:tcPr marL="33918" marR="33918" marT="20351" marB="6784" anchor="ctr"/>
                </a:tc>
                <a:tc>
                  <a:txBody>
                    <a:bodyPr/>
                    <a:lstStyle/>
                    <a:p>
                      <a:endParaRPr lang="ja-JP" sz="700" kern="100" dirty="0">
                        <a:effectLst/>
                        <a:latin typeface="Century"/>
                      </a:endParaRPr>
                    </a:p>
                  </a:txBody>
                  <a:tcPr marL="33918" marR="33918" marT="20351" marB="6784" anchor="ctr"/>
                </a:tc>
              </a:tr>
              <a:tr h="185914">
                <a:tc>
                  <a:txBody>
                    <a:bodyPr/>
                    <a:lstStyle/>
                    <a:p>
                      <a:pPr algn="r">
                        <a:spcAft>
                          <a:spcPts val="0"/>
                        </a:spcAft>
                      </a:pPr>
                      <a:r>
                        <a:rPr lang="en-US" sz="1200" kern="0">
                          <a:effectLst/>
                          <a:latin typeface="+mn-ea"/>
                          <a:ea typeface="+mn-ea"/>
                        </a:rPr>
                        <a:t>64</a:t>
                      </a:r>
                      <a:endParaRPr lang="ja-JP" sz="1200" kern="100">
                        <a:effectLst/>
                        <a:latin typeface="+mn-ea"/>
                        <a:ea typeface="+mn-ea"/>
                        <a:cs typeface="Times New Roman"/>
                      </a:endParaRPr>
                    </a:p>
                  </a:txBody>
                  <a:tcPr marL="33918" marR="33918" marT="20351" marB="6784" anchor="ctr"/>
                </a:tc>
                <a:tc>
                  <a:txBody>
                    <a:bodyPr/>
                    <a:lstStyle/>
                    <a:p>
                      <a:pPr algn="ctr">
                        <a:spcAft>
                          <a:spcPts val="0"/>
                        </a:spcAft>
                      </a:pPr>
                      <a:r>
                        <a:rPr lang="ja-JP" sz="1200" kern="0">
                          <a:effectLst/>
                          <a:latin typeface="+mn-ea"/>
                          <a:ea typeface="+mn-ea"/>
                        </a:rPr>
                        <a:t>アンティグア・バーブーダ</a:t>
                      </a:r>
                      <a:endParaRPr lang="ja-JP" sz="1200" kern="100">
                        <a:effectLst/>
                        <a:latin typeface="+mn-ea"/>
                        <a:ea typeface="+mn-ea"/>
                        <a:cs typeface="Times New Roman"/>
                      </a:endParaRPr>
                    </a:p>
                  </a:txBody>
                  <a:tcPr marL="33918" marR="33918" marT="20351" marB="6784" anchor="ctr"/>
                </a:tc>
                <a:tc>
                  <a:txBody>
                    <a:bodyPr/>
                    <a:lstStyle/>
                    <a:p>
                      <a:pPr algn="r">
                        <a:spcAft>
                          <a:spcPts val="0"/>
                        </a:spcAft>
                      </a:pPr>
                      <a:r>
                        <a:rPr lang="en-US" sz="1200" kern="0" dirty="0">
                          <a:effectLst/>
                          <a:latin typeface="+mn-ea"/>
                          <a:ea typeface="+mn-ea"/>
                        </a:rPr>
                        <a:t>229.02</a:t>
                      </a:r>
                      <a:endParaRPr lang="ja-JP" sz="1200" kern="100" dirty="0">
                        <a:effectLst/>
                        <a:latin typeface="+mn-ea"/>
                        <a:ea typeface="+mn-ea"/>
                        <a:cs typeface="Times New Roman"/>
                      </a:endParaRPr>
                    </a:p>
                  </a:txBody>
                  <a:tcPr marL="33918" marR="33918" marT="20351" marB="6784" anchor="ctr"/>
                </a:tc>
                <a:tc>
                  <a:txBody>
                    <a:bodyPr/>
                    <a:lstStyle/>
                    <a:p>
                      <a:pPr algn="r">
                        <a:spcAft>
                          <a:spcPts val="0"/>
                        </a:spcAft>
                      </a:pPr>
                      <a:r>
                        <a:rPr lang="en-US" sz="500" kern="0" dirty="0">
                          <a:effectLst/>
                        </a:rPr>
                        <a:t>2</a:t>
                      </a:r>
                      <a:endParaRPr lang="ja-JP" sz="700" kern="100" dirty="0">
                        <a:effectLst/>
                        <a:latin typeface="Century"/>
                        <a:ea typeface="ＭＳ 明朝"/>
                        <a:cs typeface="Times New Roman"/>
                      </a:endParaRPr>
                    </a:p>
                  </a:txBody>
                  <a:tcPr marL="33918" marR="33918" marT="20351" marB="6784" anchor="ctr"/>
                </a:tc>
              </a:tr>
            </a:tbl>
          </a:graphicData>
        </a:graphic>
      </p:graphicFrame>
    </p:spTree>
    <p:extLst>
      <p:ext uri="{BB962C8B-B14F-4D97-AF65-F5344CB8AC3E}">
        <p14:creationId xmlns:p14="http://schemas.microsoft.com/office/powerpoint/2010/main" val="766687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D1D77C6-18B7-4F69-A429-E7BB4FACB166}" type="slidenum">
              <a:rPr lang="ja-JP" altLang="en-US" smtClean="0"/>
              <a:pPr>
                <a:defRPr/>
              </a:pPr>
              <a:t>58</a:t>
            </a:fld>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2122066495"/>
              </p:ext>
            </p:extLst>
          </p:nvPr>
        </p:nvGraphicFramePr>
        <p:xfrm>
          <a:off x="1691680" y="-27992"/>
          <a:ext cx="6048672" cy="6813381"/>
        </p:xfrm>
        <a:graphic>
          <a:graphicData uri="http://schemas.openxmlformats.org/drawingml/2006/table">
            <a:tbl>
              <a:tblPr firstRow="1" firstCol="1" bandRow="1">
                <a:tableStyleId>{5C22544A-7EE6-4342-B048-85BDC9FD1C3A}</a:tableStyleId>
              </a:tblPr>
              <a:tblGrid>
                <a:gridCol w="1152128"/>
                <a:gridCol w="2592288"/>
                <a:gridCol w="792088"/>
                <a:gridCol w="1512168"/>
              </a:tblGrid>
              <a:tr h="192552">
                <a:tc>
                  <a:txBody>
                    <a:bodyPr/>
                    <a:lstStyle/>
                    <a:p>
                      <a:pPr algn="r">
                        <a:lnSpc>
                          <a:spcPts val="1200"/>
                        </a:lnSpc>
                        <a:spcAft>
                          <a:spcPts val="0"/>
                        </a:spcAft>
                      </a:pPr>
                      <a:r>
                        <a:rPr lang="en-US" sz="1200" kern="0" dirty="0">
                          <a:effectLst/>
                          <a:latin typeface="+mn-ea"/>
                          <a:ea typeface="+mn-ea"/>
                        </a:rPr>
                        <a:t>65</a:t>
                      </a:r>
                      <a:endParaRPr lang="ja-JP" sz="1200" kern="100" dirty="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dirty="0">
                          <a:effectLst/>
                          <a:latin typeface="+mn-ea"/>
                          <a:ea typeface="+mn-ea"/>
                        </a:rPr>
                        <a:t>オマーン</a:t>
                      </a:r>
                      <a:endParaRPr lang="ja-JP" sz="1200" kern="100" dirty="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228.64</a:t>
                      </a:r>
                      <a:endParaRPr lang="ja-JP" sz="1200" kern="100" dirty="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a:effectLst/>
                        </a:rPr>
                        <a:t>4</a:t>
                      </a:r>
                      <a:endParaRPr lang="ja-JP" sz="800" kern="100">
                        <a:effectLst/>
                        <a:latin typeface="Century"/>
                        <a:ea typeface="ＭＳ 明朝"/>
                        <a:cs typeface="Times New Roman"/>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66</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dirty="0">
                          <a:effectLst/>
                          <a:latin typeface="+mn-ea"/>
                          <a:ea typeface="+mn-ea"/>
                        </a:rPr>
                        <a:t>ウルグアイ</a:t>
                      </a:r>
                      <a:endParaRPr lang="ja-JP" sz="1200" kern="100" dirty="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217.42</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67</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dirty="0">
                          <a:effectLst/>
                          <a:latin typeface="+mn-ea"/>
                          <a:ea typeface="+mn-ea"/>
                        </a:rPr>
                        <a:t>ボスニア・ヘルツェゴビナ</a:t>
                      </a:r>
                      <a:endParaRPr lang="ja-JP" sz="1200" kern="100" dirty="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216.99</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a:effectLst/>
                        <a:latin typeface="Century"/>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68</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dirty="0">
                          <a:effectLst/>
                          <a:latin typeface="+mn-ea"/>
                          <a:ea typeface="+mn-ea"/>
                        </a:rPr>
                        <a:t>ブラジル</a:t>
                      </a:r>
                      <a:endParaRPr lang="ja-JP" sz="1200" kern="100" dirty="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209.96</a:t>
                      </a:r>
                      <a:endParaRPr lang="ja-JP" sz="1200" kern="100" dirty="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3</a:t>
                      </a:r>
                      <a:endParaRPr lang="ja-JP" sz="800" kern="100" dirty="0">
                        <a:effectLst/>
                        <a:latin typeface="Century"/>
                        <a:ea typeface="ＭＳ 明朝"/>
                        <a:cs typeface="Times New Roman"/>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69</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セントビンセント・グレナディーン </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203.94</a:t>
                      </a:r>
                      <a:endParaRPr lang="ja-JP" sz="1200" kern="100" dirty="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3</a:t>
                      </a:r>
                      <a:endParaRPr lang="ja-JP" sz="800" kern="100" dirty="0">
                        <a:effectLst/>
                        <a:latin typeface="Century"/>
                        <a:ea typeface="ＭＳ 明朝"/>
                        <a:cs typeface="Times New Roman"/>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70</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チリ</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197.56</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71</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コスタリカ</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188.21</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72</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ウクライナ</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185.71</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73</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セイシェル</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182.33</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74</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フィジー</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178.96</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1</a:t>
                      </a:r>
                      <a:endParaRPr lang="ja-JP" sz="800" kern="100" dirty="0">
                        <a:effectLst/>
                        <a:latin typeface="Century"/>
                        <a:ea typeface="ＭＳ 明朝"/>
                        <a:cs typeface="Times New Roman"/>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75</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ジャマイカ</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178.62</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76</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ヨルダン</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176.88</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77</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モーリシャス</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173.74</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1</a:t>
                      </a:r>
                      <a:endParaRPr lang="ja-JP" sz="800" kern="100" dirty="0">
                        <a:effectLst/>
                        <a:latin typeface="Century"/>
                        <a:ea typeface="ＭＳ 明朝"/>
                        <a:cs typeface="Times New Roman"/>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78</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タイ</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171.59</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79</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マカオ</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170.47</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80</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マケドニア</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168.74</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81</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ボツワナ</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167.80</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82</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モルドバ</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165.78</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83</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グルジア</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165.65</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84</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南アフリカ</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165.14</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1</a:t>
                      </a:r>
                      <a:endParaRPr lang="ja-JP" sz="800" kern="100" dirty="0">
                        <a:effectLst/>
                        <a:latin typeface="Century"/>
                        <a:ea typeface="ＭＳ 明朝"/>
                        <a:cs typeface="Times New Roman"/>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85</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トルコ</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163.80</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86</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ベリーズ</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159.44</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3</a:t>
                      </a:r>
                      <a:endParaRPr lang="ja-JP" sz="800" kern="100" dirty="0">
                        <a:effectLst/>
                        <a:latin typeface="Century"/>
                        <a:ea typeface="ＭＳ 明朝"/>
                        <a:cs typeface="Times New Roman"/>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87</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シンガポール</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151.07</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88</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コソボ</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150.20</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89</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ベネズエラ</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147.15</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4</a:t>
                      </a:r>
                      <a:endParaRPr lang="ja-JP" sz="800" kern="100" dirty="0">
                        <a:effectLst/>
                        <a:latin typeface="Century"/>
                        <a:ea typeface="ＭＳ 明朝"/>
                        <a:cs typeface="Times New Roman"/>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90</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キリバス</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144.20</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3</a:t>
                      </a:r>
                      <a:endParaRPr lang="ja-JP" sz="800" kern="100" dirty="0">
                        <a:effectLst/>
                        <a:latin typeface="Century"/>
                        <a:ea typeface="ＭＳ 明朝"/>
                        <a:cs typeface="Times New Roman"/>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91</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パナマ</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137.54</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1</a:t>
                      </a:r>
                      <a:endParaRPr lang="ja-JP" sz="800" kern="100" dirty="0">
                        <a:effectLst/>
                        <a:latin typeface="Century"/>
                        <a:ea typeface="ＭＳ 明朝"/>
                        <a:cs typeface="Times New Roman"/>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92</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ドミニカ共和国</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131.86</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2</a:t>
                      </a:r>
                      <a:endParaRPr lang="ja-JP" sz="800" kern="100" dirty="0">
                        <a:effectLst/>
                        <a:latin typeface="Century"/>
                        <a:ea typeface="ＭＳ 明朝"/>
                        <a:cs typeface="Times New Roman"/>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93</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チュニジア</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a:effectLst/>
                          <a:latin typeface="+mn-ea"/>
                          <a:ea typeface="+mn-ea"/>
                        </a:rPr>
                        <a:t>130.01</a:t>
                      </a:r>
                      <a:endParaRPr lang="ja-JP" sz="1200" kern="10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192552">
                <a:tc>
                  <a:txBody>
                    <a:bodyPr/>
                    <a:lstStyle/>
                    <a:p>
                      <a:pPr algn="r">
                        <a:lnSpc>
                          <a:spcPts val="1200"/>
                        </a:lnSpc>
                        <a:spcAft>
                          <a:spcPts val="0"/>
                        </a:spcAft>
                      </a:pPr>
                      <a:r>
                        <a:rPr lang="en-US" sz="1200" kern="0">
                          <a:effectLst/>
                          <a:latin typeface="+mn-ea"/>
                          <a:ea typeface="+mn-ea"/>
                        </a:rPr>
                        <a:t>94</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イラン</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126.99</a:t>
                      </a:r>
                      <a:endParaRPr lang="ja-JP" sz="1200" kern="100" dirty="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500" kern="0" dirty="0">
                          <a:effectLst/>
                        </a:rPr>
                        <a:t>3</a:t>
                      </a:r>
                      <a:endParaRPr lang="ja-JP" sz="800" kern="100" dirty="0">
                        <a:effectLst/>
                        <a:latin typeface="Century"/>
                        <a:ea typeface="ＭＳ 明朝"/>
                        <a:cs typeface="Times New Roman"/>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95</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アルジェリア</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118.80</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96</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アルバニア</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118.07</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r h="214417">
                <a:tc>
                  <a:txBody>
                    <a:bodyPr/>
                    <a:lstStyle/>
                    <a:p>
                      <a:pPr algn="r">
                        <a:lnSpc>
                          <a:spcPts val="1200"/>
                        </a:lnSpc>
                        <a:spcAft>
                          <a:spcPts val="0"/>
                        </a:spcAft>
                      </a:pPr>
                      <a:r>
                        <a:rPr lang="en-US" sz="1200" kern="0">
                          <a:effectLst/>
                          <a:latin typeface="+mn-ea"/>
                          <a:ea typeface="+mn-ea"/>
                        </a:rPr>
                        <a:t>97</a:t>
                      </a:r>
                      <a:endParaRPr lang="ja-JP" sz="1200" kern="100">
                        <a:effectLst/>
                        <a:latin typeface="+mn-ea"/>
                        <a:ea typeface="+mn-ea"/>
                        <a:cs typeface="Times New Roman"/>
                      </a:endParaRPr>
                    </a:p>
                  </a:txBody>
                  <a:tcPr marL="34413" marR="34413" marT="20648" marB="6883" anchor="ctr"/>
                </a:tc>
                <a:tc>
                  <a:txBody>
                    <a:bodyPr/>
                    <a:lstStyle/>
                    <a:p>
                      <a:pPr algn="ctr">
                        <a:lnSpc>
                          <a:spcPts val="1200"/>
                        </a:lnSpc>
                        <a:spcAft>
                          <a:spcPts val="0"/>
                        </a:spcAft>
                      </a:pPr>
                      <a:r>
                        <a:rPr lang="ja-JP" sz="1200" kern="0">
                          <a:effectLst/>
                          <a:latin typeface="+mn-ea"/>
                          <a:ea typeface="+mn-ea"/>
                        </a:rPr>
                        <a:t>ナミビア</a:t>
                      </a:r>
                      <a:endParaRPr lang="ja-JP" sz="1200" kern="100">
                        <a:effectLst/>
                        <a:latin typeface="+mn-ea"/>
                        <a:ea typeface="+mn-ea"/>
                        <a:cs typeface="Times New Roman"/>
                      </a:endParaRPr>
                    </a:p>
                  </a:txBody>
                  <a:tcPr marL="34413" marR="34413" marT="20648" marB="6883" anchor="ctr"/>
                </a:tc>
                <a:tc>
                  <a:txBody>
                    <a:bodyPr/>
                    <a:lstStyle/>
                    <a:p>
                      <a:pPr algn="r">
                        <a:lnSpc>
                          <a:spcPts val="1200"/>
                        </a:lnSpc>
                        <a:spcAft>
                          <a:spcPts val="0"/>
                        </a:spcAft>
                      </a:pPr>
                      <a:r>
                        <a:rPr lang="en-US" sz="1200" kern="0" dirty="0">
                          <a:effectLst/>
                          <a:latin typeface="+mn-ea"/>
                          <a:ea typeface="+mn-ea"/>
                        </a:rPr>
                        <a:t>113.69</a:t>
                      </a:r>
                      <a:endParaRPr lang="ja-JP" sz="1200" kern="100" dirty="0">
                        <a:effectLst/>
                        <a:latin typeface="+mn-ea"/>
                        <a:ea typeface="+mn-ea"/>
                        <a:cs typeface="Times New Roman"/>
                      </a:endParaRPr>
                    </a:p>
                  </a:txBody>
                  <a:tcPr marL="34413" marR="34413" marT="20648" marB="6883" anchor="ctr"/>
                </a:tc>
                <a:tc>
                  <a:txBody>
                    <a:bodyPr/>
                    <a:lstStyle/>
                    <a:p>
                      <a:pPr>
                        <a:lnSpc>
                          <a:spcPts val="1200"/>
                        </a:lnSpc>
                      </a:pPr>
                      <a:endParaRPr lang="ja-JP" sz="800" kern="100" dirty="0">
                        <a:effectLst/>
                        <a:latin typeface="Century"/>
                      </a:endParaRPr>
                    </a:p>
                  </a:txBody>
                  <a:tcPr marL="34413" marR="34413" marT="20648" marB="6883" anchor="ctr"/>
                </a:tc>
              </a:tr>
            </a:tbl>
          </a:graphicData>
        </a:graphic>
      </p:graphicFrame>
    </p:spTree>
    <p:extLst>
      <p:ext uri="{BB962C8B-B14F-4D97-AF65-F5344CB8AC3E}">
        <p14:creationId xmlns:p14="http://schemas.microsoft.com/office/powerpoint/2010/main" val="766687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D1D77C6-18B7-4F69-A429-E7BB4FACB166}" type="slidenum">
              <a:rPr lang="ja-JP" altLang="en-US" smtClean="0"/>
              <a:pPr>
                <a:defRPr/>
              </a:pPr>
              <a:t>59</a:t>
            </a:fld>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3721059134"/>
              </p:ext>
            </p:extLst>
          </p:nvPr>
        </p:nvGraphicFramePr>
        <p:xfrm>
          <a:off x="1403648" y="0"/>
          <a:ext cx="6408712" cy="6950729"/>
        </p:xfrm>
        <a:graphic>
          <a:graphicData uri="http://schemas.openxmlformats.org/drawingml/2006/table">
            <a:tbl>
              <a:tblPr firstRow="1" firstCol="1" bandRow="1">
                <a:tableStyleId>{5C22544A-7EE6-4342-B048-85BDC9FD1C3A}</a:tableStyleId>
              </a:tblPr>
              <a:tblGrid>
                <a:gridCol w="1602178"/>
                <a:gridCol w="1602178"/>
                <a:gridCol w="1602178"/>
                <a:gridCol w="1602178"/>
              </a:tblGrid>
              <a:tr h="200962">
                <a:tc>
                  <a:txBody>
                    <a:bodyPr/>
                    <a:lstStyle/>
                    <a:p>
                      <a:pPr algn="r">
                        <a:lnSpc>
                          <a:spcPts val="1400"/>
                        </a:lnSpc>
                        <a:spcAft>
                          <a:spcPts val="0"/>
                        </a:spcAft>
                      </a:pPr>
                      <a:r>
                        <a:rPr lang="en-US" sz="1200" kern="0" dirty="0">
                          <a:effectLst/>
                          <a:latin typeface="+mn-ea"/>
                          <a:ea typeface="+mn-ea"/>
                        </a:rPr>
                        <a:t>98</a:t>
                      </a:r>
                      <a:endParaRPr lang="ja-JP" sz="1200" kern="100" dirty="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dirty="0">
                          <a:effectLst/>
                          <a:latin typeface="+mn-ea"/>
                          <a:ea typeface="+mn-ea"/>
                        </a:rPr>
                        <a:t>ジンバブエ</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113.49</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a:effectLst/>
                        </a:rPr>
                        <a:t>4</a:t>
                      </a:r>
                      <a:endParaRPr lang="ja-JP" sz="800" kern="100">
                        <a:effectLst/>
                        <a:latin typeface="Century"/>
                        <a:ea typeface="ＭＳ 明朝"/>
                        <a:cs typeface="Times New Roman"/>
                      </a:endParaRPr>
                    </a:p>
                  </a:txBody>
                  <a:tcPr marL="35852" marR="35852" marT="21511" marB="7170" anchor="ctr"/>
                </a:tc>
              </a:tr>
              <a:tr h="223588">
                <a:tc>
                  <a:txBody>
                    <a:bodyPr/>
                    <a:lstStyle/>
                    <a:p>
                      <a:pPr algn="r">
                        <a:lnSpc>
                          <a:spcPts val="1400"/>
                        </a:lnSpc>
                        <a:spcAft>
                          <a:spcPts val="0"/>
                        </a:spcAft>
                      </a:pPr>
                      <a:r>
                        <a:rPr lang="en-US" sz="1200" kern="0">
                          <a:effectLst/>
                          <a:latin typeface="+mn-ea"/>
                          <a:ea typeface="+mn-ea"/>
                        </a:rPr>
                        <a:t>99</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dirty="0">
                          <a:effectLst/>
                          <a:latin typeface="+mn-ea"/>
                          <a:ea typeface="+mn-ea"/>
                        </a:rPr>
                        <a:t>アゼルバイジャン</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111.94</a:t>
                      </a:r>
                      <a:endParaRPr lang="ja-JP" sz="1200" kern="10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100</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dirty="0">
                          <a:effectLst/>
                          <a:latin typeface="+mn-ea"/>
                          <a:ea typeface="+mn-ea"/>
                        </a:rPr>
                        <a:t>トルクメニスタン</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108.63</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3</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101</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カーボベルデ</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103.15</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102</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アルメニア</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102.62</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23588">
                <a:tc>
                  <a:txBody>
                    <a:bodyPr/>
                    <a:lstStyle/>
                    <a:p>
                      <a:pPr algn="r">
                        <a:lnSpc>
                          <a:spcPts val="1400"/>
                        </a:lnSpc>
                        <a:spcAft>
                          <a:spcPts val="0"/>
                        </a:spcAft>
                      </a:pPr>
                      <a:r>
                        <a:rPr lang="en-US" sz="1200" kern="0">
                          <a:effectLst/>
                          <a:latin typeface="+mn-ea"/>
                          <a:ea typeface="+mn-ea"/>
                        </a:rPr>
                        <a:t>103</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エルサルバドル</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101.63</a:t>
                      </a:r>
                      <a:endParaRPr lang="ja-JP" sz="1200" kern="100" dirty="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104</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スワジランド</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100.11</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105</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ガイアナ</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96.94</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3</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106</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ホンデュラス</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94.81</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3</a:t>
                      </a:r>
                      <a:endParaRPr lang="ja-JP" sz="800" kern="100" dirty="0">
                        <a:effectLst/>
                        <a:latin typeface="Century"/>
                        <a:ea typeface="ＭＳ 明朝"/>
                        <a:cs typeface="Times New Roman"/>
                      </a:endParaRPr>
                    </a:p>
                  </a:txBody>
                  <a:tcPr marL="35852" marR="35852" marT="21511" marB="7170" anchor="ctr"/>
                </a:tc>
              </a:tr>
              <a:tr h="223588">
                <a:tc>
                  <a:txBody>
                    <a:bodyPr/>
                    <a:lstStyle/>
                    <a:p>
                      <a:pPr algn="r">
                        <a:lnSpc>
                          <a:spcPts val="1400"/>
                        </a:lnSpc>
                        <a:spcAft>
                          <a:spcPts val="0"/>
                        </a:spcAft>
                      </a:pPr>
                      <a:r>
                        <a:rPr lang="en-US" sz="1200" kern="0">
                          <a:effectLst/>
                          <a:latin typeface="+mn-ea"/>
                          <a:ea typeface="+mn-ea"/>
                        </a:rPr>
                        <a:t>107</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モロッコ</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90.33</a:t>
                      </a:r>
                      <a:endParaRPr lang="ja-JP" sz="1200" kern="100" dirty="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108</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ボリビア</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86.84</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2</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109</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バハマ</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82.28</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23588">
                <a:tc>
                  <a:txBody>
                    <a:bodyPr/>
                    <a:lstStyle/>
                    <a:p>
                      <a:pPr algn="r">
                        <a:lnSpc>
                          <a:spcPts val="1400"/>
                        </a:lnSpc>
                        <a:spcAft>
                          <a:spcPts val="0"/>
                        </a:spcAft>
                      </a:pPr>
                      <a:r>
                        <a:rPr lang="en-US" sz="1200" kern="0">
                          <a:effectLst/>
                          <a:latin typeface="+mn-ea"/>
                          <a:ea typeface="+mn-ea"/>
                        </a:rPr>
                        <a:t>110</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香港</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80.01</a:t>
                      </a:r>
                      <a:endParaRPr lang="ja-JP" sz="1200" kern="100" dirty="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111</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サモア</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76.50</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112</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シリア</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73.49</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a:effectLst/>
                        </a:rPr>
                        <a:t>1</a:t>
                      </a:r>
                      <a:endParaRPr lang="ja-JP" sz="800" kern="10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113</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モンゴル</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71.40</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3</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114</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エクアドル</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71.26</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1</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115</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コロンビア</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70.55</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2</a:t>
                      </a:r>
                      <a:endParaRPr lang="ja-JP" sz="800" kern="100" dirty="0">
                        <a:effectLst/>
                        <a:latin typeface="Century"/>
                        <a:ea typeface="ＭＳ 明朝"/>
                        <a:cs typeface="Times New Roman"/>
                      </a:endParaRPr>
                    </a:p>
                  </a:txBody>
                  <a:tcPr marL="35852" marR="35852" marT="21511" marB="7170" anchor="ctr"/>
                </a:tc>
              </a:tr>
              <a:tr h="223588">
                <a:tc>
                  <a:txBody>
                    <a:bodyPr/>
                    <a:lstStyle/>
                    <a:p>
                      <a:pPr algn="r">
                        <a:lnSpc>
                          <a:spcPts val="1400"/>
                        </a:lnSpc>
                        <a:spcAft>
                          <a:spcPts val="0"/>
                        </a:spcAft>
                      </a:pPr>
                      <a:r>
                        <a:rPr lang="en-US" sz="1200" kern="0">
                          <a:effectLst/>
                          <a:latin typeface="+mn-ea"/>
                          <a:ea typeface="+mn-ea"/>
                        </a:rPr>
                        <a:t>116</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ブータン</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69.64</a:t>
                      </a:r>
                      <a:endParaRPr lang="ja-JP" sz="1200" kern="10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23588">
                <a:tc>
                  <a:txBody>
                    <a:bodyPr/>
                    <a:lstStyle/>
                    <a:p>
                      <a:pPr algn="r">
                        <a:lnSpc>
                          <a:spcPts val="1400"/>
                        </a:lnSpc>
                        <a:spcAft>
                          <a:spcPts val="0"/>
                        </a:spcAft>
                      </a:pPr>
                      <a:r>
                        <a:rPr lang="en-US" sz="1200" kern="0">
                          <a:effectLst/>
                          <a:latin typeface="+mn-ea"/>
                          <a:ea typeface="+mn-ea"/>
                        </a:rPr>
                        <a:t>117</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グアテマラ</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69.60</a:t>
                      </a:r>
                      <a:endParaRPr lang="ja-JP" sz="1200" kern="10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05738">
                <a:tc>
                  <a:txBody>
                    <a:bodyPr/>
                    <a:lstStyle/>
                    <a:p>
                      <a:pPr algn="r">
                        <a:lnSpc>
                          <a:spcPts val="1400"/>
                        </a:lnSpc>
                        <a:spcAft>
                          <a:spcPts val="0"/>
                        </a:spcAft>
                      </a:pPr>
                      <a:r>
                        <a:rPr lang="en-US" sz="1200" kern="0">
                          <a:effectLst/>
                          <a:latin typeface="+mn-ea"/>
                          <a:ea typeface="+mn-ea"/>
                        </a:rPr>
                        <a:t>118</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インドネシア</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69.17</a:t>
                      </a:r>
                      <a:endParaRPr lang="ja-JP" sz="1200" kern="10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23588">
                <a:tc>
                  <a:txBody>
                    <a:bodyPr/>
                    <a:lstStyle/>
                    <a:p>
                      <a:pPr algn="r">
                        <a:lnSpc>
                          <a:spcPts val="1400"/>
                        </a:lnSpc>
                        <a:spcAft>
                          <a:spcPts val="0"/>
                        </a:spcAft>
                      </a:pPr>
                      <a:r>
                        <a:rPr lang="en-US" sz="1200" kern="0">
                          <a:effectLst/>
                          <a:latin typeface="+mn-ea"/>
                          <a:ea typeface="+mn-ea"/>
                        </a:rPr>
                        <a:t>119</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中国</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68.94</a:t>
                      </a:r>
                      <a:endParaRPr lang="ja-JP" sz="1200" kern="10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190610">
                <a:tc>
                  <a:txBody>
                    <a:bodyPr/>
                    <a:lstStyle/>
                    <a:p>
                      <a:pPr algn="r">
                        <a:lnSpc>
                          <a:spcPts val="1400"/>
                        </a:lnSpc>
                        <a:spcAft>
                          <a:spcPts val="0"/>
                        </a:spcAft>
                      </a:pPr>
                      <a:r>
                        <a:rPr lang="en-US" sz="1200" kern="0">
                          <a:effectLst/>
                          <a:latin typeface="+mn-ea"/>
                          <a:ea typeface="+mn-ea"/>
                        </a:rPr>
                        <a:t>120</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ペルー</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67.34</a:t>
                      </a:r>
                      <a:endParaRPr lang="ja-JP" sz="1200" kern="10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121</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キルギス</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58.74</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23588">
                <a:tc>
                  <a:txBody>
                    <a:bodyPr/>
                    <a:lstStyle/>
                    <a:p>
                      <a:pPr algn="r">
                        <a:lnSpc>
                          <a:spcPts val="1400"/>
                        </a:lnSpc>
                        <a:spcAft>
                          <a:spcPts val="0"/>
                        </a:spcAft>
                      </a:pPr>
                      <a:r>
                        <a:rPr lang="en-US" sz="1200" kern="0">
                          <a:effectLst/>
                          <a:latin typeface="+mn-ea"/>
                          <a:ea typeface="+mn-ea"/>
                        </a:rPr>
                        <a:t>122</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ニカラグア</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54.24</a:t>
                      </a:r>
                      <a:endParaRPr lang="ja-JP" sz="1200" kern="100" dirty="0">
                        <a:effectLst/>
                        <a:latin typeface="+mn-ea"/>
                        <a:ea typeface="+mn-ea"/>
                        <a:cs typeface="Times New Roman"/>
                      </a:endParaRPr>
                    </a:p>
                  </a:txBody>
                  <a:tcPr marL="35852" marR="35852" marT="21511" marB="7170" anchor="ctr"/>
                </a:tc>
                <a:tc>
                  <a:txBody>
                    <a:bodyPr/>
                    <a:lstStyle/>
                    <a:p>
                      <a:pPr>
                        <a:lnSpc>
                          <a:spcPts val="1400"/>
                        </a:lnSpc>
                      </a:pPr>
                      <a:endParaRPr lang="ja-JP" sz="800" kern="100" dirty="0">
                        <a:effectLst/>
                        <a:latin typeface="Century"/>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123</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パラグアイ</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53.59</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2</a:t>
                      </a:r>
                      <a:endParaRPr lang="ja-JP" sz="800" kern="100" dirty="0">
                        <a:effectLst/>
                        <a:latin typeface="Century"/>
                        <a:ea typeface="ＭＳ 明朝"/>
                        <a:cs typeface="Times New Roman"/>
                      </a:endParaRPr>
                    </a:p>
                  </a:txBody>
                  <a:tcPr marL="35852" marR="35852" marT="21511" marB="7170" anchor="ctr"/>
                </a:tc>
              </a:tr>
              <a:tr h="136454">
                <a:tc>
                  <a:txBody>
                    <a:bodyPr/>
                    <a:lstStyle/>
                    <a:p>
                      <a:pPr algn="r">
                        <a:lnSpc>
                          <a:spcPts val="1400"/>
                        </a:lnSpc>
                        <a:spcAft>
                          <a:spcPts val="0"/>
                        </a:spcAft>
                      </a:pPr>
                      <a:r>
                        <a:rPr lang="en-US" sz="1200" kern="0">
                          <a:effectLst/>
                          <a:latin typeface="+mn-ea"/>
                          <a:ea typeface="+mn-ea"/>
                        </a:rPr>
                        <a:t>124</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スリランカ</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48.44</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1</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125</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エジプト</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46.93</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2</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126</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タジキスタン</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38.96</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127</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アンゴラ</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38.29</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128</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キューバ</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a:effectLst/>
                          <a:latin typeface="+mn-ea"/>
                          <a:ea typeface="+mn-ea"/>
                        </a:rPr>
                        <a:t>37.96</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a:effectLst/>
                        </a:rPr>
                        <a:t>3</a:t>
                      </a:r>
                      <a:endParaRPr lang="ja-JP" sz="800" kern="10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129</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ミクロネシア連邦</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36.77</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4</a:t>
                      </a:r>
                      <a:endParaRPr lang="ja-JP" sz="800" kern="100" dirty="0">
                        <a:effectLst/>
                        <a:latin typeface="Century"/>
                        <a:ea typeface="ＭＳ 明朝"/>
                        <a:cs typeface="Times New Roman"/>
                      </a:endParaRPr>
                    </a:p>
                  </a:txBody>
                  <a:tcPr marL="35852" marR="35852" marT="21511" marB="7170" anchor="ctr"/>
                </a:tc>
              </a:tr>
              <a:tr h="200962">
                <a:tc>
                  <a:txBody>
                    <a:bodyPr/>
                    <a:lstStyle/>
                    <a:p>
                      <a:pPr algn="r">
                        <a:lnSpc>
                          <a:spcPts val="1400"/>
                        </a:lnSpc>
                        <a:spcAft>
                          <a:spcPts val="0"/>
                        </a:spcAft>
                      </a:pPr>
                      <a:r>
                        <a:rPr lang="en-US" sz="1200" kern="0">
                          <a:effectLst/>
                          <a:latin typeface="+mn-ea"/>
                          <a:ea typeface="+mn-ea"/>
                        </a:rPr>
                        <a:t>130</a:t>
                      </a:r>
                      <a:endParaRPr lang="ja-JP" sz="1200" kern="100">
                        <a:effectLst/>
                        <a:latin typeface="+mn-ea"/>
                        <a:ea typeface="+mn-ea"/>
                        <a:cs typeface="Times New Roman"/>
                      </a:endParaRPr>
                    </a:p>
                  </a:txBody>
                  <a:tcPr marL="35852" marR="35852" marT="21511" marB="7170" anchor="ctr"/>
                </a:tc>
                <a:tc>
                  <a:txBody>
                    <a:bodyPr/>
                    <a:lstStyle/>
                    <a:p>
                      <a:pPr algn="ctr">
                        <a:lnSpc>
                          <a:spcPts val="1400"/>
                        </a:lnSpc>
                        <a:spcAft>
                          <a:spcPts val="0"/>
                        </a:spcAft>
                      </a:pPr>
                      <a:r>
                        <a:rPr lang="ja-JP" sz="1200" kern="0">
                          <a:effectLst/>
                          <a:latin typeface="+mn-ea"/>
                          <a:ea typeface="+mn-ea"/>
                        </a:rPr>
                        <a:t>ギニアビサウ</a:t>
                      </a:r>
                      <a:endParaRPr lang="ja-JP" sz="1200" kern="10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1200" kern="0" dirty="0">
                          <a:effectLst/>
                          <a:latin typeface="+mn-ea"/>
                          <a:ea typeface="+mn-ea"/>
                        </a:rPr>
                        <a:t>35.66</a:t>
                      </a:r>
                      <a:endParaRPr lang="ja-JP" sz="1200" kern="100" dirty="0">
                        <a:effectLst/>
                        <a:latin typeface="+mn-ea"/>
                        <a:ea typeface="+mn-ea"/>
                        <a:cs typeface="Times New Roman"/>
                      </a:endParaRPr>
                    </a:p>
                  </a:txBody>
                  <a:tcPr marL="35852" marR="35852" marT="21511" marB="7170" anchor="ctr"/>
                </a:tc>
                <a:tc>
                  <a:txBody>
                    <a:bodyPr/>
                    <a:lstStyle/>
                    <a:p>
                      <a:pPr algn="r">
                        <a:lnSpc>
                          <a:spcPts val="1400"/>
                        </a:lnSpc>
                        <a:spcAft>
                          <a:spcPts val="0"/>
                        </a:spcAft>
                      </a:pPr>
                      <a:r>
                        <a:rPr lang="en-US" sz="500" kern="0" dirty="0">
                          <a:effectLst/>
                        </a:rPr>
                        <a:t>3</a:t>
                      </a:r>
                      <a:endParaRPr lang="ja-JP" sz="800" kern="100" dirty="0">
                        <a:effectLst/>
                        <a:latin typeface="Century"/>
                        <a:ea typeface="ＭＳ 明朝"/>
                        <a:cs typeface="Times New Roman"/>
                      </a:endParaRPr>
                    </a:p>
                  </a:txBody>
                  <a:tcPr marL="35852" marR="35852" marT="21511" marB="7170" anchor="ctr"/>
                </a:tc>
              </a:tr>
            </a:tbl>
          </a:graphicData>
        </a:graphic>
      </p:graphicFrame>
    </p:spTree>
    <p:extLst>
      <p:ext uri="{BB962C8B-B14F-4D97-AF65-F5344CB8AC3E}">
        <p14:creationId xmlns:p14="http://schemas.microsoft.com/office/powerpoint/2010/main" val="766687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モータリゼーションの定義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▷ある国における自動車販売台数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保有台数の急激な増加</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・自動車が普及し</a:t>
            </a:r>
            <a:r>
              <a:rPr lang="en-US" altLang="ja-JP" dirty="0" smtClean="0">
                <a:solidFill>
                  <a:schemeClr val="tx1"/>
                </a:solidFill>
                <a:latin typeface="+mj-ea"/>
                <a:ea typeface="+mj-ea"/>
              </a:rPr>
              <a:t>,</a:t>
            </a:r>
            <a:r>
              <a:rPr lang="ja-JP" altLang="en-US" dirty="0" smtClean="0">
                <a:solidFill>
                  <a:schemeClr val="tx1"/>
                </a:solidFill>
                <a:latin typeface="+mj-ea"/>
                <a:ea typeface="+mj-ea"/>
              </a:rPr>
              <a:t>生活必需品となること</a:t>
            </a:r>
          </a:p>
          <a:p>
            <a:pPr marL="180975" indent="-180975" algn="l" eaLnBrk="1" fontAlgn="auto" hangingPunct="1">
              <a:spcAft>
                <a:spcPts val="0"/>
              </a:spcAft>
              <a:buFont typeface="Arial" panose="020B0604020202020204" pitchFamily="34" charset="0"/>
              <a:buNone/>
              <a:defRPr/>
            </a:pPr>
            <a:endParaRPr lang="ja-JP" altLang="en-US" sz="800"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▷ただし</a:t>
            </a:r>
            <a:r>
              <a:rPr lang="en-US" altLang="ja-JP" dirty="0" smtClean="0">
                <a:solidFill>
                  <a:schemeClr val="tx1"/>
                </a:solidFill>
                <a:latin typeface="+mj-ea"/>
                <a:ea typeface="+mj-ea"/>
              </a:rPr>
              <a:t>,</a:t>
            </a:r>
            <a:r>
              <a:rPr lang="ja-JP" altLang="en-US" dirty="0" smtClean="0">
                <a:solidFill>
                  <a:schemeClr val="tx1"/>
                </a:solidFill>
                <a:latin typeface="+mj-ea"/>
                <a:ea typeface="+mj-ea"/>
              </a:rPr>
              <a:t>モータリゼーションが「始まる前の時期＝プレ・モータリゼーション」および「終わった後の時期＝アフター・モータリゼーション」も分析対象に入れる</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▷その理由</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・「急激な増加」の要因のみでなく，「まだ増大が始まらない要因」および「増大が止まり，減少が始まる要因」も含めて，首尾一貫した論理を示すために含める</a:t>
            </a: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6</a:t>
            </a:fld>
            <a:endParaRPr lang="ja-JP" altLang="en-US"/>
          </a:p>
        </p:txBody>
      </p:sp>
    </p:spTree>
    <p:extLst>
      <p:ext uri="{BB962C8B-B14F-4D97-AF65-F5344CB8AC3E}">
        <p14:creationId xmlns:p14="http://schemas.microsoft.com/office/powerpoint/2010/main" val="604061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D1D77C6-18B7-4F69-A429-E7BB4FACB166}" type="slidenum">
              <a:rPr lang="ja-JP" altLang="en-US" smtClean="0"/>
              <a:pPr>
                <a:defRPr/>
              </a:pPr>
              <a:t>60</a:t>
            </a:fld>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2070475250"/>
              </p:ext>
            </p:extLst>
          </p:nvPr>
        </p:nvGraphicFramePr>
        <p:xfrm>
          <a:off x="1691680" y="-30021"/>
          <a:ext cx="6408712" cy="6888033"/>
        </p:xfrm>
        <a:graphic>
          <a:graphicData uri="http://schemas.openxmlformats.org/drawingml/2006/table">
            <a:tbl>
              <a:tblPr firstRow="1" firstCol="1" bandRow="1">
                <a:tableStyleId>{5C22544A-7EE6-4342-B048-85BDC9FD1C3A}</a:tableStyleId>
              </a:tblPr>
              <a:tblGrid>
                <a:gridCol w="1602178"/>
                <a:gridCol w="1602178"/>
                <a:gridCol w="1602178"/>
                <a:gridCol w="1602178"/>
              </a:tblGrid>
              <a:tr h="202515">
                <a:tc>
                  <a:txBody>
                    <a:bodyPr/>
                    <a:lstStyle/>
                    <a:p>
                      <a:pPr algn="r">
                        <a:lnSpc>
                          <a:spcPts val="1300"/>
                        </a:lnSpc>
                        <a:spcAft>
                          <a:spcPts val="0"/>
                        </a:spcAft>
                      </a:pPr>
                      <a:r>
                        <a:rPr lang="en-US" sz="1200" kern="0" dirty="0">
                          <a:effectLst/>
                        </a:rPr>
                        <a:t>131</a:t>
                      </a:r>
                      <a:endParaRPr lang="ja-JP" sz="1200" kern="100" dirty="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dirty="0">
                          <a:effectLst/>
                        </a:rPr>
                        <a:t>イエメン</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35.44</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25297">
                <a:tc>
                  <a:txBody>
                    <a:bodyPr/>
                    <a:lstStyle/>
                    <a:p>
                      <a:pPr algn="r">
                        <a:lnSpc>
                          <a:spcPts val="1300"/>
                        </a:lnSpc>
                        <a:spcAft>
                          <a:spcPts val="0"/>
                        </a:spcAft>
                      </a:pPr>
                      <a:r>
                        <a:rPr lang="en-US" sz="1200" kern="0">
                          <a:effectLst/>
                        </a:rPr>
                        <a:t>132</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パレスチナ</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34.54</a:t>
                      </a:r>
                      <a:endParaRPr lang="ja-JP" sz="1200" kern="100" dirty="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a:effectLst/>
                        <a:latin typeface="Century"/>
                      </a:endParaRPr>
                    </a:p>
                  </a:txBody>
                  <a:tcPr marL="35989" marR="35989" marT="21593" marB="7198" anchor="ctr"/>
                </a:tc>
              </a:tr>
              <a:tr h="202515">
                <a:tc>
                  <a:txBody>
                    <a:bodyPr/>
                    <a:lstStyle/>
                    <a:p>
                      <a:pPr algn="r">
                        <a:lnSpc>
                          <a:spcPts val="1300"/>
                        </a:lnSpc>
                        <a:spcAft>
                          <a:spcPts val="0"/>
                        </a:spcAft>
                      </a:pPr>
                      <a:r>
                        <a:rPr lang="en-US" sz="1200" kern="0">
                          <a:effectLst/>
                        </a:rPr>
                        <a:t>133</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スーダン</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33.82</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134</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ナイジェリア</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31.03</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135</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コモロ</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31.00</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136</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フィリピン</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30.40</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1</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137</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ガーナ</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29.77</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2</a:t>
                      </a:r>
                      <a:endParaRPr lang="ja-JP" sz="1200" kern="100">
                        <a:effectLst/>
                        <a:latin typeface="Century"/>
                        <a:ea typeface="ＭＳ 明朝"/>
                        <a:cs typeface="Times New Roman"/>
                      </a:endParaRPr>
                    </a:p>
                  </a:txBody>
                  <a:tcPr marL="35989" marR="35989" marT="21593" marB="7198" anchor="ctr"/>
                </a:tc>
              </a:tr>
              <a:tr h="225297">
                <a:tc>
                  <a:txBody>
                    <a:bodyPr/>
                    <a:lstStyle/>
                    <a:p>
                      <a:pPr algn="r">
                        <a:lnSpc>
                          <a:spcPts val="1300"/>
                        </a:lnSpc>
                        <a:spcAft>
                          <a:spcPts val="0"/>
                        </a:spcAft>
                      </a:pPr>
                      <a:r>
                        <a:rPr lang="en-US" sz="1200" kern="0">
                          <a:effectLst/>
                        </a:rPr>
                        <a:t>138</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アフガニスタン</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29.29</a:t>
                      </a:r>
                      <a:endParaRPr lang="ja-JP" sz="1200" kern="100" dirty="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a:effectLst/>
                        <a:latin typeface="Century"/>
                      </a:endParaRPr>
                    </a:p>
                  </a:txBody>
                  <a:tcPr marL="35989" marR="35989" marT="21593" marB="7198" anchor="ctr"/>
                </a:tc>
              </a:tr>
              <a:tr h="225297">
                <a:tc>
                  <a:txBody>
                    <a:bodyPr/>
                    <a:lstStyle/>
                    <a:p>
                      <a:pPr algn="r">
                        <a:lnSpc>
                          <a:spcPts val="1300"/>
                        </a:lnSpc>
                        <a:spcAft>
                          <a:spcPts val="0"/>
                        </a:spcAft>
                      </a:pPr>
                      <a:r>
                        <a:rPr lang="en-US" sz="1200" kern="0">
                          <a:effectLst/>
                        </a:rPr>
                        <a:t>139</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ギニア</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29.27</a:t>
                      </a:r>
                      <a:endParaRPr lang="ja-JP" sz="1200" kern="100" dirty="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a:effectLst/>
                        <a:latin typeface="Century"/>
                      </a:endParaRPr>
                    </a:p>
                  </a:txBody>
                  <a:tcPr marL="35989" marR="35989" marT="21593" marB="7198" anchor="ctr"/>
                </a:tc>
              </a:tr>
              <a:tr h="202515">
                <a:tc>
                  <a:txBody>
                    <a:bodyPr/>
                    <a:lstStyle/>
                    <a:p>
                      <a:pPr algn="r">
                        <a:lnSpc>
                          <a:spcPts val="1300"/>
                        </a:lnSpc>
                        <a:spcAft>
                          <a:spcPts val="0"/>
                        </a:spcAft>
                      </a:pPr>
                      <a:r>
                        <a:rPr lang="en-US" sz="1200" kern="0">
                          <a:effectLst/>
                        </a:rPr>
                        <a:t>140</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モルディブ </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27.76</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1</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141</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コンゴ共和国</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26.00</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142</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マダガスカル</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25.39</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2</a:t>
                      </a:r>
                      <a:endParaRPr lang="ja-JP" sz="1200" kern="100">
                        <a:effectLst/>
                        <a:latin typeface="Century"/>
                        <a:ea typeface="ＭＳ 明朝"/>
                        <a:cs typeface="Times New Roman"/>
                      </a:endParaRPr>
                    </a:p>
                  </a:txBody>
                  <a:tcPr marL="35989" marR="35989" marT="21593" marB="7198" anchor="ctr"/>
                </a:tc>
              </a:tr>
              <a:tr h="225297">
                <a:tc>
                  <a:txBody>
                    <a:bodyPr/>
                    <a:lstStyle/>
                    <a:p>
                      <a:pPr algn="r">
                        <a:lnSpc>
                          <a:spcPts val="1300"/>
                        </a:lnSpc>
                        <a:spcAft>
                          <a:spcPts val="0"/>
                        </a:spcAft>
                      </a:pPr>
                      <a:r>
                        <a:rPr lang="en-US" sz="1200" kern="0">
                          <a:effectLst/>
                        </a:rPr>
                        <a:t>143</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ケニア</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24.67</a:t>
                      </a:r>
                      <a:endParaRPr lang="ja-JP" sz="1200" kern="100" dirty="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a:effectLst/>
                        <a:latin typeface="Century"/>
                      </a:endParaRPr>
                    </a:p>
                  </a:txBody>
                  <a:tcPr marL="35989" marR="35989" marT="21593" marB="7198" anchor="ctr"/>
                </a:tc>
              </a:tr>
              <a:tr h="202515">
                <a:tc>
                  <a:txBody>
                    <a:bodyPr/>
                    <a:lstStyle/>
                    <a:p>
                      <a:pPr algn="r">
                        <a:lnSpc>
                          <a:spcPts val="1300"/>
                        </a:lnSpc>
                        <a:spcAft>
                          <a:spcPts val="0"/>
                        </a:spcAft>
                      </a:pPr>
                      <a:r>
                        <a:rPr lang="en-US" sz="1200" kern="0">
                          <a:effectLst/>
                        </a:rPr>
                        <a:t>144</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ベナン</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22.94</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145</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セネガル</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22.56</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3</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146</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コートジボアール</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22.00</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147</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ラオス</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21.62</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148</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ザンビア</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21.37</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3</a:t>
                      </a:r>
                      <a:endParaRPr lang="ja-JP" sz="1200" kern="100">
                        <a:effectLst/>
                        <a:latin typeface="Century"/>
                        <a:ea typeface="ＭＳ 明朝"/>
                        <a:cs typeface="Times New Roman"/>
                      </a:endParaRPr>
                    </a:p>
                  </a:txBody>
                  <a:tcPr marL="35989" marR="35989" marT="21593" marB="7198" anchor="ctr"/>
                </a:tc>
              </a:tr>
              <a:tr h="225297">
                <a:tc>
                  <a:txBody>
                    <a:bodyPr/>
                    <a:lstStyle/>
                    <a:p>
                      <a:pPr algn="r">
                        <a:lnSpc>
                          <a:spcPts val="1300"/>
                        </a:lnSpc>
                        <a:spcAft>
                          <a:spcPts val="0"/>
                        </a:spcAft>
                      </a:pPr>
                      <a:r>
                        <a:rPr lang="en-US" sz="1200" kern="0">
                          <a:effectLst/>
                        </a:rPr>
                        <a:t>149</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パキスタン</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20.20</a:t>
                      </a:r>
                      <a:endParaRPr lang="ja-JP" sz="1200" kern="100" dirty="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a:effectLst/>
                        <a:latin typeface="Century"/>
                      </a:endParaRPr>
                    </a:p>
                  </a:txBody>
                  <a:tcPr marL="35989" marR="35989" marT="21593" marB="7198" anchor="ctr"/>
                </a:tc>
              </a:tr>
              <a:tr h="202515">
                <a:tc>
                  <a:txBody>
                    <a:bodyPr/>
                    <a:lstStyle/>
                    <a:p>
                      <a:pPr algn="r">
                        <a:lnSpc>
                          <a:spcPts val="1300"/>
                        </a:lnSpc>
                        <a:spcAft>
                          <a:spcPts val="0"/>
                        </a:spcAft>
                      </a:pPr>
                      <a:r>
                        <a:rPr lang="en-US" sz="1200" kern="0">
                          <a:effectLst/>
                        </a:rPr>
                        <a:t>150</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カメルーン</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18.84</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2</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151</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インド</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17.55</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2</a:t>
                      </a:r>
                      <a:endParaRPr lang="ja-JP" sz="1200" kern="100">
                        <a:effectLst/>
                        <a:latin typeface="Century"/>
                        <a:ea typeface="ＭＳ 明朝"/>
                        <a:cs typeface="Times New Roman"/>
                      </a:endParaRPr>
                    </a:p>
                  </a:txBody>
                  <a:tcPr marL="35989" marR="35989" marT="21593" marB="7198" anchor="ctr"/>
                </a:tc>
              </a:tr>
              <a:tr h="225297">
                <a:tc>
                  <a:txBody>
                    <a:bodyPr/>
                    <a:lstStyle/>
                    <a:p>
                      <a:pPr algn="r">
                        <a:lnSpc>
                          <a:spcPts val="1300"/>
                        </a:lnSpc>
                        <a:spcAft>
                          <a:spcPts val="0"/>
                        </a:spcAft>
                      </a:pPr>
                      <a:r>
                        <a:rPr lang="en-US" sz="1200" kern="0">
                          <a:effectLst/>
                        </a:rPr>
                        <a:t>152</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モザンビーク</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15.62</a:t>
                      </a:r>
                      <a:endParaRPr lang="ja-JP" sz="1200" kern="100" dirty="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a:effectLst/>
                        <a:latin typeface="Century"/>
                      </a:endParaRPr>
                    </a:p>
                  </a:txBody>
                  <a:tcPr marL="35989" marR="35989" marT="21593" marB="7198" anchor="ctr"/>
                </a:tc>
              </a:tr>
              <a:tr h="202515">
                <a:tc>
                  <a:txBody>
                    <a:bodyPr/>
                    <a:lstStyle/>
                    <a:p>
                      <a:pPr algn="r">
                        <a:lnSpc>
                          <a:spcPts val="1300"/>
                        </a:lnSpc>
                        <a:spcAft>
                          <a:spcPts val="0"/>
                        </a:spcAft>
                      </a:pPr>
                      <a:r>
                        <a:rPr lang="en-US" sz="1200" kern="0">
                          <a:effectLst/>
                        </a:rPr>
                        <a:t>153</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ベトナム</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13.61</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154</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マリ</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11.99</a:t>
                      </a:r>
                      <a:endParaRPr lang="ja-JP" sz="1200" kern="100" dirty="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2</a:t>
                      </a:r>
                      <a:endParaRPr lang="ja-JP" sz="1200" kern="10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155</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エリトリア</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11.54</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4</a:t>
                      </a:r>
                      <a:endParaRPr lang="ja-JP" sz="1200" kern="100">
                        <a:effectLst/>
                        <a:latin typeface="Century"/>
                        <a:ea typeface="ＭＳ 明朝"/>
                        <a:cs typeface="Times New Roman"/>
                      </a:endParaRPr>
                    </a:p>
                  </a:txBody>
                  <a:tcPr marL="35989" marR="35989" marT="21593" marB="7198" anchor="ctr"/>
                </a:tc>
              </a:tr>
              <a:tr h="225297">
                <a:tc>
                  <a:txBody>
                    <a:bodyPr/>
                    <a:lstStyle/>
                    <a:p>
                      <a:pPr algn="r">
                        <a:lnSpc>
                          <a:spcPts val="1300"/>
                        </a:lnSpc>
                        <a:spcAft>
                          <a:spcPts val="0"/>
                        </a:spcAft>
                      </a:pPr>
                      <a:r>
                        <a:rPr lang="en-US" sz="1200" kern="0">
                          <a:effectLst/>
                        </a:rPr>
                        <a:t>156</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ブルキナファソ</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10.05</a:t>
                      </a:r>
                      <a:endParaRPr lang="ja-JP" sz="1200" kern="100" dirty="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a:effectLst/>
                        <a:latin typeface="Century"/>
                      </a:endParaRPr>
                    </a:p>
                  </a:txBody>
                  <a:tcPr marL="35989" marR="35989" marT="21593" marB="7198" anchor="ctr"/>
                </a:tc>
              </a:tr>
              <a:tr h="225297">
                <a:tc>
                  <a:txBody>
                    <a:bodyPr/>
                    <a:lstStyle/>
                    <a:p>
                      <a:pPr algn="r">
                        <a:lnSpc>
                          <a:spcPts val="1300"/>
                        </a:lnSpc>
                        <a:spcAft>
                          <a:spcPts val="0"/>
                        </a:spcAft>
                      </a:pPr>
                      <a:r>
                        <a:rPr lang="en-US" sz="1200" kern="0">
                          <a:effectLst/>
                        </a:rPr>
                        <a:t>157</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シエラレオネ </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9.33</a:t>
                      </a:r>
                      <a:endParaRPr lang="ja-JP" sz="1200" kern="10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dirty="0">
                        <a:effectLst/>
                        <a:latin typeface="Century"/>
                      </a:endParaRPr>
                    </a:p>
                  </a:txBody>
                  <a:tcPr marL="35989" marR="35989" marT="21593" marB="7198" anchor="ctr"/>
                </a:tc>
              </a:tr>
              <a:tr h="202515">
                <a:tc>
                  <a:txBody>
                    <a:bodyPr/>
                    <a:lstStyle/>
                    <a:p>
                      <a:pPr algn="r">
                        <a:lnSpc>
                          <a:spcPts val="1300"/>
                        </a:lnSpc>
                        <a:spcAft>
                          <a:spcPts val="0"/>
                        </a:spcAft>
                      </a:pPr>
                      <a:r>
                        <a:rPr lang="en-US" sz="1200" kern="0">
                          <a:effectLst/>
                        </a:rPr>
                        <a:t>158</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マラウイ</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8.80</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4</a:t>
                      </a:r>
                      <a:endParaRPr lang="ja-JP" sz="1200" kern="100" dirty="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159</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パプアニューギニア</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8.77</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4</a:t>
                      </a:r>
                      <a:endParaRPr lang="ja-JP" sz="1200" kern="100" dirty="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160</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ウガンダ</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7.83</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a:t>
                      </a:r>
                      <a:endParaRPr lang="ja-JP" sz="1200" kern="100" dirty="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161</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ニジェール</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7.65</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2</a:t>
                      </a:r>
                      <a:endParaRPr lang="ja-JP" sz="1200" kern="100" dirty="0">
                        <a:effectLst/>
                        <a:latin typeface="Century"/>
                        <a:ea typeface="ＭＳ 明朝"/>
                        <a:cs typeface="Times New Roman"/>
                      </a:endParaRPr>
                    </a:p>
                  </a:txBody>
                  <a:tcPr marL="35989" marR="35989" marT="21593" marB="7198" anchor="ctr"/>
                </a:tc>
              </a:tr>
              <a:tr h="202515">
                <a:tc>
                  <a:txBody>
                    <a:bodyPr/>
                    <a:lstStyle/>
                    <a:p>
                      <a:pPr algn="r">
                        <a:lnSpc>
                          <a:spcPts val="1300"/>
                        </a:lnSpc>
                        <a:spcAft>
                          <a:spcPts val="0"/>
                        </a:spcAft>
                      </a:pPr>
                      <a:r>
                        <a:rPr lang="en-US" sz="1200" kern="0">
                          <a:effectLst/>
                        </a:rPr>
                        <a:t>162</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タンザニア</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a:effectLst/>
                        </a:rPr>
                        <a:t>7.37</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4</a:t>
                      </a:r>
                      <a:endParaRPr lang="ja-JP" sz="1200" kern="100" dirty="0">
                        <a:effectLst/>
                        <a:latin typeface="Century"/>
                        <a:ea typeface="ＭＳ 明朝"/>
                        <a:cs typeface="Times New Roman"/>
                      </a:endParaRPr>
                    </a:p>
                  </a:txBody>
                  <a:tcPr marL="35989" marR="35989" marT="21593" marB="7198" anchor="ctr"/>
                </a:tc>
              </a:tr>
              <a:tr h="225297">
                <a:tc>
                  <a:txBody>
                    <a:bodyPr/>
                    <a:lstStyle/>
                    <a:p>
                      <a:pPr algn="r">
                        <a:lnSpc>
                          <a:spcPts val="1300"/>
                        </a:lnSpc>
                        <a:spcAft>
                          <a:spcPts val="0"/>
                        </a:spcAft>
                      </a:pPr>
                      <a:r>
                        <a:rPr lang="en-US" sz="1200" kern="0">
                          <a:effectLst/>
                        </a:rPr>
                        <a:t>163</a:t>
                      </a:r>
                      <a:endParaRPr lang="ja-JP" sz="1200" kern="100">
                        <a:effectLst/>
                        <a:latin typeface="Century"/>
                        <a:ea typeface="ＭＳ 明朝"/>
                        <a:cs typeface="Times New Roman"/>
                      </a:endParaRPr>
                    </a:p>
                  </a:txBody>
                  <a:tcPr marL="35989" marR="35989" marT="21593" marB="7198" anchor="ctr"/>
                </a:tc>
                <a:tc>
                  <a:txBody>
                    <a:bodyPr/>
                    <a:lstStyle/>
                    <a:p>
                      <a:pPr algn="ctr">
                        <a:lnSpc>
                          <a:spcPts val="1300"/>
                        </a:lnSpc>
                        <a:spcAft>
                          <a:spcPts val="0"/>
                        </a:spcAft>
                      </a:pPr>
                      <a:r>
                        <a:rPr lang="ja-JP" sz="1200" kern="0">
                          <a:effectLst/>
                        </a:rPr>
                        <a:t>ミャンマー</a:t>
                      </a:r>
                      <a:endParaRPr lang="ja-JP" sz="1200" kern="100">
                        <a:effectLst/>
                        <a:latin typeface="Century"/>
                        <a:ea typeface="ＭＳ 明朝"/>
                        <a:cs typeface="Times New Roman"/>
                      </a:endParaRPr>
                    </a:p>
                  </a:txBody>
                  <a:tcPr marL="35989" marR="35989" marT="21593" marB="7198" anchor="ctr"/>
                </a:tc>
                <a:tc>
                  <a:txBody>
                    <a:bodyPr/>
                    <a:lstStyle/>
                    <a:p>
                      <a:pPr algn="r">
                        <a:lnSpc>
                          <a:spcPts val="1300"/>
                        </a:lnSpc>
                        <a:spcAft>
                          <a:spcPts val="0"/>
                        </a:spcAft>
                      </a:pPr>
                      <a:r>
                        <a:rPr lang="en-US" sz="1200" kern="0" dirty="0">
                          <a:effectLst/>
                        </a:rPr>
                        <a:t>7.25</a:t>
                      </a:r>
                      <a:endParaRPr lang="ja-JP" sz="1200" kern="100" dirty="0">
                        <a:effectLst/>
                        <a:latin typeface="Century"/>
                        <a:ea typeface="ＭＳ 明朝"/>
                        <a:cs typeface="Times New Roman"/>
                      </a:endParaRPr>
                    </a:p>
                  </a:txBody>
                  <a:tcPr marL="35989" marR="35989" marT="21593" marB="7198" anchor="ctr"/>
                </a:tc>
                <a:tc>
                  <a:txBody>
                    <a:bodyPr/>
                    <a:lstStyle/>
                    <a:p>
                      <a:pPr>
                        <a:lnSpc>
                          <a:spcPts val="1300"/>
                        </a:lnSpc>
                      </a:pPr>
                      <a:endParaRPr lang="ja-JP" sz="1200" kern="100" dirty="0">
                        <a:effectLst/>
                        <a:latin typeface="Century"/>
                      </a:endParaRPr>
                    </a:p>
                  </a:txBody>
                  <a:tcPr marL="35989" marR="35989" marT="21593" marB="7198" anchor="ctr"/>
                </a:tc>
              </a:tr>
            </a:tbl>
          </a:graphicData>
        </a:graphic>
      </p:graphicFrame>
    </p:spTree>
    <p:extLst>
      <p:ext uri="{BB962C8B-B14F-4D97-AF65-F5344CB8AC3E}">
        <p14:creationId xmlns:p14="http://schemas.microsoft.com/office/powerpoint/2010/main" val="766687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D1D77C6-18B7-4F69-A429-E7BB4FACB166}" type="slidenum">
              <a:rPr lang="ja-JP" altLang="en-US" smtClean="0"/>
              <a:pPr>
                <a:defRPr/>
              </a:pPr>
              <a:t>61</a:t>
            </a:fld>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2001145361"/>
              </p:ext>
            </p:extLst>
          </p:nvPr>
        </p:nvGraphicFramePr>
        <p:xfrm>
          <a:off x="971600" y="116632"/>
          <a:ext cx="8229600" cy="2430780"/>
        </p:xfrm>
        <a:graphic>
          <a:graphicData uri="http://schemas.openxmlformats.org/drawingml/2006/table">
            <a:tbl>
              <a:tblPr firstRow="1" firstCol="1" bandRow="1">
                <a:tableStyleId>{5C22544A-7EE6-4342-B048-85BDC9FD1C3A}</a:tableStyleId>
              </a:tblPr>
              <a:tblGrid>
                <a:gridCol w="2057400"/>
                <a:gridCol w="2057400"/>
                <a:gridCol w="1069776"/>
                <a:gridCol w="3045024"/>
              </a:tblGrid>
              <a:tr h="0">
                <a:tc>
                  <a:txBody>
                    <a:bodyPr/>
                    <a:lstStyle/>
                    <a:p>
                      <a:pPr algn="r">
                        <a:spcAft>
                          <a:spcPts val="0"/>
                        </a:spcAft>
                      </a:pPr>
                      <a:r>
                        <a:rPr lang="en-US" sz="1200" kern="0" dirty="0">
                          <a:effectLst/>
                        </a:rPr>
                        <a:t>164</a:t>
                      </a:r>
                      <a:endParaRPr lang="ja-JP" sz="1200" kern="100" dirty="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dirty="0">
                          <a:effectLst/>
                        </a:rPr>
                        <a:t>ネパール</a:t>
                      </a:r>
                      <a:endParaRPr lang="ja-JP" sz="1200" kern="100" dirty="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7.12</a:t>
                      </a:r>
                      <a:endParaRPr lang="ja-JP" sz="1200" kern="100">
                        <a:effectLst/>
                        <a:latin typeface="Century"/>
                        <a:ea typeface="ＭＳ 明朝"/>
                        <a:cs typeface="Times New Roman"/>
                      </a:endParaRPr>
                    </a:p>
                  </a:txBody>
                  <a:tcPr marL="47625" marR="47625" marT="28575" marB="9525" anchor="ctr"/>
                </a:tc>
                <a:tc>
                  <a:txBody>
                    <a:bodyPr/>
                    <a:lstStyle/>
                    <a:p>
                      <a:endParaRPr lang="ja-JP" sz="1200" kern="100">
                        <a:effectLst/>
                        <a:latin typeface="Century"/>
                      </a:endParaRPr>
                    </a:p>
                  </a:txBody>
                  <a:tcPr marL="47625" marR="47625" marT="28575" marB="9525" anchor="ctr"/>
                </a:tc>
              </a:tr>
              <a:tr h="0">
                <a:tc>
                  <a:txBody>
                    <a:bodyPr/>
                    <a:lstStyle/>
                    <a:p>
                      <a:pPr algn="r">
                        <a:spcAft>
                          <a:spcPts val="0"/>
                        </a:spcAft>
                      </a:pPr>
                      <a:r>
                        <a:rPr lang="en-US" sz="1200" kern="0">
                          <a:effectLst/>
                        </a:rPr>
                        <a:t>165</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dirty="0">
                          <a:effectLst/>
                        </a:rPr>
                        <a:t>ブルンジ</a:t>
                      </a:r>
                      <a:endParaRPr lang="ja-JP" sz="1200" kern="100" dirty="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6.25</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4</a:t>
                      </a:r>
                      <a:endParaRPr lang="ja-JP" sz="1200" kern="10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166</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dirty="0">
                          <a:effectLst/>
                        </a:rPr>
                        <a:t>コンゴ民主共和国</a:t>
                      </a:r>
                      <a:endParaRPr lang="ja-JP" sz="1200" kern="100" dirty="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5.13</a:t>
                      </a:r>
                      <a:endParaRPr lang="ja-JP" sz="1200" kern="100" dirty="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4</a:t>
                      </a:r>
                      <a:endParaRPr lang="ja-JP" sz="1200" kern="10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167</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a:effectLst/>
                        </a:rPr>
                        <a:t>ルワンダ</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4.72</a:t>
                      </a:r>
                      <a:endParaRPr lang="ja-JP" sz="1200" kern="100" dirty="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1</a:t>
                      </a:r>
                      <a:endParaRPr lang="ja-JP" sz="1200" kern="100" dirty="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168</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a:effectLst/>
                        </a:rPr>
                        <a:t>バングラディッシュ</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3.14</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1</a:t>
                      </a:r>
                      <a:endParaRPr lang="ja-JP" sz="1200" kern="100" dirty="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169</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a:effectLst/>
                        </a:rPr>
                        <a:t>リベリア</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3.06</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4</a:t>
                      </a:r>
                      <a:endParaRPr lang="ja-JP" sz="1200" kern="100" dirty="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170</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a:effectLst/>
                        </a:rPr>
                        <a:t>エチオピア</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3.05</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4</a:t>
                      </a:r>
                      <a:endParaRPr lang="ja-JP" sz="1200" kern="100" dirty="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171</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a:effectLst/>
                        </a:rPr>
                        <a:t>トーゴ</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2.30</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4</a:t>
                      </a:r>
                      <a:endParaRPr lang="ja-JP" sz="1200" kern="100" dirty="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172</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a:effectLst/>
                        </a:rPr>
                        <a:t>サントメ・プリンシペ </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2.17</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4</a:t>
                      </a:r>
                      <a:endParaRPr lang="ja-JP" sz="1200" kern="100" dirty="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173</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a:effectLst/>
                        </a:rPr>
                        <a:t>中央アフリカ</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0.31</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4</a:t>
                      </a:r>
                      <a:endParaRPr lang="ja-JP" sz="1200" kern="100" dirty="0">
                        <a:effectLst/>
                        <a:latin typeface="Century"/>
                        <a:ea typeface="ＭＳ 明朝"/>
                        <a:cs typeface="Times New Roman"/>
                      </a:endParaRPr>
                    </a:p>
                  </a:txBody>
                  <a:tcPr marL="47625" marR="47625" marT="28575" marB="9525" anchor="ctr"/>
                </a:tc>
              </a:tr>
              <a:tr h="0">
                <a:tc>
                  <a:txBody>
                    <a:bodyPr/>
                    <a:lstStyle/>
                    <a:p>
                      <a:pPr algn="r">
                        <a:spcAft>
                          <a:spcPts val="0"/>
                        </a:spcAft>
                      </a:pPr>
                      <a:r>
                        <a:rPr lang="en-US" sz="1200" kern="0">
                          <a:effectLst/>
                        </a:rPr>
                        <a:t>999</a:t>
                      </a:r>
                      <a:endParaRPr lang="ja-JP" sz="1200" kern="100">
                        <a:effectLst/>
                        <a:latin typeface="Century"/>
                        <a:ea typeface="ＭＳ 明朝"/>
                        <a:cs typeface="Times New Roman"/>
                      </a:endParaRPr>
                    </a:p>
                  </a:txBody>
                  <a:tcPr marL="47625" marR="47625" marT="28575" marB="9525" anchor="ctr"/>
                </a:tc>
                <a:tc>
                  <a:txBody>
                    <a:bodyPr/>
                    <a:lstStyle/>
                    <a:p>
                      <a:pPr algn="ctr">
                        <a:spcAft>
                          <a:spcPts val="0"/>
                        </a:spcAft>
                      </a:pPr>
                      <a:r>
                        <a:rPr lang="ja-JP" sz="1200" kern="0">
                          <a:effectLst/>
                        </a:rPr>
                        <a:t>世界計</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a:effectLst/>
                        </a:rPr>
                        <a:t>168.48</a:t>
                      </a:r>
                      <a:endParaRPr lang="ja-JP" sz="1200" kern="100">
                        <a:effectLst/>
                        <a:latin typeface="Century"/>
                        <a:ea typeface="ＭＳ 明朝"/>
                        <a:cs typeface="Times New Roman"/>
                      </a:endParaRPr>
                    </a:p>
                  </a:txBody>
                  <a:tcPr marL="47625" marR="47625" marT="28575" marB="9525" anchor="ctr"/>
                </a:tc>
                <a:tc>
                  <a:txBody>
                    <a:bodyPr/>
                    <a:lstStyle/>
                    <a:p>
                      <a:pPr algn="r">
                        <a:spcAft>
                          <a:spcPts val="0"/>
                        </a:spcAft>
                      </a:pPr>
                      <a:r>
                        <a:rPr lang="en-US" sz="1200" kern="0" dirty="0">
                          <a:effectLst/>
                        </a:rPr>
                        <a:t>2</a:t>
                      </a:r>
                      <a:endParaRPr lang="ja-JP" sz="1200" kern="100" dirty="0">
                        <a:effectLst/>
                        <a:latin typeface="Century"/>
                        <a:ea typeface="ＭＳ 明朝"/>
                        <a:cs typeface="Times New Roman"/>
                      </a:endParaRPr>
                    </a:p>
                  </a:txBody>
                  <a:tcPr marL="47625" marR="47625" marT="28575" marB="9525"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803714118"/>
              </p:ext>
            </p:extLst>
          </p:nvPr>
        </p:nvGraphicFramePr>
        <p:xfrm>
          <a:off x="395536" y="2852936"/>
          <a:ext cx="8229600" cy="1432560"/>
        </p:xfrm>
        <a:graphic>
          <a:graphicData uri="http://schemas.openxmlformats.org/drawingml/2006/table">
            <a:tbl>
              <a:tblPr firstRow="1" firstCol="1" bandRow="1">
                <a:tableStyleId>{5C22544A-7EE6-4342-B048-85BDC9FD1C3A}</a:tableStyleId>
              </a:tblPr>
              <a:tblGrid>
                <a:gridCol w="3474720"/>
                <a:gridCol w="3474720"/>
                <a:gridCol w="1280160"/>
              </a:tblGrid>
              <a:tr h="0">
                <a:tc>
                  <a:txBody>
                    <a:bodyPr/>
                    <a:lstStyle/>
                    <a:p>
                      <a:endParaRPr lang="ja-JP" sz="1050" kern="100" dirty="0">
                        <a:effectLst/>
                        <a:latin typeface="Century"/>
                      </a:endParaRPr>
                    </a:p>
                  </a:txBody>
                  <a:tcPr marL="9525" marR="9525" marT="9525" marB="9525" anchor="ctr"/>
                </a:tc>
                <a:tc>
                  <a:txBody>
                    <a:bodyPr/>
                    <a:lstStyle/>
                    <a:p>
                      <a:endParaRPr lang="ja-JP" sz="1050" kern="100">
                        <a:effectLst/>
                        <a:latin typeface="Century"/>
                      </a:endParaRPr>
                    </a:p>
                  </a:txBody>
                  <a:tcPr marL="9525" marR="9525" marT="9525" marB="9525" anchor="ctr"/>
                </a:tc>
                <a:tc>
                  <a:txBody>
                    <a:bodyPr/>
                    <a:lstStyle/>
                    <a:p>
                      <a:endParaRPr lang="ja-JP" sz="1050" kern="100">
                        <a:effectLst/>
                        <a:latin typeface="Century"/>
                      </a:endParaRPr>
                    </a:p>
                  </a:txBody>
                  <a:tcPr marL="9525" marR="9525" marT="9525" marB="9525" anchor="ctr"/>
                </a:tc>
              </a:tr>
              <a:tr h="0">
                <a:tc>
                  <a:txBody>
                    <a:bodyPr/>
                    <a:lstStyle/>
                    <a:p>
                      <a:endParaRPr lang="ja-JP" sz="1050" kern="100">
                        <a:effectLst/>
                        <a:latin typeface="Century"/>
                      </a:endParaRPr>
                    </a:p>
                  </a:txBody>
                  <a:tcPr marL="9525" marR="9525" marT="9525" marB="9525" anchor="ctr"/>
                </a:tc>
                <a:tc>
                  <a:txBody>
                    <a:bodyPr/>
                    <a:lstStyle/>
                    <a:p>
                      <a:endParaRPr lang="ja-JP" sz="1050" kern="100">
                        <a:effectLst/>
                        <a:latin typeface="Century"/>
                      </a:endParaRPr>
                    </a:p>
                  </a:txBody>
                  <a:tcPr marL="9525" marR="9525" marT="9525" marB="9525" anchor="ctr"/>
                </a:tc>
                <a:tc>
                  <a:txBody>
                    <a:bodyPr/>
                    <a:lstStyle/>
                    <a:p>
                      <a:endParaRPr lang="ja-JP" sz="1050" kern="100">
                        <a:effectLst/>
                        <a:latin typeface="Century"/>
                      </a:endParaRPr>
                    </a:p>
                  </a:txBody>
                  <a:tcPr marL="9525" marR="9525" marT="9525" marB="9525" anchor="ctr"/>
                </a:tc>
              </a:tr>
              <a:tr h="0">
                <a:tc>
                  <a:txBody>
                    <a:bodyPr/>
                    <a:lstStyle/>
                    <a:p>
                      <a:pPr algn="ctr">
                        <a:spcAft>
                          <a:spcPts val="0"/>
                        </a:spcAft>
                      </a:pPr>
                      <a:r>
                        <a:rPr lang="ja-JP" sz="900" kern="0">
                          <a:effectLst/>
                        </a:rPr>
                        <a:t>注）</a:t>
                      </a:r>
                      <a:endParaRPr lang="ja-JP" sz="1050" kern="100">
                        <a:effectLst/>
                        <a:latin typeface="Century"/>
                        <a:ea typeface="ＭＳ 明朝"/>
                        <a:cs typeface="Times New Roman"/>
                      </a:endParaRPr>
                    </a:p>
                  </a:txBody>
                  <a:tcPr marL="9525" marR="9525" marT="9525" marB="9525" anchor="ctr"/>
                </a:tc>
                <a:tc>
                  <a:txBody>
                    <a:bodyPr/>
                    <a:lstStyle/>
                    <a:p>
                      <a:endParaRPr lang="ja-JP" sz="1050" kern="100">
                        <a:effectLst/>
                        <a:latin typeface="Century"/>
                      </a:endParaRPr>
                    </a:p>
                  </a:txBody>
                  <a:tcPr marL="9525" marR="9525" marT="9525" marB="9525" anchor="ctr"/>
                </a:tc>
                <a:tc>
                  <a:txBody>
                    <a:bodyPr/>
                    <a:lstStyle/>
                    <a:p>
                      <a:endParaRPr lang="ja-JP" sz="1050" kern="100">
                        <a:effectLst/>
                        <a:latin typeface="Century"/>
                      </a:endParaRPr>
                    </a:p>
                  </a:txBody>
                  <a:tcPr marL="9525" marR="9525" marT="9525" marB="9525" anchor="ctr"/>
                </a:tc>
              </a:tr>
              <a:tr h="0">
                <a:tc>
                  <a:txBody>
                    <a:bodyPr/>
                    <a:lstStyle/>
                    <a:p>
                      <a:endParaRPr lang="ja-JP" sz="1050" kern="100">
                        <a:effectLst/>
                        <a:latin typeface="Century"/>
                      </a:endParaRPr>
                    </a:p>
                  </a:txBody>
                  <a:tcPr marL="9525" marR="9525" marT="9525" marB="9525" anchor="ctr"/>
                </a:tc>
                <a:tc>
                  <a:txBody>
                    <a:bodyPr/>
                    <a:lstStyle/>
                    <a:p>
                      <a:endParaRPr lang="ja-JP" sz="1050" kern="100">
                        <a:effectLst/>
                        <a:latin typeface="Century"/>
                      </a:endParaRPr>
                    </a:p>
                  </a:txBody>
                  <a:tcPr marL="9525" marR="9525" marT="9525" marB="9525" anchor="ctr"/>
                </a:tc>
                <a:tc>
                  <a:txBody>
                    <a:bodyPr/>
                    <a:lstStyle/>
                    <a:p>
                      <a:endParaRPr lang="ja-JP" sz="1050" kern="100">
                        <a:effectLst/>
                        <a:latin typeface="Century"/>
                      </a:endParaRPr>
                    </a:p>
                  </a:txBody>
                  <a:tcPr marL="9525" marR="9525" marT="9525" marB="9525" anchor="ctr"/>
                </a:tc>
              </a:tr>
              <a:tr h="0">
                <a:tc>
                  <a:txBody>
                    <a:bodyPr/>
                    <a:lstStyle/>
                    <a:p>
                      <a:pPr algn="r">
                        <a:spcAft>
                          <a:spcPts val="0"/>
                        </a:spcAft>
                      </a:pPr>
                      <a:r>
                        <a:rPr lang="en-US" sz="850" kern="0">
                          <a:effectLst/>
                        </a:rPr>
                        <a:t>1</a:t>
                      </a:r>
                      <a:endParaRPr lang="ja-JP" sz="1050" kern="100">
                        <a:effectLst/>
                        <a:latin typeface="Century"/>
                        <a:ea typeface="ＭＳ 明朝"/>
                        <a:cs typeface="Times New Roman"/>
                      </a:endParaRPr>
                    </a:p>
                  </a:txBody>
                  <a:tcPr marL="47625" marR="47625" marT="9525" marB="9525" anchor="ctr"/>
                </a:tc>
                <a:tc>
                  <a:txBody>
                    <a:bodyPr/>
                    <a:lstStyle/>
                    <a:p>
                      <a:pPr algn="ctr">
                        <a:spcAft>
                          <a:spcPts val="0"/>
                        </a:spcAft>
                      </a:pPr>
                      <a:r>
                        <a:rPr lang="ja-JP" sz="850" kern="0">
                          <a:effectLst/>
                        </a:rPr>
                        <a:t>前年のデータ</a:t>
                      </a:r>
                      <a:endParaRPr lang="ja-JP" sz="1050" kern="100">
                        <a:effectLst/>
                        <a:latin typeface="Century"/>
                        <a:ea typeface="ＭＳ 明朝"/>
                        <a:cs typeface="Times New Roman"/>
                      </a:endParaRPr>
                    </a:p>
                  </a:txBody>
                  <a:tcPr marL="47625" marR="47625" marT="9525" marB="9525" anchor="ctr"/>
                </a:tc>
                <a:tc>
                  <a:txBody>
                    <a:bodyPr/>
                    <a:lstStyle/>
                    <a:p>
                      <a:endParaRPr lang="ja-JP" sz="1050" kern="100">
                        <a:effectLst/>
                        <a:latin typeface="Century"/>
                      </a:endParaRPr>
                    </a:p>
                  </a:txBody>
                  <a:tcPr marL="9525" marR="9525" marT="9525" marB="9525" anchor="ctr"/>
                </a:tc>
              </a:tr>
              <a:tr h="0">
                <a:tc>
                  <a:txBody>
                    <a:bodyPr/>
                    <a:lstStyle/>
                    <a:p>
                      <a:pPr algn="r">
                        <a:spcAft>
                          <a:spcPts val="0"/>
                        </a:spcAft>
                      </a:pPr>
                      <a:r>
                        <a:rPr lang="en-US" sz="850" kern="0" dirty="0">
                          <a:effectLst/>
                        </a:rPr>
                        <a:t>2</a:t>
                      </a:r>
                      <a:endParaRPr lang="ja-JP" sz="1050" kern="100" dirty="0">
                        <a:effectLst/>
                        <a:latin typeface="Century"/>
                        <a:ea typeface="ＭＳ 明朝"/>
                        <a:cs typeface="Times New Roman"/>
                      </a:endParaRPr>
                    </a:p>
                  </a:txBody>
                  <a:tcPr marL="47625" marR="47625" marT="9525" marB="9525" anchor="ctr"/>
                </a:tc>
                <a:tc>
                  <a:txBody>
                    <a:bodyPr/>
                    <a:lstStyle/>
                    <a:p>
                      <a:pPr algn="ctr">
                        <a:spcAft>
                          <a:spcPts val="0"/>
                        </a:spcAft>
                      </a:pPr>
                      <a:r>
                        <a:rPr lang="en-US" sz="850" kern="0">
                          <a:effectLst/>
                        </a:rPr>
                        <a:t>2</a:t>
                      </a:r>
                      <a:r>
                        <a:rPr lang="ja-JP" sz="850" kern="0">
                          <a:effectLst/>
                        </a:rPr>
                        <a:t>年前のデータ</a:t>
                      </a:r>
                      <a:endParaRPr lang="ja-JP" sz="1050" kern="100">
                        <a:effectLst/>
                        <a:latin typeface="Century"/>
                        <a:ea typeface="ＭＳ 明朝"/>
                        <a:cs typeface="Times New Roman"/>
                      </a:endParaRPr>
                    </a:p>
                  </a:txBody>
                  <a:tcPr marL="47625" marR="47625" marT="9525" marB="9525" anchor="ctr"/>
                </a:tc>
                <a:tc>
                  <a:txBody>
                    <a:bodyPr/>
                    <a:lstStyle/>
                    <a:p>
                      <a:endParaRPr lang="ja-JP" sz="1050" kern="100">
                        <a:effectLst/>
                        <a:latin typeface="Century"/>
                      </a:endParaRPr>
                    </a:p>
                  </a:txBody>
                  <a:tcPr marL="9525" marR="9525" marT="9525" marB="9525" anchor="ctr"/>
                </a:tc>
              </a:tr>
              <a:tr h="0">
                <a:tc>
                  <a:txBody>
                    <a:bodyPr/>
                    <a:lstStyle/>
                    <a:p>
                      <a:pPr algn="r">
                        <a:spcAft>
                          <a:spcPts val="0"/>
                        </a:spcAft>
                      </a:pPr>
                      <a:r>
                        <a:rPr lang="en-US" sz="850" kern="0">
                          <a:effectLst/>
                        </a:rPr>
                        <a:t>3</a:t>
                      </a:r>
                      <a:endParaRPr lang="ja-JP" sz="1050" kern="100">
                        <a:effectLst/>
                        <a:latin typeface="Century"/>
                        <a:ea typeface="ＭＳ 明朝"/>
                        <a:cs typeface="Times New Roman"/>
                      </a:endParaRPr>
                    </a:p>
                  </a:txBody>
                  <a:tcPr marL="47625" marR="47625" marT="9525" marB="9525" anchor="ctr"/>
                </a:tc>
                <a:tc>
                  <a:txBody>
                    <a:bodyPr/>
                    <a:lstStyle/>
                    <a:p>
                      <a:pPr algn="ctr">
                        <a:spcAft>
                          <a:spcPts val="0"/>
                        </a:spcAft>
                      </a:pPr>
                      <a:r>
                        <a:rPr lang="en-US" sz="850" kern="0">
                          <a:effectLst/>
                        </a:rPr>
                        <a:t>3</a:t>
                      </a:r>
                      <a:r>
                        <a:rPr lang="ja-JP" sz="850" kern="0">
                          <a:effectLst/>
                        </a:rPr>
                        <a:t>年前のデータ</a:t>
                      </a:r>
                      <a:endParaRPr lang="ja-JP" sz="1050" kern="100">
                        <a:effectLst/>
                        <a:latin typeface="Century"/>
                        <a:ea typeface="ＭＳ 明朝"/>
                        <a:cs typeface="Times New Roman"/>
                      </a:endParaRPr>
                    </a:p>
                  </a:txBody>
                  <a:tcPr marL="47625" marR="47625" marT="9525" marB="9525" anchor="ctr"/>
                </a:tc>
                <a:tc>
                  <a:txBody>
                    <a:bodyPr/>
                    <a:lstStyle/>
                    <a:p>
                      <a:endParaRPr lang="ja-JP" sz="1050" kern="100">
                        <a:effectLst/>
                        <a:latin typeface="Century"/>
                      </a:endParaRPr>
                    </a:p>
                  </a:txBody>
                  <a:tcPr marL="9525" marR="9525" marT="9525" marB="9525" anchor="ctr"/>
                </a:tc>
              </a:tr>
              <a:tr h="0">
                <a:tc>
                  <a:txBody>
                    <a:bodyPr/>
                    <a:lstStyle/>
                    <a:p>
                      <a:pPr algn="r">
                        <a:spcAft>
                          <a:spcPts val="0"/>
                        </a:spcAft>
                      </a:pPr>
                      <a:r>
                        <a:rPr lang="en-US" sz="850" kern="0">
                          <a:effectLst/>
                        </a:rPr>
                        <a:t>4</a:t>
                      </a:r>
                      <a:endParaRPr lang="ja-JP" sz="1050" kern="100">
                        <a:effectLst/>
                        <a:latin typeface="Century"/>
                        <a:ea typeface="ＭＳ 明朝"/>
                        <a:cs typeface="Times New Roman"/>
                      </a:endParaRPr>
                    </a:p>
                  </a:txBody>
                  <a:tcPr marL="47625" marR="47625" marT="9525" marB="9525" anchor="ctr"/>
                </a:tc>
                <a:tc>
                  <a:txBody>
                    <a:bodyPr/>
                    <a:lstStyle/>
                    <a:p>
                      <a:pPr algn="ctr">
                        <a:spcAft>
                          <a:spcPts val="0"/>
                        </a:spcAft>
                      </a:pPr>
                      <a:r>
                        <a:rPr lang="en-US" sz="850" kern="0">
                          <a:effectLst/>
                        </a:rPr>
                        <a:t>4</a:t>
                      </a:r>
                      <a:r>
                        <a:rPr lang="ja-JP" sz="850" kern="0">
                          <a:effectLst/>
                        </a:rPr>
                        <a:t>年前のデータ</a:t>
                      </a:r>
                      <a:endParaRPr lang="ja-JP" sz="1050" kern="100">
                        <a:effectLst/>
                        <a:latin typeface="Century"/>
                        <a:ea typeface="ＭＳ 明朝"/>
                        <a:cs typeface="Times New Roman"/>
                      </a:endParaRPr>
                    </a:p>
                  </a:txBody>
                  <a:tcPr marL="47625" marR="47625" marT="9525" marB="9525" anchor="ctr"/>
                </a:tc>
                <a:tc>
                  <a:txBody>
                    <a:bodyPr/>
                    <a:lstStyle/>
                    <a:p>
                      <a:endParaRPr lang="ja-JP" sz="1050" kern="100" dirty="0">
                        <a:effectLst/>
                        <a:latin typeface="Century"/>
                      </a:endParaRPr>
                    </a:p>
                  </a:txBody>
                  <a:tcPr marL="9525" marR="9525" marT="9525" marB="9525" anchor="ctr"/>
                </a:tc>
              </a:tr>
            </a:tbl>
          </a:graphicData>
        </a:graphic>
      </p:graphicFrame>
      <p:sp>
        <p:nvSpPr>
          <p:cNvPr id="5" name="Rectangle 1"/>
          <p:cNvSpPr>
            <a:spLocks noChangeArrowheads="1"/>
          </p:cNvSpPr>
          <p:nvPr/>
        </p:nvSpPr>
        <p:spPr bwMode="auto">
          <a:xfrm>
            <a:off x="179512" y="54452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normalizeH="0" baseline="0" dirty="0" smtClean="0">
                <a:ln>
                  <a:noFill/>
                </a:ln>
                <a:solidFill>
                  <a:srgbClr val="333333"/>
                </a:solidFill>
                <a:effectLst/>
                <a:latin typeface="メイリオ" pitchFamily="50" charset="-128"/>
                <a:ea typeface="メイリオ" pitchFamily="50" charset="-128"/>
                <a:cs typeface="メイリオ" pitchFamily="50" charset="-128"/>
              </a:rPr>
              <a:t>関連する国際比較統計データ</a:t>
            </a:r>
            <a:endParaRPr kumimoji="1" lang="ja-JP" altLang="ja-JP" sz="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2" tooltip="2014年7月2日"/>
              </a:rPr>
              <a:t>乗用車保有台数（人口千人当たり）</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3" tooltip="2013年3月29日"/>
              </a:rPr>
              <a:t>自動車保有台数</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4" tooltip="2013年3月29日"/>
              </a:rPr>
              <a:t>乗用車保有台数</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5" tooltip="2014年7月16日"/>
              </a:rPr>
              <a:t>自動車貨物輸送量</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6" tooltip="2014年7月16日"/>
              </a:rPr>
              <a:t>自動車旅客輸送量</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7" tooltip="2013年3月3日"/>
              </a:rPr>
              <a:t>道路密度</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8" tooltip="2013年3月3日"/>
              </a:rPr>
              <a:t>道路総延長</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9" tooltip="2013年12月22日"/>
              </a:rPr>
              <a:t>鉄道旅客輸送量（世銀統計）</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10" tooltip="2013年12月22日"/>
              </a:rPr>
              <a:t>鉄道貨物輸送量（世銀統計）</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11" tooltip="2013年12月22日"/>
              </a:rPr>
              <a:t>海上コンテナ取扱量</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12" tooltip="2014年7月24日"/>
              </a:rPr>
              <a:t>商船 保有船腹量（船籍ベース）</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13" tooltip="2014年9月29日"/>
              </a:rPr>
              <a:t>固定ブロードバンド普及率</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14" tooltip="2014年3月1日"/>
              </a:rPr>
              <a:t>商船 保有船腹量（船主国ベース）</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15" tooltip="2014年9月29日"/>
              </a:rPr>
              <a:t>携帯電話普及率</a:t>
            </a:r>
            <a:endParaRPr kumimoji="1" lang="ja-JP" altLang="en-US" sz="1000" b="0" i="0" u="none" strike="noStrike" cap="none" normalizeH="0" baseline="0" dirty="0" smtClean="0">
              <a:ln>
                <a:noFill/>
              </a:ln>
              <a:solidFill>
                <a:srgbClr val="333333"/>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900" b="0" i="0" u="none" strike="noStrike" cap="none" normalizeH="0" baseline="0" dirty="0" smtClean="0">
                <a:ln>
                  <a:noFill/>
                </a:ln>
                <a:solidFill>
                  <a:srgbClr val="27498F"/>
                </a:solidFill>
                <a:effectLst/>
                <a:latin typeface="メイリオ" pitchFamily="50" charset="-128"/>
                <a:ea typeface="メイリオ" pitchFamily="50" charset="-128"/>
                <a:cs typeface="メイリオ" pitchFamily="50" charset="-128"/>
                <a:hlinkClick r:id="rId16" tooltip="2014年10月6日"/>
              </a:rPr>
              <a:t>無線ブロードバンド普及率</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7666878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9388" y="3175"/>
            <a:ext cx="8785225" cy="905545"/>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販売台数･保有台数の決定要因</a:t>
            </a:r>
            <a:endParaRPr lang="ja-JP" altLang="en-US" dirty="0" smtClean="0">
              <a:solidFill>
                <a:schemeClr val="tx1"/>
              </a:solidFill>
              <a:latin typeface="+mj-ea"/>
              <a:ea typeface="+mj-ea"/>
            </a:endParaRPr>
          </a:p>
        </p:txBody>
      </p:sp>
      <p:sp>
        <p:nvSpPr>
          <p:cNvPr id="4" name="正方形/長方形 3"/>
          <p:cNvSpPr/>
          <p:nvPr/>
        </p:nvSpPr>
        <p:spPr>
          <a:xfrm>
            <a:off x="5456238" y="1836738"/>
            <a:ext cx="1871662" cy="4321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2" name="直線矢印コネクタ 11"/>
          <p:cNvCxnSpPr/>
          <p:nvPr/>
        </p:nvCxnSpPr>
        <p:spPr>
          <a:xfrm>
            <a:off x="3347864" y="2886075"/>
            <a:ext cx="18535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a:defRPr/>
            </a:pPr>
            <a:fld id="{29EB41D1-666C-4B7A-928D-D44316D6F70E}" type="slidenum">
              <a:rPr lang="ja-JP" altLang="en-US" smtClean="0"/>
              <a:pPr>
                <a:defRPr/>
              </a:pPr>
              <a:t>62</a:t>
            </a:fld>
            <a:endParaRPr lang="ja-JP" altLang="en-US"/>
          </a:p>
        </p:txBody>
      </p:sp>
      <p:sp>
        <p:nvSpPr>
          <p:cNvPr id="14" name="テキスト ボックス 13"/>
          <p:cNvSpPr txBox="1"/>
          <p:nvPr/>
        </p:nvSpPr>
        <p:spPr>
          <a:xfrm>
            <a:off x="5933997" y="2204864"/>
            <a:ext cx="677108" cy="3240261"/>
          </a:xfrm>
          <a:prstGeom prst="rect">
            <a:avLst/>
          </a:prstGeom>
          <a:noFill/>
        </p:spPr>
        <p:txBody>
          <a:bodyPr vert="eaVert" wrap="square">
            <a:spAutoFit/>
          </a:bodyPr>
          <a:lstStyle/>
          <a:p>
            <a:pPr algn="ctr">
              <a:defRPr/>
            </a:pPr>
            <a:r>
              <a:rPr lang="ja-JP" altLang="en-US" sz="3200" dirty="0" smtClean="0">
                <a:latin typeface="+mj-ea"/>
                <a:ea typeface="+mj-ea"/>
              </a:rPr>
              <a:t>販売･保有台数</a:t>
            </a:r>
            <a:endParaRPr lang="ja-JP" altLang="en-US" sz="3200" dirty="0">
              <a:latin typeface="+mj-ea"/>
              <a:ea typeface="+mj-ea"/>
            </a:endParaRPr>
          </a:p>
        </p:txBody>
      </p:sp>
      <p:sp>
        <p:nvSpPr>
          <p:cNvPr id="17" name="正方形/長方形 16"/>
          <p:cNvSpPr/>
          <p:nvPr/>
        </p:nvSpPr>
        <p:spPr>
          <a:xfrm>
            <a:off x="1259632" y="1844675"/>
            <a:ext cx="1871662" cy="1980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17"/>
          <p:cNvSpPr txBox="1"/>
          <p:nvPr/>
        </p:nvSpPr>
        <p:spPr>
          <a:xfrm>
            <a:off x="1880808" y="1898655"/>
            <a:ext cx="677108" cy="1872357"/>
          </a:xfrm>
          <a:prstGeom prst="rect">
            <a:avLst/>
          </a:prstGeom>
          <a:noFill/>
        </p:spPr>
        <p:txBody>
          <a:bodyPr vert="eaVert" wrap="square">
            <a:spAutoFit/>
          </a:bodyPr>
          <a:lstStyle/>
          <a:p>
            <a:pPr algn="ctr">
              <a:defRPr/>
            </a:pPr>
            <a:r>
              <a:rPr lang="ja-JP" altLang="en-US" sz="3200" dirty="0" smtClean="0">
                <a:latin typeface="+mj-ea"/>
                <a:ea typeface="+mj-ea"/>
              </a:rPr>
              <a:t>所得要因</a:t>
            </a:r>
            <a:endParaRPr lang="ja-JP" altLang="en-US" sz="3200" dirty="0">
              <a:latin typeface="+mj-ea"/>
              <a:ea typeface="+mj-ea"/>
            </a:endParaRPr>
          </a:p>
        </p:txBody>
      </p:sp>
      <p:sp>
        <p:nvSpPr>
          <p:cNvPr id="19" name="正方形/長方形 18"/>
          <p:cNvSpPr/>
          <p:nvPr/>
        </p:nvSpPr>
        <p:spPr>
          <a:xfrm>
            <a:off x="1283531" y="4177594"/>
            <a:ext cx="1871662" cy="1980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19"/>
          <p:cNvSpPr txBox="1"/>
          <p:nvPr/>
        </p:nvSpPr>
        <p:spPr>
          <a:xfrm>
            <a:off x="1925922" y="4258895"/>
            <a:ext cx="615553" cy="1872357"/>
          </a:xfrm>
          <a:prstGeom prst="rect">
            <a:avLst/>
          </a:prstGeom>
          <a:noFill/>
        </p:spPr>
        <p:txBody>
          <a:bodyPr vert="eaVert" wrap="square">
            <a:spAutoFit/>
          </a:bodyPr>
          <a:lstStyle/>
          <a:p>
            <a:pPr algn="ctr">
              <a:defRPr/>
            </a:pPr>
            <a:r>
              <a:rPr lang="ja-JP" altLang="en-US" sz="2800" dirty="0" smtClean="0">
                <a:latin typeface="+mj-ea"/>
                <a:ea typeface="+mj-ea"/>
              </a:rPr>
              <a:t>所得外要因</a:t>
            </a:r>
            <a:endParaRPr lang="ja-JP" altLang="en-US" sz="2800" dirty="0">
              <a:latin typeface="+mj-ea"/>
              <a:ea typeface="+mj-ea"/>
            </a:endParaRPr>
          </a:p>
        </p:txBody>
      </p:sp>
      <p:cxnSp>
        <p:nvCxnSpPr>
          <p:cNvPr id="21" name="直線矢印コネクタ 20"/>
          <p:cNvCxnSpPr/>
          <p:nvPr/>
        </p:nvCxnSpPr>
        <p:spPr>
          <a:xfrm>
            <a:off x="3347864" y="5167753"/>
            <a:ext cx="18535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9"/>
          <p:cNvSpPr txBox="1">
            <a:spLocks noChangeArrowheads="1"/>
          </p:cNvSpPr>
          <p:nvPr/>
        </p:nvSpPr>
        <p:spPr bwMode="auto">
          <a:xfrm>
            <a:off x="3303645" y="1988840"/>
            <a:ext cx="192552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dirty="0" smtClean="0"/>
              <a:t>所得水準</a:t>
            </a:r>
            <a:endParaRPr lang="ja-JP" altLang="en-US" dirty="0"/>
          </a:p>
        </p:txBody>
      </p:sp>
      <p:sp>
        <p:nvSpPr>
          <p:cNvPr id="15" name="テキスト ボックス 19"/>
          <p:cNvSpPr txBox="1">
            <a:spLocks noChangeArrowheads="1"/>
          </p:cNvSpPr>
          <p:nvPr/>
        </p:nvSpPr>
        <p:spPr bwMode="auto">
          <a:xfrm>
            <a:off x="3379710" y="3068960"/>
            <a:ext cx="192552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dirty="0" smtClean="0"/>
              <a:t>所得分布</a:t>
            </a:r>
            <a:endParaRPr lang="ja-JP" altLang="en-US" dirty="0"/>
          </a:p>
        </p:txBody>
      </p:sp>
      <p:sp>
        <p:nvSpPr>
          <p:cNvPr id="5" name="角丸四角形吹き出し 4"/>
          <p:cNvSpPr/>
          <p:nvPr/>
        </p:nvSpPr>
        <p:spPr>
          <a:xfrm>
            <a:off x="3303645" y="764705"/>
            <a:ext cx="2276468" cy="864095"/>
          </a:xfrm>
          <a:prstGeom prst="wedgeRoundRectCallout">
            <a:avLst>
              <a:gd name="adj1" fmla="val -21243"/>
              <a:gd name="adj2" fmla="val 9489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latin typeface="+mj-ea"/>
                <a:ea typeface="+mj-ea"/>
              </a:rPr>
              <a:t>1</a:t>
            </a:r>
            <a:r>
              <a:rPr kumimoji="1" lang="ja-JP" altLang="en-US" sz="2800" dirty="0" smtClean="0">
                <a:solidFill>
                  <a:schemeClr val="tx1"/>
                </a:solidFill>
                <a:latin typeface="+mj-ea"/>
                <a:ea typeface="+mj-ea"/>
              </a:rPr>
              <a:t>人当り</a:t>
            </a:r>
            <a:r>
              <a:rPr kumimoji="1" lang="en-US" altLang="ja-JP" sz="2800" dirty="0" smtClean="0">
                <a:solidFill>
                  <a:schemeClr val="tx1"/>
                </a:solidFill>
                <a:latin typeface="+mj-ea"/>
                <a:ea typeface="+mj-ea"/>
              </a:rPr>
              <a:t>GDP</a:t>
            </a:r>
            <a:endParaRPr kumimoji="1" lang="ja-JP" altLang="en-US" sz="2800" dirty="0">
              <a:solidFill>
                <a:schemeClr val="tx1"/>
              </a:solidFill>
              <a:latin typeface="+mj-ea"/>
              <a:ea typeface="+mj-ea"/>
            </a:endParaRPr>
          </a:p>
        </p:txBody>
      </p:sp>
    </p:spTree>
    <p:extLst>
      <p:ext uri="{BB962C8B-B14F-4D97-AF65-F5344CB8AC3E}">
        <p14:creationId xmlns:p14="http://schemas.microsoft.com/office/powerpoint/2010/main" val="2054999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プレ期における乖離の原因＝所得分布</a:t>
            </a:r>
            <a:endParaRPr lang="ja-JP" altLang="en-US" sz="800" dirty="0" smtClean="0">
              <a:solidFill>
                <a:schemeClr val="tx1"/>
              </a:solidFill>
            </a:endParaRP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▷所得分布において，中間層が薄い国はモータリゼーションが進みにくい</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63</a:t>
            </a:fld>
            <a:endParaRPr lang="ja-JP" altLang="en-US"/>
          </a:p>
        </p:txBody>
      </p:sp>
    </p:spTree>
    <p:extLst>
      <p:ext uri="{BB962C8B-B14F-4D97-AF65-F5344CB8AC3E}">
        <p14:creationId xmlns:p14="http://schemas.microsoft.com/office/powerpoint/2010/main" val="14844761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86607" y="3047864"/>
            <a:ext cx="2101822" cy="707886"/>
          </a:xfrm>
          <a:prstGeom prst="rect">
            <a:avLst/>
          </a:prstGeom>
          <a:noFill/>
        </p:spPr>
        <p:txBody>
          <a:bodyPr wrap="square" rtlCol="0">
            <a:spAutoFit/>
          </a:bodyPr>
          <a:lstStyle/>
          <a:p>
            <a:pPr algn="ctr"/>
            <a:r>
              <a:rPr kumimoji="1" lang="ja-JP" altLang="en-US" sz="2000" dirty="0" smtClean="0">
                <a:solidFill>
                  <a:schemeClr val="accent3">
                    <a:lumMod val="50000"/>
                  </a:schemeClr>
                </a:solidFill>
                <a:latin typeface="+mj-ea"/>
                <a:ea typeface="+mj-ea"/>
              </a:rPr>
              <a:t>自動車購入可能</a:t>
            </a:r>
          </a:p>
          <a:p>
            <a:pPr algn="ctr"/>
            <a:r>
              <a:rPr kumimoji="1" lang="ja-JP" altLang="en-US" sz="2000" dirty="0" smtClean="0">
                <a:solidFill>
                  <a:schemeClr val="accent3">
                    <a:lumMod val="50000"/>
                  </a:schemeClr>
                </a:solidFill>
                <a:latin typeface="+mj-ea"/>
                <a:ea typeface="+mj-ea"/>
              </a:rPr>
              <a:t>最低収入</a:t>
            </a:r>
            <a:endParaRPr kumimoji="1" lang="ja-JP" altLang="en-US" sz="2000" dirty="0">
              <a:solidFill>
                <a:schemeClr val="accent3">
                  <a:lumMod val="50000"/>
                </a:schemeClr>
              </a:solidFill>
              <a:latin typeface="+mj-ea"/>
              <a:ea typeface="+mj-ea"/>
            </a:endParaRPr>
          </a:p>
        </p:txBody>
      </p:sp>
      <p:cxnSp>
        <p:nvCxnSpPr>
          <p:cNvPr id="6" name="直線矢印コネクタ 5"/>
          <p:cNvCxnSpPr/>
          <p:nvPr/>
        </p:nvCxnSpPr>
        <p:spPr>
          <a:xfrm>
            <a:off x="971600" y="6309320"/>
            <a:ext cx="74888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971600" y="260648"/>
            <a:ext cx="0" cy="60486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41591" y="758607"/>
            <a:ext cx="1107996" cy="400110"/>
          </a:xfrm>
          <a:prstGeom prst="rect">
            <a:avLst/>
          </a:prstGeom>
          <a:noFill/>
        </p:spPr>
        <p:txBody>
          <a:bodyPr vert="eaVert" wrap="square" rtlCol="0">
            <a:spAutoFit/>
          </a:bodyPr>
          <a:lstStyle/>
          <a:p>
            <a:r>
              <a:rPr kumimoji="1" lang="ja-JP" altLang="en-US" sz="2000" dirty="0" smtClean="0">
                <a:latin typeface="+mj-ea"/>
                <a:ea typeface="+mj-ea"/>
              </a:rPr>
              <a:t>世帯数</a:t>
            </a:r>
            <a:endParaRPr kumimoji="1" lang="ja-JP" altLang="en-US" sz="2000" dirty="0">
              <a:latin typeface="+mj-ea"/>
              <a:ea typeface="+mj-ea"/>
            </a:endParaRPr>
          </a:p>
        </p:txBody>
      </p:sp>
      <p:sp>
        <p:nvSpPr>
          <p:cNvPr id="12" name="テキスト ボックス 11"/>
          <p:cNvSpPr txBox="1"/>
          <p:nvPr/>
        </p:nvSpPr>
        <p:spPr>
          <a:xfrm>
            <a:off x="7236296" y="6357774"/>
            <a:ext cx="1224136" cy="400110"/>
          </a:xfrm>
          <a:prstGeom prst="rect">
            <a:avLst/>
          </a:prstGeom>
          <a:noFill/>
        </p:spPr>
        <p:txBody>
          <a:bodyPr wrap="square" rtlCol="0">
            <a:spAutoFit/>
          </a:bodyPr>
          <a:lstStyle/>
          <a:p>
            <a:r>
              <a:rPr kumimoji="1" lang="ja-JP" altLang="en-US" dirty="0" smtClean="0"/>
              <a:t> 世帯収入</a:t>
            </a:r>
            <a:endParaRPr kumimoji="1" lang="ja-JP" altLang="en-US" sz="2000" dirty="0">
              <a:latin typeface="+mj-ea"/>
              <a:ea typeface="+mj-ea"/>
            </a:endParaRPr>
          </a:p>
        </p:txBody>
      </p:sp>
      <p:sp>
        <p:nvSpPr>
          <p:cNvPr id="18" name="テキスト ボックス 17"/>
          <p:cNvSpPr txBox="1"/>
          <p:nvPr/>
        </p:nvSpPr>
        <p:spPr>
          <a:xfrm>
            <a:off x="1065210" y="6357774"/>
            <a:ext cx="3290766" cy="400110"/>
          </a:xfrm>
          <a:prstGeom prst="rect">
            <a:avLst/>
          </a:prstGeom>
          <a:noFill/>
          <a:ln w="38100">
            <a:noFill/>
          </a:ln>
        </p:spPr>
        <p:txBody>
          <a:bodyPr vert="horz" wrap="square" rtlCol="0">
            <a:spAutoFit/>
          </a:bodyPr>
          <a:lstStyle/>
          <a:p>
            <a:pPr algn="ctr"/>
            <a:r>
              <a:rPr kumimoji="1" lang="ja-JP" altLang="en-US" sz="2000" dirty="0" smtClean="0">
                <a:latin typeface="+mj-ea"/>
                <a:ea typeface="+mj-ea"/>
              </a:rPr>
              <a:t>青国と赤国の</a:t>
            </a:r>
            <a:r>
              <a:rPr kumimoji="1" lang="en-US" altLang="ja-JP" sz="2000" dirty="0" smtClean="0">
                <a:latin typeface="+mj-ea"/>
                <a:ea typeface="+mj-ea"/>
              </a:rPr>
              <a:t>G</a:t>
            </a:r>
            <a:r>
              <a:rPr kumimoji="1" lang="ja-JP" altLang="en-US" sz="2000" dirty="0" smtClean="0">
                <a:latin typeface="+mj-ea"/>
                <a:ea typeface="+mj-ea"/>
              </a:rPr>
              <a:t>ＤＰの平均</a:t>
            </a:r>
            <a:endParaRPr kumimoji="1" lang="ja-JP" altLang="en-US" sz="2000" dirty="0">
              <a:latin typeface="+mj-ea"/>
              <a:ea typeface="+mj-ea"/>
            </a:endParaRPr>
          </a:p>
        </p:txBody>
      </p:sp>
      <p:sp>
        <p:nvSpPr>
          <p:cNvPr id="9" name="フリーフォーム 8"/>
          <p:cNvSpPr/>
          <p:nvPr/>
        </p:nvSpPr>
        <p:spPr>
          <a:xfrm>
            <a:off x="1175657" y="2420888"/>
            <a:ext cx="5551714" cy="3737316"/>
          </a:xfrm>
          <a:custGeom>
            <a:avLst/>
            <a:gdLst>
              <a:gd name="connsiteX0" fmla="*/ 0 w 5551714"/>
              <a:gd name="connsiteY0" fmla="*/ 3904037 h 4053327"/>
              <a:gd name="connsiteX1" fmla="*/ 373225 w 5551714"/>
              <a:gd name="connsiteY1" fmla="*/ 1832641 h 4053327"/>
              <a:gd name="connsiteX2" fmla="*/ 690465 w 5551714"/>
              <a:gd name="connsiteY2" fmla="*/ 349074 h 4053327"/>
              <a:gd name="connsiteX3" fmla="*/ 1063690 w 5551714"/>
              <a:gd name="connsiteY3" fmla="*/ 22503 h 4053327"/>
              <a:gd name="connsiteX4" fmla="*/ 1296955 w 5551714"/>
              <a:gd name="connsiteY4" fmla="*/ 778282 h 4053327"/>
              <a:gd name="connsiteX5" fmla="*/ 1530221 w 5551714"/>
              <a:gd name="connsiteY5" fmla="*/ 3148258 h 4053327"/>
              <a:gd name="connsiteX6" fmla="*/ 1716833 w 5551714"/>
              <a:gd name="connsiteY6" fmla="*/ 3689433 h 4053327"/>
              <a:gd name="connsiteX7" fmla="*/ 3144416 w 5551714"/>
              <a:gd name="connsiteY7" fmla="*/ 3922699 h 4053327"/>
              <a:gd name="connsiteX8" fmla="*/ 4348065 w 5551714"/>
              <a:gd name="connsiteY8" fmla="*/ 4016005 h 4053327"/>
              <a:gd name="connsiteX9" fmla="*/ 5551714 w 5551714"/>
              <a:gd name="connsiteY9" fmla="*/ 4053327 h 405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1714" h="4053327">
                <a:moveTo>
                  <a:pt x="0" y="3904037"/>
                </a:moveTo>
                <a:cubicBezTo>
                  <a:pt x="129074" y="3164586"/>
                  <a:pt x="258148" y="2425135"/>
                  <a:pt x="373225" y="1832641"/>
                </a:cubicBezTo>
                <a:cubicBezTo>
                  <a:pt x="488302" y="1240147"/>
                  <a:pt x="575388" y="650764"/>
                  <a:pt x="690465" y="349074"/>
                </a:cubicBezTo>
                <a:cubicBezTo>
                  <a:pt x="805543" y="47384"/>
                  <a:pt x="962608" y="-49032"/>
                  <a:pt x="1063690" y="22503"/>
                </a:cubicBezTo>
                <a:cubicBezTo>
                  <a:pt x="1164772" y="94038"/>
                  <a:pt x="1219200" y="257323"/>
                  <a:pt x="1296955" y="778282"/>
                </a:cubicBezTo>
                <a:cubicBezTo>
                  <a:pt x="1374710" y="1299241"/>
                  <a:pt x="1460241" y="2663066"/>
                  <a:pt x="1530221" y="3148258"/>
                </a:cubicBezTo>
                <a:cubicBezTo>
                  <a:pt x="1600201" y="3633450"/>
                  <a:pt x="1447800" y="3560359"/>
                  <a:pt x="1716833" y="3689433"/>
                </a:cubicBezTo>
                <a:cubicBezTo>
                  <a:pt x="1985866" y="3818507"/>
                  <a:pt x="2705877" y="3868270"/>
                  <a:pt x="3144416" y="3922699"/>
                </a:cubicBezTo>
                <a:cubicBezTo>
                  <a:pt x="3582955" y="3977128"/>
                  <a:pt x="3946849" y="3994234"/>
                  <a:pt x="4348065" y="4016005"/>
                </a:cubicBezTo>
                <a:cubicBezTo>
                  <a:pt x="4749281" y="4037776"/>
                  <a:pt x="5150497" y="4045551"/>
                  <a:pt x="5551714" y="4053327"/>
                </a:cubicBezTo>
              </a:path>
            </a:pathLst>
          </a:cu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2411760" y="6057393"/>
            <a:ext cx="0" cy="2545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4" idx="2"/>
          </p:cNvCxnSpPr>
          <p:nvPr/>
        </p:nvCxnSpPr>
        <p:spPr>
          <a:xfrm>
            <a:off x="3937518" y="3755750"/>
            <a:ext cx="13996" cy="2514421"/>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403649" y="404664"/>
            <a:ext cx="7344816" cy="1200329"/>
          </a:xfrm>
          <a:prstGeom prst="rect">
            <a:avLst/>
          </a:prstGeom>
          <a:noFill/>
          <a:ln w="19050">
            <a:solidFill>
              <a:schemeClr val="tx1"/>
            </a:solidFill>
            <a:prstDash val="sysDot"/>
          </a:ln>
        </p:spPr>
        <p:txBody>
          <a:bodyPr wrap="square" rtlCol="0">
            <a:spAutoFit/>
          </a:bodyPr>
          <a:lstStyle/>
          <a:p>
            <a:r>
              <a:rPr kumimoji="1" lang="ja-JP" altLang="en-US" sz="2400" dirty="0" smtClean="0">
                <a:latin typeface="+mj-ea"/>
                <a:ea typeface="+mj-ea"/>
              </a:rPr>
              <a:t>青国と赤国の</a:t>
            </a:r>
            <a:r>
              <a:rPr kumimoji="1" lang="en-US" altLang="ja-JP" sz="2400" dirty="0" smtClean="0">
                <a:latin typeface="+mj-ea"/>
                <a:ea typeface="+mj-ea"/>
              </a:rPr>
              <a:t>GDP</a:t>
            </a:r>
            <a:r>
              <a:rPr kumimoji="1" lang="ja-JP" altLang="en-US" sz="2400" dirty="0" smtClean="0">
                <a:latin typeface="+mj-ea"/>
                <a:ea typeface="+mj-ea"/>
              </a:rPr>
              <a:t>は同程度に設定</a:t>
            </a:r>
          </a:p>
          <a:p>
            <a:r>
              <a:rPr kumimoji="1" lang="ja-JP" altLang="en-US" sz="2400" dirty="0" smtClean="0">
                <a:latin typeface="+mj-ea"/>
                <a:ea typeface="+mj-ea"/>
              </a:rPr>
              <a:t>人口は同じとする</a:t>
            </a:r>
          </a:p>
          <a:p>
            <a:r>
              <a:rPr kumimoji="1" lang="ja-JP" altLang="en-US" sz="2400" dirty="0" smtClean="0">
                <a:latin typeface="+mj-ea"/>
                <a:ea typeface="+mj-ea"/>
              </a:rPr>
              <a:t>自動車購入可能世帯は</a:t>
            </a:r>
            <a:r>
              <a:rPr kumimoji="1" lang="ja-JP" altLang="en-US" sz="2400" dirty="0" smtClean="0">
                <a:latin typeface="+mj-ea"/>
                <a:ea typeface="+mj-ea"/>
              </a:rPr>
              <a:t>，赤国</a:t>
            </a:r>
            <a:r>
              <a:rPr kumimoji="1" lang="ja-JP" altLang="en-US" sz="2400" dirty="0" smtClean="0">
                <a:latin typeface="+mj-ea"/>
                <a:ea typeface="+mj-ea"/>
              </a:rPr>
              <a:t>の方が少し多い</a:t>
            </a:r>
            <a:endParaRPr kumimoji="1" lang="ja-JP" altLang="en-US" sz="2400" dirty="0">
              <a:latin typeface="+mj-ea"/>
              <a:ea typeface="+mj-ea"/>
            </a:endParaRPr>
          </a:p>
        </p:txBody>
      </p:sp>
      <p:sp>
        <p:nvSpPr>
          <p:cNvPr id="2" name="フリーフォーム 1"/>
          <p:cNvSpPr/>
          <p:nvPr/>
        </p:nvSpPr>
        <p:spPr>
          <a:xfrm>
            <a:off x="1147665" y="4365105"/>
            <a:ext cx="5542384" cy="1786462"/>
          </a:xfrm>
          <a:custGeom>
            <a:avLst/>
            <a:gdLst>
              <a:gd name="connsiteX0" fmla="*/ 0 w 5542384"/>
              <a:gd name="connsiteY0" fmla="*/ 1343252 h 1504565"/>
              <a:gd name="connsiteX1" fmla="*/ 223935 w 5542384"/>
              <a:gd name="connsiteY1" fmla="*/ 727432 h 1504565"/>
              <a:gd name="connsiteX2" fmla="*/ 513184 w 5542384"/>
              <a:gd name="connsiteY2" fmla="*/ 242240 h 1504565"/>
              <a:gd name="connsiteX3" fmla="*/ 1026368 w 5542384"/>
              <a:gd name="connsiteY3" fmla="*/ 36966 h 1504565"/>
              <a:gd name="connsiteX4" fmla="*/ 1371600 w 5542384"/>
              <a:gd name="connsiteY4" fmla="*/ 18305 h 1504565"/>
              <a:gd name="connsiteX5" fmla="*/ 1940768 w 5542384"/>
              <a:gd name="connsiteY5" fmla="*/ 232909 h 1504565"/>
              <a:gd name="connsiteX6" fmla="*/ 2519266 w 5542384"/>
              <a:gd name="connsiteY6" fmla="*/ 727432 h 1504565"/>
              <a:gd name="connsiteX7" fmla="*/ 2929813 w 5542384"/>
              <a:gd name="connsiteY7" fmla="*/ 1072664 h 1504565"/>
              <a:gd name="connsiteX8" fmla="*/ 3340359 w 5542384"/>
              <a:gd name="connsiteY8" fmla="*/ 1427228 h 1504565"/>
              <a:gd name="connsiteX9" fmla="*/ 4049486 w 5542384"/>
              <a:gd name="connsiteY9" fmla="*/ 1473881 h 1504565"/>
              <a:gd name="connsiteX10" fmla="*/ 4711959 w 5542384"/>
              <a:gd name="connsiteY10" fmla="*/ 1501872 h 1504565"/>
              <a:gd name="connsiteX11" fmla="*/ 5542384 w 5542384"/>
              <a:gd name="connsiteY11" fmla="*/ 1501872 h 150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2384" h="1504565">
                <a:moveTo>
                  <a:pt x="0" y="1343252"/>
                </a:moveTo>
                <a:cubicBezTo>
                  <a:pt x="69202" y="1127093"/>
                  <a:pt x="138404" y="910934"/>
                  <a:pt x="223935" y="727432"/>
                </a:cubicBezTo>
                <a:cubicBezTo>
                  <a:pt x="309466" y="543930"/>
                  <a:pt x="379445" y="357318"/>
                  <a:pt x="513184" y="242240"/>
                </a:cubicBezTo>
                <a:cubicBezTo>
                  <a:pt x="646923" y="127162"/>
                  <a:pt x="883299" y="74288"/>
                  <a:pt x="1026368" y="36966"/>
                </a:cubicBezTo>
                <a:cubicBezTo>
                  <a:pt x="1169437" y="-357"/>
                  <a:pt x="1219200" y="-14352"/>
                  <a:pt x="1371600" y="18305"/>
                </a:cubicBezTo>
                <a:cubicBezTo>
                  <a:pt x="1524000" y="50962"/>
                  <a:pt x="1749490" y="114721"/>
                  <a:pt x="1940768" y="232909"/>
                </a:cubicBezTo>
                <a:cubicBezTo>
                  <a:pt x="2132046" y="351097"/>
                  <a:pt x="2519266" y="727432"/>
                  <a:pt x="2519266" y="727432"/>
                </a:cubicBezTo>
                <a:lnTo>
                  <a:pt x="2929813" y="1072664"/>
                </a:lnTo>
                <a:cubicBezTo>
                  <a:pt x="3066662" y="1189297"/>
                  <a:pt x="3153747" y="1360359"/>
                  <a:pt x="3340359" y="1427228"/>
                </a:cubicBezTo>
                <a:cubicBezTo>
                  <a:pt x="3526971" y="1494098"/>
                  <a:pt x="3820886" y="1461440"/>
                  <a:pt x="4049486" y="1473881"/>
                </a:cubicBezTo>
                <a:cubicBezTo>
                  <a:pt x="4278086" y="1486322"/>
                  <a:pt x="4463143" y="1497207"/>
                  <a:pt x="4711959" y="1501872"/>
                </a:cubicBezTo>
                <a:cubicBezTo>
                  <a:pt x="4960775" y="1506537"/>
                  <a:pt x="5251579" y="1504204"/>
                  <a:pt x="5542384" y="150187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61702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86607" y="3047864"/>
            <a:ext cx="2101822" cy="707886"/>
          </a:xfrm>
          <a:prstGeom prst="rect">
            <a:avLst/>
          </a:prstGeom>
          <a:noFill/>
        </p:spPr>
        <p:txBody>
          <a:bodyPr wrap="square" rtlCol="0">
            <a:spAutoFit/>
          </a:bodyPr>
          <a:lstStyle/>
          <a:p>
            <a:pPr algn="ctr"/>
            <a:r>
              <a:rPr kumimoji="1" lang="ja-JP" altLang="en-US" sz="2000" dirty="0" smtClean="0">
                <a:solidFill>
                  <a:schemeClr val="accent3">
                    <a:lumMod val="50000"/>
                  </a:schemeClr>
                </a:solidFill>
                <a:latin typeface="+mj-ea"/>
                <a:ea typeface="+mj-ea"/>
              </a:rPr>
              <a:t>自動車購入可能</a:t>
            </a:r>
          </a:p>
          <a:p>
            <a:pPr algn="ctr"/>
            <a:r>
              <a:rPr kumimoji="1" lang="ja-JP" altLang="en-US" sz="2000" dirty="0" smtClean="0">
                <a:solidFill>
                  <a:schemeClr val="accent3">
                    <a:lumMod val="50000"/>
                  </a:schemeClr>
                </a:solidFill>
                <a:latin typeface="+mj-ea"/>
                <a:ea typeface="+mj-ea"/>
              </a:rPr>
              <a:t>最低収入</a:t>
            </a:r>
            <a:endParaRPr kumimoji="1" lang="ja-JP" altLang="en-US" sz="2000" dirty="0">
              <a:solidFill>
                <a:schemeClr val="accent3">
                  <a:lumMod val="50000"/>
                </a:schemeClr>
              </a:solidFill>
              <a:latin typeface="+mj-ea"/>
              <a:ea typeface="+mj-ea"/>
            </a:endParaRPr>
          </a:p>
        </p:txBody>
      </p:sp>
      <p:cxnSp>
        <p:nvCxnSpPr>
          <p:cNvPr id="6" name="直線矢印コネクタ 5"/>
          <p:cNvCxnSpPr/>
          <p:nvPr/>
        </p:nvCxnSpPr>
        <p:spPr>
          <a:xfrm>
            <a:off x="971600" y="6309320"/>
            <a:ext cx="74888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971600" y="260648"/>
            <a:ext cx="0" cy="60486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41591" y="758607"/>
            <a:ext cx="1107996" cy="400110"/>
          </a:xfrm>
          <a:prstGeom prst="rect">
            <a:avLst/>
          </a:prstGeom>
          <a:noFill/>
        </p:spPr>
        <p:txBody>
          <a:bodyPr vert="eaVert" wrap="square" rtlCol="0">
            <a:spAutoFit/>
          </a:bodyPr>
          <a:lstStyle/>
          <a:p>
            <a:r>
              <a:rPr kumimoji="1" lang="ja-JP" altLang="en-US" sz="2000" dirty="0" smtClean="0">
                <a:latin typeface="+mj-ea"/>
                <a:ea typeface="+mj-ea"/>
              </a:rPr>
              <a:t>世帯数</a:t>
            </a:r>
            <a:endParaRPr kumimoji="1" lang="ja-JP" altLang="en-US" sz="2000" dirty="0">
              <a:latin typeface="+mj-ea"/>
              <a:ea typeface="+mj-ea"/>
            </a:endParaRPr>
          </a:p>
        </p:txBody>
      </p:sp>
      <p:sp>
        <p:nvSpPr>
          <p:cNvPr id="12" name="テキスト ボックス 11"/>
          <p:cNvSpPr txBox="1"/>
          <p:nvPr/>
        </p:nvSpPr>
        <p:spPr>
          <a:xfrm>
            <a:off x="7236296" y="6357774"/>
            <a:ext cx="1224136" cy="400110"/>
          </a:xfrm>
          <a:prstGeom prst="rect">
            <a:avLst/>
          </a:prstGeom>
          <a:noFill/>
        </p:spPr>
        <p:txBody>
          <a:bodyPr wrap="square" rtlCol="0">
            <a:spAutoFit/>
          </a:bodyPr>
          <a:lstStyle/>
          <a:p>
            <a:r>
              <a:rPr kumimoji="1" lang="ja-JP" altLang="en-US" dirty="0" smtClean="0"/>
              <a:t> 世帯収入</a:t>
            </a:r>
            <a:endParaRPr kumimoji="1" lang="ja-JP" altLang="en-US" sz="2000" dirty="0">
              <a:latin typeface="+mj-ea"/>
              <a:ea typeface="+mj-ea"/>
            </a:endParaRPr>
          </a:p>
        </p:txBody>
      </p:sp>
      <p:sp>
        <p:nvSpPr>
          <p:cNvPr id="18" name="テキスト ボックス 17"/>
          <p:cNvSpPr txBox="1"/>
          <p:nvPr/>
        </p:nvSpPr>
        <p:spPr>
          <a:xfrm>
            <a:off x="1802734" y="6380062"/>
            <a:ext cx="3345330" cy="400110"/>
          </a:xfrm>
          <a:prstGeom prst="rect">
            <a:avLst/>
          </a:prstGeom>
          <a:noFill/>
          <a:ln w="38100">
            <a:noFill/>
          </a:ln>
        </p:spPr>
        <p:txBody>
          <a:bodyPr vert="horz" wrap="square" rtlCol="0">
            <a:spAutoFit/>
          </a:bodyPr>
          <a:lstStyle/>
          <a:p>
            <a:pPr algn="ctr"/>
            <a:r>
              <a:rPr kumimoji="1" lang="en-US" altLang="ja-JP" sz="2000" dirty="0" smtClean="0">
                <a:latin typeface="+mj-ea"/>
                <a:ea typeface="+mj-ea"/>
              </a:rPr>
              <a:t>G</a:t>
            </a:r>
            <a:r>
              <a:rPr kumimoji="1" lang="ja-JP" altLang="en-US" sz="2000" dirty="0" smtClean="0">
                <a:latin typeface="+mj-ea"/>
                <a:ea typeface="+mj-ea"/>
              </a:rPr>
              <a:t>ＤＰの平均</a:t>
            </a:r>
            <a:endParaRPr kumimoji="1" lang="ja-JP" altLang="en-US" sz="2000" dirty="0">
              <a:latin typeface="+mj-ea"/>
              <a:ea typeface="+mj-ea"/>
            </a:endParaRPr>
          </a:p>
        </p:txBody>
      </p:sp>
      <p:sp>
        <p:nvSpPr>
          <p:cNvPr id="9" name="フリーフォーム 8"/>
          <p:cNvSpPr/>
          <p:nvPr/>
        </p:nvSpPr>
        <p:spPr>
          <a:xfrm>
            <a:off x="1175657" y="2420888"/>
            <a:ext cx="5551714" cy="3737316"/>
          </a:xfrm>
          <a:custGeom>
            <a:avLst/>
            <a:gdLst>
              <a:gd name="connsiteX0" fmla="*/ 0 w 5551714"/>
              <a:gd name="connsiteY0" fmla="*/ 3904037 h 4053327"/>
              <a:gd name="connsiteX1" fmla="*/ 373225 w 5551714"/>
              <a:gd name="connsiteY1" fmla="*/ 1832641 h 4053327"/>
              <a:gd name="connsiteX2" fmla="*/ 690465 w 5551714"/>
              <a:gd name="connsiteY2" fmla="*/ 349074 h 4053327"/>
              <a:gd name="connsiteX3" fmla="*/ 1063690 w 5551714"/>
              <a:gd name="connsiteY3" fmla="*/ 22503 h 4053327"/>
              <a:gd name="connsiteX4" fmla="*/ 1296955 w 5551714"/>
              <a:gd name="connsiteY4" fmla="*/ 778282 h 4053327"/>
              <a:gd name="connsiteX5" fmla="*/ 1530221 w 5551714"/>
              <a:gd name="connsiteY5" fmla="*/ 3148258 h 4053327"/>
              <a:gd name="connsiteX6" fmla="*/ 1716833 w 5551714"/>
              <a:gd name="connsiteY6" fmla="*/ 3689433 h 4053327"/>
              <a:gd name="connsiteX7" fmla="*/ 3144416 w 5551714"/>
              <a:gd name="connsiteY7" fmla="*/ 3922699 h 4053327"/>
              <a:gd name="connsiteX8" fmla="*/ 4348065 w 5551714"/>
              <a:gd name="connsiteY8" fmla="*/ 4016005 h 4053327"/>
              <a:gd name="connsiteX9" fmla="*/ 5551714 w 5551714"/>
              <a:gd name="connsiteY9" fmla="*/ 4053327 h 405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1714" h="4053327">
                <a:moveTo>
                  <a:pt x="0" y="3904037"/>
                </a:moveTo>
                <a:cubicBezTo>
                  <a:pt x="129074" y="3164586"/>
                  <a:pt x="258148" y="2425135"/>
                  <a:pt x="373225" y="1832641"/>
                </a:cubicBezTo>
                <a:cubicBezTo>
                  <a:pt x="488302" y="1240147"/>
                  <a:pt x="575388" y="650764"/>
                  <a:pt x="690465" y="349074"/>
                </a:cubicBezTo>
                <a:cubicBezTo>
                  <a:pt x="805543" y="47384"/>
                  <a:pt x="962608" y="-49032"/>
                  <a:pt x="1063690" y="22503"/>
                </a:cubicBezTo>
                <a:cubicBezTo>
                  <a:pt x="1164772" y="94038"/>
                  <a:pt x="1219200" y="257323"/>
                  <a:pt x="1296955" y="778282"/>
                </a:cubicBezTo>
                <a:cubicBezTo>
                  <a:pt x="1374710" y="1299241"/>
                  <a:pt x="1460241" y="2663066"/>
                  <a:pt x="1530221" y="3148258"/>
                </a:cubicBezTo>
                <a:cubicBezTo>
                  <a:pt x="1600201" y="3633450"/>
                  <a:pt x="1447800" y="3560359"/>
                  <a:pt x="1716833" y="3689433"/>
                </a:cubicBezTo>
                <a:cubicBezTo>
                  <a:pt x="1985866" y="3818507"/>
                  <a:pt x="2705877" y="3868270"/>
                  <a:pt x="3144416" y="3922699"/>
                </a:cubicBezTo>
                <a:cubicBezTo>
                  <a:pt x="3582955" y="3977128"/>
                  <a:pt x="3946849" y="3994234"/>
                  <a:pt x="4348065" y="4016005"/>
                </a:cubicBezTo>
                <a:cubicBezTo>
                  <a:pt x="4749281" y="4037776"/>
                  <a:pt x="5150497" y="4045551"/>
                  <a:pt x="5551714" y="4053327"/>
                </a:cubicBezTo>
              </a:path>
            </a:pathLst>
          </a:custGeom>
          <a:noFill/>
          <a:ln w="57150">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3131840" y="6057393"/>
            <a:ext cx="0" cy="2545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4" idx="2"/>
          </p:cNvCxnSpPr>
          <p:nvPr/>
        </p:nvCxnSpPr>
        <p:spPr>
          <a:xfrm>
            <a:off x="3937518" y="3755750"/>
            <a:ext cx="13996" cy="2514421"/>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フリーフォーム 1"/>
          <p:cNvSpPr/>
          <p:nvPr/>
        </p:nvSpPr>
        <p:spPr>
          <a:xfrm>
            <a:off x="1147665" y="4365105"/>
            <a:ext cx="5542384" cy="1786462"/>
          </a:xfrm>
          <a:custGeom>
            <a:avLst/>
            <a:gdLst>
              <a:gd name="connsiteX0" fmla="*/ 0 w 5542384"/>
              <a:gd name="connsiteY0" fmla="*/ 1343252 h 1504565"/>
              <a:gd name="connsiteX1" fmla="*/ 223935 w 5542384"/>
              <a:gd name="connsiteY1" fmla="*/ 727432 h 1504565"/>
              <a:gd name="connsiteX2" fmla="*/ 513184 w 5542384"/>
              <a:gd name="connsiteY2" fmla="*/ 242240 h 1504565"/>
              <a:gd name="connsiteX3" fmla="*/ 1026368 w 5542384"/>
              <a:gd name="connsiteY3" fmla="*/ 36966 h 1504565"/>
              <a:gd name="connsiteX4" fmla="*/ 1371600 w 5542384"/>
              <a:gd name="connsiteY4" fmla="*/ 18305 h 1504565"/>
              <a:gd name="connsiteX5" fmla="*/ 1940768 w 5542384"/>
              <a:gd name="connsiteY5" fmla="*/ 232909 h 1504565"/>
              <a:gd name="connsiteX6" fmla="*/ 2519266 w 5542384"/>
              <a:gd name="connsiteY6" fmla="*/ 727432 h 1504565"/>
              <a:gd name="connsiteX7" fmla="*/ 2929813 w 5542384"/>
              <a:gd name="connsiteY7" fmla="*/ 1072664 h 1504565"/>
              <a:gd name="connsiteX8" fmla="*/ 3340359 w 5542384"/>
              <a:gd name="connsiteY8" fmla="*/ 1427228 h 1504565"/>
              <a:gd name="connsiteX9" fmla="*/ 4049486 w 5542384"/>
              <a:gd name="connsiteY9" fmla="*/ 1473881 h 1504565"/>
              <a:gd name="connsiteX10" fmla="*/ 4711959 w 5542384"/>
              <a:gd name="connsiteY10" fmla="*/ 1501872 h 1504565"/>
              <a:gd name="connsiteX11" fmla="*/ 5542384 w 5542384"/>
              <a:gd name="connsiteY11" fmla="*/ 1501872 h 150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2384" h="1504565">
                <a:moveTo>
                  <a:pt x="0" y="1343252"/>
                </a:moveTo>
                <a:cubicBezTo>
                  <a:pt x="69202" y="1127093"/>
                  <a:pt x="138404" y="910934"/>
                  <a:pt x="223935" y="727432"/>
                </a:cubicBezTo>
                <a:cubicBezTo>
                  <a:pt x="309466" y="543930"/>
                  <a:pt x="379445" y="357318"/>
                  <a:pt x="513184" y="242240"/>
                </a:cubicBezTo>
                <a:cubicBezTo>
                  <a:pt x="646923" y="127162"/>
                  <a:pt x="883299" y="74288"/>
                  <a:pt x="1026368" y="36966"/>
                </a:cubicBezTo>
                <a:cubicBezTo>
                  <a:pt x="1169437" y="-357"/>
                  <a:pt x="1219200" y="-14352"/>
                  <a:pt x="1371600" y="18305"/>
                </a:cubicBezTo>
                <a:cubicBezTo>
                  <a:pt x="1524000" y="50962"/>
                  <a:pt x="1749490" y="114721"/>
                  <a:pt x="1940768" y="232909"/>
                </a:cubicBezTo>
                <a:cubicBezTo>
                  <a:pt x="2132046" y="351097"/>
                  <a:pt x="2519266" y="727432"/>
                  <a:pt x="2519266" y="727432"/>
                </a:cubicBezTo>
                <a:lnTo>
                  <a:pt x="2929813" y="1072664"/>
                </a:lnTo>
                <a:cubicBezTo>
                  <a:pt x="3066662" y="1189297"/>
                  <a:pt x="3153747" y="1360359"/>
                  <a:pt x="3340359" y="1427228"/>
                </a:cubicBezTo>
                <a:cubicBezTo>
                  <a:pt x="3526971" y="1494098"/>
                  <a:pt x="3820886" y="1461440"/>
                  <a:pt x="4049486" y="1473881"/>
                </a:cubicBezTo>
                <a:cubicBezTo>
                  <a:pt x="4278086" y="1486322"/>
                  <a:pt x="4463143" y="1497207"/>
                  <a:pt x="4711959" y="1501872"/>
                </a:cubicBezTo>
                <a:cubicBezTo>
                  <a:pt x="4960775" y="1506537"/>
                  <a:pt x="5251579" y="1504204"/>
                  <a:pt x="5542384" y="1501872"/>
                </a:cubicBezTo>
              </a:path>
            </a:pathLst>
          </a:custGeom>
          <a:noFill/>
          <a:ln w="571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475656" y="405765"/>
            <a:ext cx="7344816" cy="1200329"/>
          </a:xfrm>
          <a:prstGeom prst="rect">
            <a:avLst/>
          </a:prstGeom>
          <a:noFill/>
          <a:ln w="19050">
            <a:solidFill>
              <a:schemeClr val="tx1"/>
            </a:solidFill>
            <a:prstDash val="sysDot"/>
          </a:ln>
        </p:spPr>
        <p:txBody>
          <a:bodyPr wrap="square" rtlCol="0">
            <a:spAutoFit/>
          </a:bodyPr>
          <a:lstStyle/>
          <a:p>
            <a:r>
              <a:rPr kumimoji="1" lang="ja-JP" altLang="en-US" sz="2400" dirty="0" smtClean="0">
                <a:latin typeface="+mj-ea"/>
                <a:ea typeface="+mj-ea"/>
              </a:rPr>
              <a:t>曲線を右に同じ距離を平行移動させる</a:t>
            </a:r>
          </a:p>
          <a:p>
            <a:r>
              <a:rPr kumimoji="1" lang="ja-JP" altLang="en-US" sz="2400" dirty="0" smtClean="0">
                <a:latin typeface="+mj-ea"/>
                <a:ea typeface="+mj-ea"/>
              </a:rPr>
              <a:t>自動車</a:t>
            </a:r>
            <a:r>
              <a:rPr kumimoji="1" lang="ja-JP" altLang="en-US" sz="2400" dirty="0" smtClean="0">
                <a:latin typeface="+mj-ea"/>
                <a:ea typeface="+mj-ea"/>
              </a:rPr>
              <a:t>購入可能世帯数は</a:t>
            </a:r>
            <a:r>
              <a:rPr kumimoji="1" lang="ja-JP" altLang="en-US" sz="2400" dirty="0" smtClean="0">
                <a:latin typeface="+mj-ea"/>
                <a:ea typeface="+mj-ea"/>
              </a:rPr>
              <a:t>青国の</a:t>
            </a:r>
            <a:r>
              <a:rPr kumimoji="1" lang="ja-JP" altLang="en-US" sz="2400" dirty="0" smtClean="0">
                <a:latin typeface="+mj-ea"/>
                <a:ea typeface="+mj-ea"/>
              </a:rPr>
              <a:t>増大は微小だが</a:t>
            </a:r>
            <a:r>
              <a:rPr kumimoji="1" lang="en-US" altLang="ja-JP" sz="2400" dirty="0" smtClean="0">
                <a:latin typeface="+mj-ea"/>
                <a:ea typeface="+mj-ea"/>
              </a:rPr>
              <a:t>,</a:t>
            </a:r>
            <a:r>
              <a:rPr kumimoji="1" lang="ja-JP" altLang="en-US" sz="2400" dirty="0" smtClean="0">
                <a:latin typeface="+mj-ea"/>
                <a:ea typeface="+mj-ea"/>
              </a:rPr>
              <a:t> </a:t>
            </a:r>
            <a:r>
              <a:rPr kumimoji="1" lang="ja-JP" altLang="en-US" sz="2400" dirty="0" smtClean="0">
                <a:latin typeface="+mj-ea"/>
                <a:ea typeface="+mj-ea"/>
              </a:rPr>
              <a:t>赤国は</a:t>
            </a:r>
            <a:r>
              <a:rPr kumimoji="1" lang="en-US" altLang="ja-JP" sz="2400" dirty="0" smtClean="0">
                <a:latin typeface="+mj-ea"/>
                <a:ea typeface="+mj-ea"/>
              </a:rPr>
              <a:t>2</a:t>
            </a:r>
            <a:r>
              <a:rPr kumimoji="1" lang="ja-JP" altLang="en-US" sz="2400" dirty="0" smtClean="0">
                <a:latin typeface="+mj-ea"/>
                <a:ea typeface="+mj-ea"/>
              </a:rPr>
              <a:t>倍程度</a:t>
            </a:r>
            <a:r>
              <a:rPr kumimoji="1" lang="en-US" altLang="ja-JP" sz="2400" dirty="0" smtClean="0">
                <a:latin typeface="+mj-ea"/>
                <a:ea typeface="+mj-ea"/>
              </a:rPr>
              <a:t>,</a:t>
            </a:r>
            <a:r>
              <a:rPr kumimoji="1" lang="ja-JP" altLang="en-US" sz="2400" dirty="0" smtClean="0">
                <a:latin typeface="+mj-ea"/>
                <a:ea typeface="+mj-ea"/>
              </a:rPr>
              <a:t>急拡大する</a:t>
            </a:r>
            <a:endParaRPr kumimoji="1" lang="ja-JP" altLang="en-US" sz="2400" dirty="0">
              <a:latin typeface="+mj-ea"/>
              <a:ea typeface="+mj-ea"/>
            </a:endParaRPr>
          </a:p>
        </p:txBody>
      </p:sp>
      <p:sp>
        <p:nvSpPr>
          <p:cNvPr id="14" name="フリーフォーム 13"/>
          <p:cNvSpPr/>
          <p:nvPr/>
        </p:nvSpPr>
        <p:spPr>
          <a:xfrm>
            <a:off x="1720078" y="4371742"/>
            <a:ext cx="5542384" cy="1786462"/>
          </a:xfrm>
          <a:custGeom>
            <a:avLst/>
            <a:gdLst>
              <a:gd name="connsiteX0" fmla="*/ 0 w 5542384"/>
              <a:gd name="connsiteY0" fmla="*/ 1343252 h 1504565"/>
              <a:gd name="connsiteX1" fmla="*/ 223935 w 5542384"/>
              <a:gd name="connsiteY1" fmla="*/ 727432 h 1504565"/>
              <a:gd name="connsiteX2" fmla="*/ 513184 w 5542384"/>
              <a:gd name="connsiteY2" fmla="*/ 242240 h 1504565"/>
              <a:gd name="connsiteX3" fmla="*/ 1026368 w 5542384"/>
              <a:gd name="connsiteY3" fmla="*/ 36966 h 1504565"/>
              <a:gd name="connsiteX4" fmla="*/ 1371600 w 5542384"/>
              <a:gd name="connsiteY4" fmla="*/ 18305 h 1504565"/>
              <a:gd name="connsiteX5" fmla="*/ 1940768 w 5542384"/>
              <a:gd name="connsiteY5" fmla="*/ 232909 h 1504565"/>
              <a:gd name="connsiteX6" fmla="*/ 2519266 w 5542384"/>
              <a:gd name="connsiteY6" fmla="*/ 727432 h 1504565"/>
              <a:gd name="connsiteX7" fmla="*/ 2929813 w 5542384"/>
              <a:gd name="connsiteY7" fmla="*/ 1072664 h 1504565"/>
              <a:gd name="connsiteX8" fmla="*/ 3340359 w 5542384"/>
              <a:gd name="connsiteY8" fmla="*/ 1427228 h 1504565"/>
              <a:gd name="connsiteX9" fmla="*/ 4049486 w 5542384"/>
              <a:gd name="connsiteY9" fmla="*/ 1473881 h 1504565"/>
              <a:gd name="connsiteX10" fmla="*/ 4711959 w 5542384"/>
              <a:gd name="connsiteY10" fmla="*/ 1501872 h 1504565"/>
              <a:gd name="connsiteX11" fmla="*/ 5542384 w 5542384"/>
              <a:gd name="connsiteY11" fmla="*/ 1501872 h 150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2384" h="1504565">
                <a:moveTo>
                  <a:pt x="0" y="1343252"/>
                </a:moveTo>
                <a:cubicBezTo>
                  <a:pt x="69202" y="1127093"/>
                  <a:pt x="138404" y="910934"/>
                  <a:pt x="223935" y="727432"/>
                </a:cubicBezTo>
                <a:cubicBezTo>
                  <a:pt x="309466" y="543930"/>
                  <a:pt x="379445" y="357318"/>
                  <a:pt x="513184" y="242240"/>
                </a:cubicBezTo>
                <a:cubicBezTo>
                  <a:pt x="646923" y="127162"/>
                  <a:pt x="883299" y="74288"/>
                  <a:pt x="1026368" y="36966"/>
                </a:cubicBezTo>
                <a:cubicBezTo>
                  <a:pt x="1169437" y="-357"/>
                  <a:pt x="1219200" y="-14352"/>
                  <a:pt x="1371600" y="18305"/>
                </a:cubicBezTo>
                <a:cubicBezTo>
                  <a:pt x="1524000" y="50962"/>
                  <a:pt x="1749490" y="114721"/>
                  <a:pt x="1940768" y="232909"/>
                </a:cubicBezTo>
                <a:cubicBezTo>
                  <a:pt x="2132046" y="351097"/>
                  <a:pt x="2519266" y="727432"/>
                  <a:pt x="2519266" y="727432"/>
                </a:cubicBezTo>
                <a:lnTo>
                  <a:pt x="2929813" y="1072664"/>
                </a:lnTo>
                <a:cubicBezTo>
                  <a:pt x="3066662" y="1189297"/>
                  <a:pt x="3153747" y="1360359"/>
                  <a:pt x="3340359" y="1427228"/>
                </a:cubicBezTo>
                <a:cubicBezTo>
                  <a:pt x="3526971" y="1494098"/>
                  <a:pt x="3820886" y="1461440"/>
                  <a:pt x="4049486" y="1473881"/>
                </a:cubicBezTo>
                <a:cubicBezTo>
                  <a:pt x="4278086" y="1486322"/>
                  <a:pt x="4463143" y="1497207"/>
                  <a:pt x="4711959" y="1501872"/>
                </a:cubicBezTo>
                <a:cubicBezTo>
                  <a:pt x="4960775" y="1506537"/>
                  <a:pt x="5251579" y="1504204"/>
                  <a:pt x="5542384" y="150187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1721092" y="2428258"/>
            <a:ext cx="5551714" cy="3737316"/>
          </a:xfrm>
          <a:custGeom>
            <a:avLst/>
            <a:gdLst>
              <a:gd name="connsiteX0" fmla="*/ 0 w 5551714"/>
              <a:gd name="connsiteY0" fmla="*/ 3904037 h 4053327"/>
              <a:gd name="connsiteX1" fmla="*/ 373225 w 5551714"/>
              <a:gd name="connsiteY1" fmla="*/ 1832641 h 4053327"/>
              <a:gd name="connsiteX2" fmla="*/ 690465 w 5551714"/>
              <a:gd name="connsiteY2" fmla="*/ 349074 h 4053327"/>
              <a:gd name="connsiteX3" fmla="*/ 1063690 w 5551714"/>
              <a:gd name="connsiteY3" fmla="*/ 22503 h 4053327"/>
              <a:gd name="connsiteX4" fmla="*/ 1296955 w 5551714"/>
              <a:gd name="connsiteY4" fmla="*/ 778282 h 4053327"/>
              <a:gd name="connsiteX5" fmla="*/ 1530221 w 5551714"/>
              <a:gd name="connsiteY5" fmla="*/ 3148258 h 4053327"/>
              <a:gd name="connsiteX6" fmla="*/ 1716833 w 5551714"/>
              <a:gd name="connsiteY6" fmla="*/ 3689433 h 4053327"/>
              <a:gd name="connsiteX7" fmla="*/ 3144416 w 5551714"/>
              <a:gd name="connsiteY7" fmla="*/ 3922699 h 4053327"/>
              <a:gd name="connsiteX8" fmla="*/ 4348065 w 5551714"/>
              <a:gd name="connsiteY8" fmla="*/ 4016005 h 4053327"/>
              <a:gd name="connsiteX9" fmla="*/ 5551714 w 5551714"/>
              <a:gd name="connsiteY9" fmla="*/ 4053327 h 405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1714" h="4053327">
                <a:moveTo>
                  <a:pt x="0" y="3904037"/>
                </a:moveTo>
                <a:cubicBezTo>
                  <a:pt x="129074" y="3164586"/>
                  <a:pt x="258148" y="2425135"/>
                  <a:pt x="373225" y="1832641"/>
                </a:cubicBezTo>
                <a:cubicBezTo>
                  <a:pt x="488302" y="1240147"/>
                  <a:pt x="575388" y="650764"/>
                  <a:pt x="690465" y="349074"/>
                </a:cubicBezTo>
                <a:cubicBezTo>
                  <a:pt x="805543" y="47384"/>
                  <a:pt x="962608" y="-49032"/>
                  <a:pt x="1063690" y="22503"/>
                </a:cubicBezTo>
                <a:cubicBezTo>
                  <a:pt x="1164772" y="94038"/>
                  <a:pt x="1219200" y="257323"/>
                  <a:pt x="1296955" y="778282"/>
                </a:cubicBezTo>
                <a:cubicBezTo>
                  <a:pt x="1374710" y="1299241"/>
                  <a:pt x="1460241" y="2663066"/>
                  <a:pt x="1530221" y="3148258"/>
                </a:cubicBezTo>
                <a:cubicBezTo>
                  <a:pt x="1600201" y="3633450"/>
                  <a:pt x="1447800" y="3560359"/>
                  <a:pt x="1716833" y="3689433"/>
                </a:cubicBezTo>
                <a:cubicBezTo>
                  <a:pt x="1985866" y="3818507"/>
                  <a:pt x="2705877" y="3868270"/>
                  <a:pt x="3144416" y="3922699"/>
                </a:cubicBezTo>
                <a:cubicBezTo>
                  <a:pt x="3582955" y="3977128"/>
                  <a:pt x="3946849" y="3994234"/>
                  <a:pt x="4348065" y="4016005"/>
                </a:cubicBezTo>
                <a:cubicBezTo>
                  <a:pt x="4749281" y="4037776"/>
                  <a:pt x="5150497" y="4045551"/>
                  <a:pt x="5551714" y="4053327"/>
                </a:cubicBezTo>
              </a:path>
            </a:pathLst>
          </a:cu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5014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49589" y="1559988"/>
            <a:ext cx="2101822" cy="707886"/>
          </a:xfrm>
          <a:prstGeom prst="rect">
            <a:avLst/>
          </a:prstGeom>
          <a:noFill/>
        </p:spPr>
        <p:txBody>
          <a:bodyPr wrap="square" rtlCol="0">
            <a:spAutoFit/>
          </a:bodyPr>
          <a:lstStyle/>
          <a:p>
            <a:pPr algn="ctr"/>
            <a:r>
              <a:rPr kumimoji="1" lang="ja-JP" altLang="en-US" sz="2000" dirty="0" smtClean="0">
                <a:solidFill>
                  <a:schemeClr val="accent3">
                    <a:lumMod val="50000"/>
                  </a:schemeClr>
                </a:solidFill>
                <a:latin typeface="+mj-ea"/>
                <a:ea typeface="+mj-ea"/>
              </a:rPr>
              <a:t>自動車購入可能</a:t>
            </a:r>
          </a:p>
          <a:p>
            <a:pPr algn="ctr"/>
            <a:r>
              <a:rPr kumimoji="1" lang="ja-JP" altLang="en-US" sz="2000" dirty="0" smtClean="0">
                <a:solidFill>
                  <a:schemeClr val="accent3">
                    <a:lumMod val="50000"/>
                  </a:schemeClr>
                </a:solidFill>
                <a:latin typeface="+mj-ea"/>
                <a:ea typeface="+mj-ea"/>
              </a:rPr>
              <a:t>最低収入</a:t>
            </a:r>
            <a:endParaRPr kumimoji="1" lang="ja-JP" altLang="en-US" sz="2000" dirty="0">
              <a:solidFill>
                <a:schemeClr val="accent3">
                  <a:lumMod val="50000"/>
                </a:schemeClr>
              </a:solidFill>
              <a:latin typeface="+mj-ea"/>
              <a:ea typeface="+mj-ea"/>
            </a:endParaRPr>
          </a:p>
        </p:txBody>
      </p:sp>
      <p:cxnSp>
        <p:nvCxnSpPr>
          <p:cNvPr id="6" name="直線矢印コネクタ 5"/>
          <p:cNvCxnSpPr/>
          <p:nvPr/>
        </p:nvCxnSpPr>
        <p:spPr>
          <a:xfrm>
            <a:off x="971600" y="6309320"/>
            <a:ext cx="74888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971600" y="260648"/>
            <a:ext cx="0" cy="60486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41591" y="758607"/>
            <a:ext cx="1107996" cy="400110"/>
          </a:xfrm>
          <a:prstGeom prst="rect">
            <a:avLst/>
          </a:prstGeom>
          <a:noFill/>
        </p:spPr>
        <p:txBody>
          <a:bodyPr vert="eaVert" wrap="square" rtlCol="0">
            <a:spAutoFit/>
          </a:bodyPr>
          <a:lstStyle/>
          <a:p>
            <a:r>
              <a:rPr kumimoji="1" lang="ja-JP" altLang="en-US" sz="2000" dirty="0" smtClean="0">
                <a:latin typeface="+mj-ea"/>
                <a:ea typeface="+mj-ea"/>
              </a:rPr>
              <a:t>世帯数</a:t>
            </a:r>
            <a:endParaRPr kumimoji="1" lang="ja-JP" altLang="en-US" sz="2000" dirty="0">
              <a:latin typeface="+mj-ea"/>
              <a:ea typeface="+mj-ea"/>
            </a:endParaRPr>
          </a:p>
        </p:txBody>
      </p:sp>
      <p:sp>
        <p:nvSpPr>
          <p:cNvPr id="12" name="テキスト ボックス 11"/>
          <p:cNvSpPr txBox="1"/>
          <p:nvPr/>
        </p:nvSpPr>
        <p:spPr>
          <a:xfrm>
            <a:off x="7236296" y="6357774"/>
            <a:ext cx="1224136" cy="400110"/>
          </a:xfrm>
          <a:prstGeom prst="rect">
            <a:avLst/>
          </a:prstGeom>
          <a:noFill/>
        </p:spPr>
        <p:txBody>
          <a:bodyPr wrap="square" rtlCol="0">
            <a:spAutoFit/>
          </a:bodyPr>
          <a:lstStyle/>
          <a:p>
            <a:r>
              <a:rPr kumimoji="1" lang="ja-JP" altLang="en-US" dirty="0" smtClean="0"/>
              <a:t> 世帯収入</a:t>
            </a:r>
            <a:endParaRPr kumimoji="1" lang="ja-JP" altLang="en-US" sz="2000" dirty="0">
              <a:latin typeface="+mj-ea"/>
              <a:ea typeface="+mj-ea"/>
            </a:endParaRPr>
          </a:p>
        </p:txBody>
      </p:sp>
      <p:sp>
        <p:nvSpPr>
          <p:cNvPr id="18" name="テキスト ボックス 17"/>
          <p:cNvSpPr txBox="1"/>
          <p:nvPr/>
        </p:nvSpPr>
        <p:spPr>
          <a:xfrm>
            <a:off x="3069162" y="6380062"/>
            <a:ext cx="2886304" cy="400110"/>
          </a:xfrm>
          <a:prstGeom prst="rect">
            <a:avLst/>
          </a:prstGeom>
          <a:noFill/>
          <a:ln w="38100">
            <a:noFill/>
          </a:ln>
        </p:spPr>
        <p:txBody>
          <a:bodyPr vert="horz" wrap="square" rtlCol="0">
            <a:spAutoFit/>
          </a:bodyPr>
          <a:lstStyle/>
          <a:p>
            <a:pPr algn="ctr"/>
            <a:r>
              <a:rPr kumimoji="1" lang="en-US" altLang="ja-JP" sz="2000" dirty="0" smtClean="0">
                <a:latin typeface="+mj-ea"/>
                <a:ea typeface="+mj-ea"/>
              </a:rPr>
              <a:t>G</a:t>
            </a:r>
            <a:r>
              <a:rPr kumimoji="1" lang="ja-JP" altLang="en-US" sz="2000" dirty="0" smtClean="0">
                <a:latin typeface="+mj-ea"/>
                <a:ea typeface="+mj-ea"/>
              </a:rPr>
              <a:t>ＤＰの平均</a:t>
            </a:r>
            <a:endParaRPr kumimoji="1" lang="ja-JP" altLang="en-US" sz="2000" dirty="0">
              <a:latin typeface="+mj-ea"/>
              <a:ea typeface="+mj-ea"/>
            </a:endParaRPr>
          </a:p>
        </p:txBody>
      </p:sp>
      <p:sp>
        <p:nvSpPr>
          <p:cNvPr id="9" name="フリーフォーム 8"/>
          <p:cNvSpPr/>
          <p:nvPr/>
        </p:nvSpPr>
        <p:spPr>
          <a:xfrm>
            <a:off x="1175657" y="2420888"/>
            <a:ext cx="5551714" cy="3737316"/>
          </a:xfrm>
          <a:custGeom>
            <a:avLst/>
            <a:gdLst>
              <a:gd name="connsiteX0" fmla="*/ 0 w 5551714"/>
              <a:gd name="connsiteY0" fmla="*/ 3904037 h 4053327"/>
              <a:gd name="connsiteX1" fmla="*/ 373225 w 5551714"/>
              <a:gd name="connsiteY1" fmla="*/ 1832641 h 4053327"/>
              <a:gd name="connsiteX2" fmla="*/ 690465 w 5551714"/>
              <a:gd name="connsiteY2" fmla="*/ 349074 h 4053327"/>
              <a:gd name="connsiteX3" fmla="*/ 1063690 w 5551714"/>
              <a:gd name="connsiteY3" fmla="*/ 22503 h 4053327"/>
              <a:gd name="connsiteX4" fmla="*/ 1296955 w 5551714"/>
              <a:gd name="connsiteY4" fmla="*/ 778282 h 4053327"/>
              <a:gd name="connsiteX5" fmla="*/ 1530221 w 5551714"/>
              <a:gd name="connsiteY5" fmla="*/ 3148258 h 4053327"/>
              <a:gd name="connsiteX6" fmla="*/ 1716833 w 5551714"/>
              <a:gd name="connsiteY6" fmla="*/ 3689433 h 4053327"/>
              <a:gd name="connsiteX7" fmla="*/ 3144416 w 5551714"/>
              <a:gd name="connsiteY7" fmla="*/ 3922699 h 4053327"/>
              <a:gd name="connsiteX8" fmla="*/ 4348065 w 5551714"/>
              <a:gd name="connsiteY8" fmla="*/ 4016005 h 4053327"/>
              <a:gd name="connsiteX9" fmla="*/ 5551714 w 5551714"/>
              <a:gd name="connsiteY9" fmla="*/ 4053327 h 405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1714" h="4053327">
                <a:moveTo>
                  <a:pt x="0" y="3904037"/>
                </a:moveTo>
                <a:cubicBezTo>
                  <a:pt x="129074" y="3164586"/>
                  <a:pt x="258148" y="2425135"/>
                  <a:pt x="373225" y="1832641"/>
                </a:cubicBezTo>
                <a:cubicBezTo>
                  <a:pt x="488302" y="1240147"/>
                  <a:pt x="575388" y="650764"/>
                  <a:pt x="690465" y="349074"/>
                </a:cubicBezTo>
                <a:cubicBezTo>
                  <a:pt x="805543" y="47384"/>
                  <a:pt x="962608" y="-49032"/>
                  <a:pt x="1063690" y="22503"/>
                </a:cubicBezTo>
                <a:cubicBezTo>
                  <a:pt x="1164772" y="94038"/>
                  <a:pt x="1219200" y="257323"/>
                  <a:pt x="1296955" y="778282"/>
                </a:cubicBezTo>
                <a:cubicBezTo>
                  <a:pt x="1374710" y="1299241"/>
                  <a:pt x="1460241" y="2663066"/>
                  <a:pt x="1530221" y="3148258"/>
                </a:cubicBezTo>
                <a:cubicBezTo>
                  <a:pt x="1600201" y="3633450"/>
                  <a:pt x="1447800" y="3560359"/>
                  <a:pt x="1716833" y="3689433"/>
                </a:cubicBezTo>
                <a:cubicBezTo>
                  <a:pt x="1985866" y="3818507"/>
                  <a:pt x="2705877" y="3868270"/>
                  <a:pt x="3144416" y="3922699"/>
                </a:cubicBezTo>
                <a:cubicBezTo>
                  <a:pt x="3582955" y="3977128"/>
                  <a:pt x="3946849" y="3994234"/>
                  <a:pt x="4348065" y="4016005"/>
                </a:cubicBezTo>
                <a:cubicBezTo>
                  <a:pt x="4749281" y="4037776"/>
                  <a:pt x="5150497" y="4045551"/>
                  <a:pt x="5551714" y="4053327"/>
                </a:cubicBezTo>
              </a:path>
            </a:pathLst>
          </a:custGeom>
          <a:noFill/>
          <a:ln w="57150">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4355976" y="6030946"/>
            <a:ext cx="0" cy="2545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4" idx="2"/>
          </p:cNvCxnSpPr>
          <p:nvPr/>
        </p:nvCxnSpPr>
        <p:spPr>
          <a:xfrm>
            <a:off x="4000500" y="2267874"/>
            <a:ext cx="13996" cy="3950555"/>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フリーフォーム 1"/>
          <p:cNvSpPr/>
          <p:nvPr/>
        </p:nvSpPr>
        <p:spPr>
          <a:xfrm>
            <a:off x="1147665" y="4365105"/>
            <a:ext cx="5542384" cy="1786462"/>
          </a:xfrm>
          <a:custGeom>
            <a:avLst/>
            <a:gdLst>
              <a:gd name="connsiteX0" fmla="*/ 0 w 5542384"/>
              <a:gd name="connsiteY0" fmla="*/ 1343252 h 1504565"/>
              <a:gd name="connsiteX1" fmla="*/ 223935 w 5542384"/>
              <a:gd name="connsiteY1" fmla="*/ 727432 h 1504565"/>
              <a:gd name="connsiteX2" fmla="*/ 513184 w 5542384"/>
              <a:gd name="connsiteY2" fmla="*/ 242240 h 1504565"/>
              <a:gd name="connsiteX3" fmla="*/ 1026368 w 5542384"/>
              <a:gd name="connsiteY3" fmla="*/ 36966 h 1504565"/>
              <a:gd name="connsiteX4" fmla="*/ 1371600 w 5542384"/>
              <a:gd name="connsiteY4" fmla="*/ 18305 h 1504565"/>
              <a:gd name="connsiteX5" fmla="*/ 1940768 w 5542384"/>
              <a:gd name="connsiteY5" fmla="*/ 232909 h 1504565"/>
              <a:gd name="connsiteX6" fmla="*/ 2519266 w 5542384"/>
              <a:gd name="connsiteY6" fmla="*/ 727432 h 1504565"/>
              <a:gd name="connsiteX7" fmla="*/ 2929813 w 5542384"/>
              <a:gd name="connsiteY7" fmla="*/ 1072664 h 1504565"/>
              <a:gd name="connsiteX8" fmla="*/ 3340359 w 5542384"/>
              <a:gd name="connsiteY8" fmla="*/ 1427228 h 1504565"/>
              <a:gd name="connsiteX9" fmla="*/ 4049486 w 5542384"/>
              <a:gd name="connsiteY9" fmla="*/ 1473881 h 1504565"/>
              <a:gd name="connsiteX10" fmla="*/ 4711959 w 5542384"/>
              <a:gd name="connsiteY10" fmla="*/ 1501872 h 1504565"/>
              <a:gd name="connsiteX11" fmla="*/ 5542384 w 5542384"/>
              <a:gd name="connsiteY11" fmla="*/ 1501872 h 150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2384" h="1504565">
                <a:moveTo>
                  <a:pt x="0" y="1343252"/>
                </a:moveTo>
                <a:cubicBezTo>
                  <a:pt x="69202" y="1127093"/>
                  <a:pt x="138404" y="910934"/>
                  <a:pt x="223935" y="727432"/>
                </a:cubicBezTo>
                <a:cubicBezTo>
                  <a:pt x="309466" y="543930"/>
                  <a:pt x="379445" y="357318"/>
                  <a:pt x="513184" y="242240"/>
                </a:cubicBezTo>
                <a:cubicBezTo>
                  <a:pt x="646923" y="127162"/>
                  <a:pt x="883299" y="74288"/>
                  <a:pt x="1026368" y="36966"/>
                </a:cubicBezTo>
                <a:cubicBezTo>
                  <a:pt x="1169437" y="-357"/>
                  <a:pt x="1219200" y="-14352"/>
                  <a:pt x="1371600" y="18305"/>
                </a:cubicBezTo>
                <a:cubicBezTo>
                  <a:pt x="1524000" y="50962"/>
                  <a:pt x="1749490" y="114721"/>
                  <a:pt x="1940768" y="232909"/>
                </a:cubicBezTo>
                <a:cubicBezTo>
                  <a:pt x="2132046" y="351097"/>
                  <a:pt x="2519266" y="727432"/>
                  <a:pt x="2519266" y="727432"/>
                </a:cubicBezTo>
                <a:lnTo>
                  <a:pt x="2929813" y="1072664"/>
                </a:lnTo>
                <a:cubicBezTo>
                  <a:pt x="3066662" y="1189297"/>
                  <a:pt x="3153747" y="1360359"/>
                  <a:pt x="3340359" y="1427228"/>
                </a:cubicBezTo>
                <a:cubicBezTo>
                  <a:pt x="3526971" y="1494098"/>
                  <a:pt x="3820886" y="1461440"/>
                  <a:pt x="4049486" y="1473881"/>
                </a:cubicBezTo>
                <a:cubicBezTo>
                  <a:pt x="4278086" y="1486322"/>
                  <a:pt x="4463143" y="1497207"/>
                  <a:pt x="4711959" y="1501872"/>
                </a:cubicBezTo>
                <a:cubicBezTo>
                  <a:pt x="4960775" y="1506537"/>
                  <a:pt x="5251579" y="1504204"/>
                  <a:pt x="5542384" y="1501872"/>
                </a:cubicBezTo>
              </a:path>
            </a:pathLst>
          </a:custGeom>
          <a:noFill/>
          <a:ln w="571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3069162" y="4360790"/>
            <a:ext cx="5542384" cy="1786462"/>
          </a:xfrm>
          <a:custGeom>
            <a:avLst/>
            <a:gdLst>
              <a:gd name="connsiteX0" fmla="*/ 0 w 5542384"/>
              <a:gd name="connsiteY0" fmla="*/ 1343252 h 1504565"/>
              <a:gd name="connsiteX1" fmla="*/ 223935 w 5542384"/>
              <a:gd name="connsiteY1" fmla="*/ 727432 h 1504565"/>
              <a:gd name="connsiteX2" fmla="*/ 513184 w 5542384"/>
              <a:gd name="connsiteY2" fmla="*/ 242240 h 1504565"/>
              <a:gd name="connsiteX3" fmla="*/ 1026368 w 5542384"/>
              <a:gd name="connsiteY3" fmla="*/ 36966 h 1504565"/>
              <a:gd name="connsiteX4" fmla="*/ 1371600 w 5542384"/>
              <a:gd name="connsiteY4" fmla="*/ 18305 h 1504565"/>
              <a:gd name="connsiteX5" fmla="*/ 1940768 w 5542384"/>
              <a:gd name="connsiteY5" fmla="*/ 232909 h 1504565"/>
              <a:gd name="connsiteX6" fmla="*/ 2519266 w 5542384"/>
              <a:gd name="connsiteY6" fmla="*/ 727432 h 1504565"/>
              <a:gd name="connsiteX7" fmla="*/ 2929813 w 5542384"/>
              <a:gd name="connsiteY7" fmla="*/ 1072664 h 1504565"/>
              <a:gd name="connsiteX8" fmla="*/ 3340359 w 5542384"/>
              <a:gd name="connsiteY8" fmla="*/ 1427228 h 1504565"/>
              <a:gd name="connsiteX9" fmla="*/ 4049486 w 5542384"/>
              <a:gd name="connsiteY9" fmla="*/ 1473881 h 1504565"/>
              <a:gd name="connsiteX10" fmla="*/ 4711959 w 5542384"/>
              <a:gd name="connsiteY10" fmla="*/ 1501872 h 1504565"/>
              <a:gd name="connsiteX11" fmla="*/ 5542384 w 5542384"/>
              <a:gd name="connsiteY11" fmla="*/ 1501872 h 150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2384" h="1504565">
                <a:moveTo>
                  <a:pt x="0" y="1343252"/>
                </a:moveTo>
                <a:cubicBezTo>
                  <a:pt x="69202" y="1127093"/>
                  <a:pt x="138404" y="910934"/>
                  <a:pt x="223935" y="727432"/>
                </a:cubicBezTo>
                <a:cubicBezTo>
                  <a:pt x="309466" y="543930"/>
                  <a:pt x="379445" y="357318"/>
                  <a:pt x="513184" y="242240"/>
                </a:cubicBezTo>
                <a:cubicBezTo>
                  <a:pt x="646923" y="127162"/>
                  <a:pt x="883299" y="74288"/>
                  <a:pt x="1026368" y="36966"/>
                </a:cubicBezTo>
                <a:cubicBezTo>
                  <a:pt x="1169437" y="-357"/>
                  <a:pt x="1219200" y="-14352"/>
                  <a:pt x="1371600" y="18305"/>
                </a:cubicBezTo>
                <a:cubicBezTo>
                  <a:pt x="1524000" y="50962"/>
                  <a:pt x="1749490" y="114721"/>
                  <a:pt x="1940768" y="232909"/>
                </a:cubicBezTo>
                <a:cubicBezTo>
                  <a:pt x="2132046" y="351097"/>
                  <a:pt x="2519266" y="727432"/>
                  <a:pt x="2519266" y="727432"/>
                </a:cubicBezTo>
                <a:lnTo>
                  <a:pt x="2929813" y="1072664"/>
                </a:lnTo>
                <a:cubicBezTo>
                  <a:pt x="3066662" y="1189297"/>
                  <a:pt x="3153747" y="1360359"/>
                  <a:pt x="3340359" y="1427228"/>
                </a:cubicBezTo>
                <a:cubicBezTo>
                  <a:pt x="3526971" y="1494098"/>
                  <a:pt x="3820886" y="1461440"/>
                  <a:pt x="4049486" y="1473881"/>
                </a:cubicBezTo>
                <a:cubicBezTo>
                  <a:pt x="4278086" y="1486322"/>
                  <a:pt x="4463143" y="1497207"/>
                  <a:pt x="4711959" y="1501872"/>
                </a:cubicBezTo>
                <a:cubicBezTo>
                  <a:pt x="4960775" y="1506537"/>
                  <a:pt x="5251579" y="1504204"/>
                  <a:pt x="5542384" y="150187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1721092" y="2428258"/>
            <a:ext cx="5551714" cy="3737316"/>
          </a:xfrm>
          <a:custGeom>
            <a:avLst/>
            <a:gdLst>
              <a:gd name="connsiteX0" fmla="*/ 0 w 5551714"/>
              <a:gd name="connsiteY0" fmla="*/ 3904037 h 4053327"/>
              <a:gd name="connsiteX1" fmla="*/ 373225 w 5551714"/>
              <a:gd name="connsiteY1" fmla="*/ 1832641 h 4053327"/>
              <a:gd name="connsiteX2" fmla="*/ 690465 w 5551714"/>
              <a:gd name="connsiteY2" fmla="*/ 349074 h 4053327"/>
              <a:gd name="connsiteX3" fmla="*/ 1063690 w 5551714"/>
              <a:gd name="connsiteY3" fmla="*/ 22503 h 4053327"/>
              <a:gd name="connsiteX4" fmla="*/ 1296955 w 5551714"/>
              <a:gd name="connsiteY4" fmla="*/ 778282 h 4053327"/>
              <a:gd name="connsiteX5" fmla="*/ 1530221 w 5551714"/>
              <a:gd name="connsiteY5" fmla="*/ 3148258 h 4053327"/>
              <a:gd name="connsiteX6" fmla="*/ 1716833 w 5551714"/>
              <a:gd name="connsiteY6" fmla="*/ 3689433 h 4053327"/>
              <a:gd name="connsiteX7" fmla="*/ 3144416 w 5551714"/>
              <a:gd name="connsiteY7" fmla="*/ 3922699 h 4053327"/>
              <a:gd name="connsiteX8" fmla="*/ 4348065 w 5551714"/>
              <a:gd name="connsiteY8" fmla="*/ 4016005 h 4053327"/>
              <a:gd name="connsiteX9" fmla="*/ 5551714 w 5551714"/>
              <a:gd name="connsiteY9" fmla="*/ 4053327 h 405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1714" h="4053327">
                <a:moveTo>
                  <a:pt x="0" y="3904037"/>
                </a:moveTo>
                <a:cubicBezTo>
                  <a:pt x="129074" y="3164586"/>
                  <a:pt x="258148" y="2425135"/>
                  <a:pt x="373225" y="1832641"/>
                </a:cubicBezTo>
                <a:cubicBezTo>
                  <a:pt x="488302" y="1240147"/>
                  <a:pt x="575388" y="650764"/>
                  <a:pt x="690465" y="349074"/>
                </a:cubicBezTo>
                <a:cubicBezTo>
                  <a:pt x="805543" y="47384"/>
                  <a:pt x="962608" y="-49032"/>
                  <a:pt x="1063690" y="22503"/>
                </a:cubicBezTo>
                <a:cubicBezTo>
                  <a:pt x="1164772" y="94038"/>
                  <a:pt x="1219200" y="257323"/>
                  <a:pt x="1296955" y="778282"/>
                </a:cubicBezTo>
                <a:cubicBezTo>
                  <a:pt x="1374710" y="1299241"/>
                  <a:pt x="1460241" y="2663066"/>
                  <a:pt x="1530221" y="3148258"/>
                </a:cubicBezTo>
                <a:cubicBezTo>
                  <a:pt x="1600201" y="3633450"/>
                  <a:pt x="1447800" y="3560359"/>
                  <a:pt x="1716833" y="3689433"/>
                </a:cubicBezTo>
                <a:cubicBezTo>
                  <a:pt x="1985866" y="3818507"/>
                  <a:pt x="2705877" y="3868270"/>
                  <a:pt x="3144416" y="3922699"/>
                </a:cubicBezTo>
                <a:cubicBezTo>
                  <a:pt x="3582955" y="3977128"/>
                  <a:pt x="3946849" y="3994234"/>
                  <a:pt x="4348065" y="4016005"/>
                </a:cubicBezTo>
                <a:cubicBezTo>
                  <a:pt x="4749281" y="4037776"/>
                  <a:pt x="5150497" y="4045551"/>
                  <a:pt x="5551714" y="4053327"/>
                </a:cubicBezTo>
              </a:path>
            </a:pathLst>
          </a:custGeom>
          <a:noFill/>
          <a:ln w="57150">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474439" y="358497"/>
            <a:ext cx="7344816" cy="1200329"/>
          </a:xfrm>
          <a:prstGeom prst="rect">
            <a:avLst/>
          </a:prstGeom>
          <a:noFill/>
          <a:ln w="19050">
            <a:solidFill>
              <a:schemeClr val="tx1"/>
            </a:solidFill>
            <a:prstDash val="sysDot"/>
          </a:ln>
        </p:spPr>
        <p:txBody>
          <a:bodyPr wrap="square" rtlCol="0">
            <a:spAutoFit/>
          </a:bodyPr>
          <a:lstStyle/>
          <a:p>
            <a:r>
              <a:rPr kumimoji="1" lang="ja-JP" altLang="en-US" sz="2400" dirty="0" smtClean="0">
                <a:latin typeface="+mj-ea"/>
                <a:ea typeface="+mj-ea"/>
              </a:rPr>
              <a:t>さらに曲線を右に同じ距離を平行移動させる</a:t>
            </a:r>
          </a:p>
          <a:p>
            <a:r>
              <a:rPr kumimoji="1" lang="ja-JP" altLang="en-US" sz="2400" dirty="0" smtClean="0">
                <a:latin typeface="+mj-ea"/>
                <a:ea typeface="+mj-ea"/>
              </a:rPr>
              <a:t>自動車購入可能世帯数</a:t>
            </a:r>
            <a:r>
              <a:rPr kumimoji="1" lang="ja-JP" altLang="en-US" sz="2400" dirty="0" smtClean="0">
                <a:latin typeface="+mj-ea"/>
                <a:ea typeface="+mj-ea"/>
              </a:rPr>
              <a:t>は青国</a:t>
            </a:r>
            <a:r>
              <a:rPr kumimoji="1" lang="ja-JP" altLang="en-US" sz="2400" dirty="0" smtClean="0">
                <a:latin typeface="+mj-ea"/>
                <a:ea typeface="+mj-ea"/>
              </a:rPr>
              <a:t>もボリュームゾーンが含まれるため</a:t>
            </a:r>
            <a:r>
              <a:rPr kumimoji="1" lang="en-US" altLang="ja-JP" sz="2400" dirty="0" smtClean="0">
                <a:latin typeface="+mj-ea"/>
                <a:ea typeface="+mj-ea"/>
              </a:rPr>
              <a:t>,</a:t>
            </a:r>
            <a:r>
              <a:rPr kumimoji="1" lang="ja-JP" altLang="en-US" sz="2400" dirty="0" smtClean="0">
                <a:latin typeface="+mj-ea"/>
                <a:ea typeface="+mj-ea"/>
              </a:rPr>
              <a:t>急激に拡大する</a:t>
            </a:r>
            <a:endParaRPr kumimoji="1" lang="ja-JP" altLang="en-US" sz="2400" dirty="0">
              <a:latin typeface="+mj-ea"/>
              <a:ea typeface="+mj-ea"/>
            </a:endParaRPr>
          </a:p>
        </p:txBody>
      </p:sp>
      <p:sp>
        <p:nvSpPr>
          <p:cNvPr id="17" name="フリーフォーム 16"/>
          <p:cNvSpPr/>
          <p:nvPr/>
        </p:nvSpPr>
        <p:spPr>
          <a:xfrm>
            <a:off x="3059832" y="2407219"/>
            <a:ext cx="5551714" cy="3737316"/>
          </a:xfrm>
          <a:custGeom>
            <a:avLst/>
            <a:gdLst>
              <a:gd name="connsiteX0" fmla="*/ 0 w 5551714"/>
              <a:gd name="connsiteY0" fmla="*/ 3904037 h 4053327"/>
              <a:gd name="connsiteX1" fmla="*/ 373225 w 5551714"/>
              <a:gd name="connsiteY1" fmla="*/ 1832641 h 4053327"/>
              <a:gd name="connsiteX2" fmla="*/ 690465 w 5551714"/>
              <a:gd name="connsiteY2" fmla="*/ 349074 h 4053327"/>
              <a:gd name="connsiteX3" fmla="*/ 1063690 w 5551714"/>
              <a:gd name="connsiteY3" fmla="*/ 22503 h 4053327"/>
              <a:gd name="connsiteX4" fmla="*/ 1296955 w 5551714"/>
              <a:gd name="connsiteY4" fmla="*/ 778282 h 4053327"/>
              <a:gd name="connsiteX5" fmla="*/ 1530221 w 5551714"/>
              <a:gd name="connsiteY5" fmla="*/ 3148258 h 4053327"/>
              <a:gd name="connsiteX6" fmla="*/ 1716833 w 5551714"/>
              <a:gd name="connsiteY6" fmla="*/ 3689433 h 4053327"/>
              <a:gd name="connsiteX7" fmla="*/ 3144416 w 5551714"/>
              <a:gd name="connsiteY7" fmla="*/ 3922699 h 4053327"/>
              <a:gd name="connsiteX8" fmla="*/ 4348065 w 5551714"/>
              <a:gd name="connsiteY8" fmla="*/ 4016005 h 4053327"/>
              <a:gd name="connsiteX9" fmla="*/ 5551714 w 5551714"/>
              <a:gd name="connsiteY9" fmla="*/ 4053327 h 405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1714" h="4053327">
                <a:moveTo>
                  <a:pt x="0" y="3904037"/>
                </a:moveTo>
                <a:cubicBezTo>
                  <a:pt x="129074" y="3164586"/>
                  <a:pt x="258148" y="2425135"/>
                  <a:pt x="373225" y="1832641"/>
                </a:cubicBezTo>
                <a:cubicBezTo>
                  <a:pt x="488302" y="1240147"/>
                  <a:pt x="575388" y="650764"/>
                  <a:pt x="690465" y="349074"/>
                </a:cubicBezTo>
                <a:cubicBezTo>
                  <a:pt x="805543" y="47384"/>
                  <a:pt x="962608" y="-49032"/>
                  <a:pt x="1063690" y="22503"/>
                </a:cubicBezTo>
                <a:cubicBezTo>
                  <a:pt x="1164772" y="94038"/>
                  <a:pt x="1219200" y="257323"/>
                  <a:pt x="1296955" y="778282"/>
                </a:cubicBezTo>
                <a:cubicBezTo>
                  <a:pt x="1374710" y="1299241"/>
                  <a:pt x="1460241" y="2663066"/>
                  <a:pt x="1530221" y="3148258"/>
                </a:cubicBezTo>
                <a:cubicBezTo>
                  <a:pt x="1600201" y="3633450"/>
                  <a:pt x="1447800" y="3560359"/>
                  <a:pt x="1716833" y="3689433"/>
                </a:cubicBezTo>
                <a:cubicBezTo>
                  <a:pt x="1985866" y="3818507"/>
                  <a:pt x="2705877" y="3868270"/>
                  <a:pt x="3144416" y="3922699"/>
                </a:cubicBezTo>
                <a:cubicBezTo>
                  <a:pt x="3582955" y="3977128"/>
                  <a:pt x="3946849" y="3994234"/>
                  <a:pt x="4348065" y="4016005"/>
                </a:cubicBezTo>
                <a:cubicBezTo>
                  <a:pt x="4749281" y="4037776"/>
                  <a:pt x="5150497" y="4045551"/>
                  <a:pt x="5551714" y="4053327"/>
                </a:cubicBezTo>
              </a:path>
            </a:pathLst>
          </a:cu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1730422" y="4398189"/>
            <a:ext cx="5542384" cy="1786462"/>
          </a:xfrm>
          <a:custGeom>
            <a:avLst/>
            <a:gdLst>
              <a:gd name="connsiteX0" fmla="*/ 0 w 5542384"/>
              <a:gd name="connsiteY0" fmla="*/ 1343252 h 1504565"/>
              <a:gd name="connsiteX1" fmla="*/ 223935 w 5542384"/>
              <a:gd name="connsiteY1" fmla="*/ 727432 h 1504565"/>
              <a:gd name="connsiteX2" fmla="*/ 513184 w 5542384"/>
              <a:gd name="connsiteY2" fmla="*/ 242240 h 1504565"/>
              <a:gd name="connsiteX3" fmla="*/ 1026368 w 5542384"/>
              <a:gd name="connsiteY3" fmla="*/ 36966 h 1504565"/>
              <a:gd name="connsiteX4" fmla="*/ 1371600 w 5542384"/>
              <a:gd name="connsiteY4" fmla="*/ 18305 h 1504565"/>
              <a:gd name="connsiteX5" fmla="*/ 1940768 w 5542384"/>
              <a:gd name="connsiteY5" fmla="*/ 232909 h 1504565"/>
              <a:gd name="connsiteX6" fmla="*/ 2519266 w 5542384"/>
              <a:gd name="connsiteY6" fmla="*/ 727432 h 1504565"/>
              <a:gd name="connsiteX7" fmla="*/ 2929813 w 5542384"/>
              <a:gd name="connsiteY7" fmla="*/ 1072664 h 1504565"/>
              <a:gd name="connsiteX8" fmla="*/ 3340359 w 5542384"/>
              <a:gd name="connsiteY8" fmla="*/ 1427228 h 1504565"/>
              <a:gd name="connsiteX9" fmla="*/ 4049486 w 5542384"/>
              <a:gd name="connsiteY9" fmla="*/ 1473881 h 1504565"/>
              <a:gd name="connsiteX10" fmla="*/ 4711959 w 5542384"/>
              <a:gd name="connsiteY10" fmla="*/ 1501872 h 1504565"/>
              <a:gd name="connsiteX11" fmla="*/ 5542384 w 5542384"/>
              <a:gd name="connsiteY11" fmla="*/ 1501872 h 150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2384" h="1504565">
                <a:moveTo>
                  <a:pt x="0" y="1343252"/>
                </a:moveTo>
                <a:cubicBezTo>
                  <a:pt x="69202" y="1127093"/>
                  <a:pt x="138404" y="910934"/>
                  <a:pt x="223935" y="727432"/>
                </a:cubicBezTo>
                <a:cubicBezTo>
                  <a:pt x="309466" y="543930"/>
                  <a:pt x="379445" y="357318"/>
                  <a:pt x="513184" y="242240"/>
                </a:cubicBezTo>
                <a:cubicBezTo>
                  <a:pt x="646923" y="127162"/>
                  <a:pt x="883299" y="74288"/>
                  <a:pt x="1026368" y="36966"/>
                </a:cubicBezTo>
                <a:cubicBezTo>
                  <a:pt x="1169437" y="-357"/>
                  <a:pt x="1219200" y="-14352"/>
                  <a:pt x="1371600" y="18305"/>
                </a:cubicBezTo>
                <a:cubicBezTo>
                  <a:pt x="1524000" y="50962"/>
                  <a:pt x="1749490" y="114721"/>
                  <a:pt x="1940768" y="232909"/>
                </a:cubicBezTo>
                <a:cubicBezTo>
                  <a:pt x="2132046" y="351097"/>
                  <a:pt x="2519266" y="727432"/>
                  <a:pt x="2519266" y="727432"/>
                </a:cubicBezTo>
                <a:lnTo>
                  <a:pt x="2929813" y="1072664"/>
                </a:lnTo>
                <a:cubicBezTo>
                  <a:pt x="3066662" y="1189297"/>
                  <a:pt x="3153747" y="1360359"/>
                  <a:pt x="3340359" y="1427228"/>
                </a:cubicBezTo>
                <a:cubicBezTo>
                  <a:pt x="3526971" y="1494098"/>
                  <a:pt x="3820886" y="1461440"/>
                  <a:pt x="4049486" y="1473881"/>
                </a:cubicBezTo>
                <a:cubicBezTo>
                  <a:pt x="4278086" y="1486322"/>
                  <a:pt x="4463143" y="1497207"/>
                  <a:pt x="4711959" y="1501872"/>
                </a:cubicBezTo>
                <a:cubicBezTo>
                  <a:pt x="4960775" y="1506537"/>
                  <a:pt x="5251579" y="1504204"/>
                  <a:pt x="5542384" y="1501872"/>
                </a:cubicBezTo>
              </a:path>
            </a:pathLst>
          </a:custGeom>
          <a:noFill/>
          <a:ln w="571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01980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急激な需要の拡大の原因＝所得分布</a:t>
            </a:r>
            <a:endParaRPr lang="ja-JP" altLang="en-US" sz="800" dirty="0" smtClean="0">
              <a:solidFill>
                <a:schemeClr val="tx1"/>
              </a:solidFill>
            </a:endParaRP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ja-JP" altLang="en-US" dirty="0">
                <a:solidFill>
                  <a:schemeClr val="tx1"/>
                </a:solidFill>
                <a:latin typeface="+mj-ea"/>
                <a:ea typeface="+mj-ea"/>
              </a:rPr>
              <a:t>しかし</a:t>
            </a:r>
            <a:r>
              <a:rPr lang="en-US" altLang="ja-JP" dirty="0" smtClean="0">
                <a:solidFill>
                  <a:schemeClr val="tx1"/>
                </a:solidFill>
                <a:latin typeface="+mj-ea"/>
                <a:ea typeface="+mj-ea"/>
              </a:rPr>
              <a:t>,</a:t>
            </a:r>
            <a:r>
              <a:rPr lang="ja-JP" altLang="en-US" dirty="0" smtClean="0">
                <a:solidFill>
                  <a:schemeClr val="tx1"/>
                </a:solidFill>
                <a:latin typeface="+mj-ea"/>
                <a:ea typeface="+mj-ea"/>
              </a:rPr>
              <a:t>低所得層も購入可能となると</a:t>
            </a:r>
            <a:r>
              <a:rPr lang="en-US" altLang="ja-JP" dirty="0" smtClean="0">
                <a:solidFill>
                  <a:schemeClr val="tx1"/>
                </a:solidFill>
                <a:latin typeface="+mj-ea"/>
                <a:ea typeface="+mj-ea"/>
              </a:rPr>
              <a:t>,</a:t>
            </a:r>
            <a:r>
              <a:rPr lang="ja-JP" altLang="en-US" dirty="0" smtClean="0">
                <a:solidFill>
                  <a:schemeClr val="tx1"/>
                </a:solidFill>
                <a:latin typeface="+mj-ea"/>
                <a:ea typeface="+mj-ea"/>
              </a:rPr>
              <a:t>その商品の</a:t>
            </a:r>
            <a:endParaRPr lang="ja-JP" altLang="en-US" dirty="0">
              <a:solidFill>
                <a:schemeClr val="tx1"/>
              </a:solidFill>
              <a:latin typeface="+mj-ea"/>
              <a:ea typeface="+mj-ea"/>
            </a:endParaRP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▷中国における家電製品の急激な販売拡大</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1994</a:t>
            </a:r>
            <a:r>
              <a:rPr lang="ja-JP" altLang="en-US" dirty="0" smtClean="0">
                <a:solidFill>
                  <a:schemeClr val="tx1"/>
                </a:solidFill>
                <a:latin typeface="+mj-ea"/>
                <a:ea typeface="+mj-ea"/>
              </a:rPr>
              <a:t>年  カラーテレビ元年</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1998</a:t>
            </a:r>
            <a:r>
              <a:rPr lang="ja-JP" altLang="en-US" dirty="0" smtClean="0">
                <a:solidFill>
                  <a:schemeClr val="tx1"/>
                </a:solidFill>
                <a:latin typeface="+mj-ea"/>
                <a:ea typeface="+mj-ea"/>
              </a:rPr>
              <a:t>年  エアコン元年</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2000</a:t>
            </a:r>
            <a:r>
              <a:rPr lang="ja-JP" altLang="en-US" dirty="0" smtClean="0">
                <a:solidFill>
                  <a:schemeClr val="tx1"/>
                </a:solidFill>
                <a:latin typeface="+mj-ea"/>
                <a:ea typeface="+mj-ea"/>
              </a:rPr>
              <a:t>年代後半に中国自動車市場の増加</a:t>
            </a:r>
          </a:p>
          <a:p>
            <a:pPr marL="177800" indent="-177800" algn="l" eaLnBrk="1" fontAlgn="auto" hangingPunct="1">
              <a:spcAft>
                <a:spcPts val="0"/>
              </a:spcAft>
              <a:buFont typeface="Arial" panose="020B0604020202020204" pitchFamily="34" charset="0"/>
              <a:buNone/>
              <a:defRPr/>
            </a:pPr>
            <a:r>
              <a:rPr lang="ja-JP" altLang="en-US" dirty="0">
                <a:solidFill>
                  <a:schemeClr val="tx1"/>
                </a:solidFill>
                <a:latin typeface="+mj-ea"/>
                <a:ea typeface="+mj-ea"/>
              </a:rPr>
              <a:t> </a:t>
            </a:r>
            <a:r>
              <a:rPr lang="ja-JP" altLang="en-US" dirty="0" smtClean="0">
                <a:solidFill>
                  <a:schemeClr val="tx1"/>
                </a:solidFill>
                <a:latin typeface="+mj-ea"/>
                <a:ea typeface="+mj-ea"/>
              </a:rPr>
              <a:t> </a:t>
            </a:r>
            <a:r>
              <a:rPr lang="en-US" altLang="ja-JP" dirty="0" smtClean="0">
                <a:solidFill>
                  <a:schemeClr val="tx1"/>
                </a:solidFill>
                <a:latin typeface="+mj-ea"/>
                <a:ea typeface="+mj-ea"/>
              </a:rPr>
              <a:t>2000</a:t>
            </a:r>
            <a:r>
              <a:rPr lang="ja-JP" altLang="en-US" dirty="0" smtClean="0">
                <a:solidFill>
                  <a:schemeClr val="tx1"/>
                </a:solidFill>
                <a:latin typeface="+mj-ea"/>
                <a:ea typeface="+mj-ea"/>
              </a:rPr>
              <a:t>年＝</a:t>
            </a:r>
            <a:r>
              <a:rPr lang="en-US" altLang="ja-JP" dirty="0" smtClean="0">
                <a:solidFill>
                  <a:schemeClr val="tx1"/>
                </a:solidFill>
                <a:latin typeface="+mj-ea"/>
                <a:ea typeface="+mj-ea"/>
              </a:rPr>
              <a:t>200</a:t>
            </a:r>
            <a:r>
              <a:rPr lang="ja-JP" altLang="en-US" dirty="0" smtClean="0">
                <a:solidFill>
                  <a:schemeClr val="tx1"/>
                </a:solidFill>
                <a:latin typeface="+mj-ea"/>
                <a:ea typeface="+mj-ea"/>
              </a:rPr>
              <a:t>万台  </a:t>
            </a:r>
            <a:r>
              <a:rPr lang="en-US" altLang="ja-JP" dirty="0" smtClean="0">
                <a:solidFill>
                  <a:schemeClr val="tx1"/>
                </a:solidFill>
                <a:latin typeface="+mj-ea"/>
                <a:ea typeface="+mj-ea"/>
              </a:rPr>
              <a:t>2005</a:t>
            </a:r>
            <a:r>
              <a:rPr lang="ja-JP" altLang="en-US" dirty="0" smtClean="0">
                <a:solidFill>
                  <a:schemeClr val="tx1"/>
                </a:solidFill>
                <a:latin typeface="+mj-ea"/>
                <a:ea typeface="+mj-ea"/>
              </a:rPr>
              <a:t>年＝</a:t>
            </a:r>
            <a:r>
              <a:rPr lang="en-US" altLang="ja-JP" dirty="0" smtClean="0">
                <a:solidFill>
                  <a:schemeClr val="tx1"/>
                </a:solidFill>
                <a:latin typeface="+mj-ea"/>
                <a:ea typeface="+mj-ea"/>
              </a:rPr>
              <a:t>550</a:t>
            </a:r>
            <a:r>
              <a:rPr lang="ja-JP" altLang="en-US" dirty="0" smtClean="0">
                <a:solidFill>
                  <a:schemeClr val="tx1"/>
                </a:solidFill>
                <a:latin typeface="+mj-ea"/>
                <a:ea typeface="+mj-ea"/>
              </a:rPr>
              <a:t>万台</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a:t>
            </a:r>
            <a:r>
              <a:rPr lang="en-US" altLang="ja-JP" dirty="0" smtClean="0">
                <a:solidFill>
                  <a:schemeClr val="tx1"/>
                </a:solidFill>
                <a:latin typeface="+mj-ea"/>
                <a:ea typeface="+mj-ea"/>
              </a:rPr>
              <a:t>2010</a:t>
            </a:r>
            <a:r>
              <a:rPr lang="ja-JP" altLang="en-US" dirty="0" smtClean="0">
                <a:solidFill>
                  <a:schemeClr val="tx1"/>
                </a:solidFill>
                <a:latin typeface="+mj-ea"/>
                <a:ea typeface="+mj-ea"/>
              </a:rPr>
              <a:t>年＝</a:t>
            </a:r>
            <a:r>
              <a:rPr lang="en-US" altLang="ja-JP" dirty="0" smtClean="0">
                <a:solidFill>
                  <a:schemeClr val="tx1"/>
                </a:solidFill>
                <a:latin typeface="+mj-ea"/>
                <a:ea typeface="+mj-ea"/>
              </a:rPr>
              <a:t>1800</a:t>
            </a:r>
            <a:r>
              <a:rPr lang="ja-JP" altLang="en-US" dirty="0" smtClean="0">
                <a:solidFill>
                  <a:schemeClr val="tx1"/>
                </a:solidFill>
                <a:latin typeface="+mj-ea"/>
                <a:ea typeface="+mj-ea"/>
              </a:rPr>
              <a:t>万台</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▷日本の経験</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1950</a:t>
            </a:r>
            <a:r>
              <a:rPr lang="ja-JP" altLang="en-US" dirty="0" smtClean="0">
                <a:solidFill>
                  <a:schemeClr val="tx1"/>
                </a:solidFill>
                <a:latin typeface="+mj-ea"/>
                <a:ea typeface="+mj-ea"/>
              </a:rPr>
              <a:t>年＝</a:t>
            </a:r>
            <a:r>
              <a:rPr lang="en-US" altLang="ja-JP" dirty="0" smtClean="0">
                <a:solidFill>
                  <a:schemeClr val="tx1"/>
                </a:solidFill>
                <a:latin typeface="+mj-ea"/>
                <a:ea typeface="+mj-ea"/>
              </a:rPr>
              <a:t>5</a:t>
            </a:r>
            <a:r>
              <a:rPr lang="ja-JP" altLang="en-US" dirty="0" smtClean="0">
                <a:solidFill>
                  <a:schemeClr val="tx1"/>
                </a:solidFill>
                <a:latin typeface="+mj-ea"/>
                <a:ea typeface="+mj-ea"/>
              </a:rPr>
              <a:t>万台</a:t>
            </a:r>
            <a:r>
              <a:rPr lang="en-US" altLang="ja-JP" dirty="0" smtClean="0">
                <a:solidFill>
                  <a:schemeClr val="tx1"/>
                </a:solidFill>
                <a:latin typeface="+mj-ea"/>
                <a:ea typeface="+mj-ea"/>
              </a:rPr>
              <a:t>,1960</a:t>
            </a:r>
            <a:r>
              <a:rPr lang="ja-JP" altLang="en-US" dirty="0" smtClean="0">
                <a:solidFill>
                  <a:schemeClr val="tx1"/>
                </a:solidFill>
                <a:latin typeface="+mj-ea"/>
                <a:ea typeface="+mj-ea"/>
              </a:rPr>
              <a:t>年</a:t>
            </a:r>
            <a:r>
              <a:rPr lang="en-US" altLang="ja-JP" dirty="0" smtClean="0">
                <a:solidFill>
                  <a:schemeClr val="tx1"/>
                </a:solidFill>
                <a:latin typeface="+mj-ea"/>
                <a:ea typeface="+mj-ea"/>
              </a:rPr>
              <a:t>50</a:t>
            </a:r>
            <a:r>
              <a:rPr lang="ja-JP" altLang="en-US" dirty="0" smtClean="0">
                <a:solidFill>
                  <a:schemeClr val="tx1"/>
                </a:solidFill>
                <a:latin typeface="+mj-ea"/>
                <a:ea typeface="+mj-ea"/>
              </a:rPr>
              <a:t>万台</a:t>
            </a:r>
            <a:r>
              <a:rPr lang="en-US" altLang="ja-JP" dirty="0" smtClean="0">
                <a:solidFill>
                  <a:schemeClr val="tx1"/>
                </a:solidFill>
                <a:latin typeface="+mj-ea"/>
                <a:ea typeface="+mj-ea"/>
              </a:rPr>
              <a:t>,1970</a:t>
            </a:r>
            <a:r>
              <a:rPr lang="ja-JP" altLang="en-US" dirty="0" smtClean="0">
                <a:solidFill>
                  <a:schemeClr val="tx1"/>
                </a:solidFill>
                <a:latin typeface="+mj-ea"/>
                <a:ea typeface="+mj-ea"/>
              </a:rPr>
              <a:t>年＝</a:t>
            </a:r>
            <a:r>
              <a:rPr lang="en-US" altLang="ja-JP" dirty="0" smtClean="0">
                <a:solidFill>
                  <a:schemeClr val="tx1"/>
                </a:solidFill>
                <a:latin typeface="+mj-ea"/>
                <a:ea typeface="+mj-ea"/>
              </a:rPr>
              <a:t>500</a:t>
            </a:r>
            <a:r>
              <a:rPr lang="ja-JP" altLang="en-US" dirty="0" smtClean="0">
                <a:solidFill>
                  <a:schemeClr val="tx1"/>
                </a:solidFill>
                <a:latin typeface="+mj-ea"/>
                <a:ea typeface="+mj-ea"/>
              </a:rPr>
              <a:t>万台</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r>
              <a:rPr lang="en-US" altLang="ja-JP" dirty="0" smtClean="0">
                <a:solidFill>
                  <a:schemeClr val="tx1"/>
                </a:solidFill>
                <a:latin typeface="+mj-ea"/>
                <a:ea typeface="+mj-ea"/>
              </a:rPr>
              <a:t>1980</a:t>
            </a:r>
            <a:r>
              <a:rPr lang="ja-JP" altLang="en-US" dirty="0" smtClean="0">
                <a:solidFill>
                  <a:schemeClr val="tx1"/>
                </a:solidFill>
                <a:latin typeface="+mj-ea"/>
                <a:ea typeface="+mj-ea"/>
              </a:rPr>
              <a:t>年＝</a:t>
            </a:r>
            <a:r>
              <a:rPr lang="en-US" altLang="ja-JP" dirty="0" smtClean="0">
                <a:solidFill>
                  <a:schemeClr val="tx1"/>
                </a:solidFill>
                <a:latin typeface="+mj-ea"/>
                <a:ea typeface="+mj-ea"/>
              </a:rPr>
              <a:t>600</a:t>
            </a:r>
            <a:r>
              <a:rPr lang="ja-JP" altLang="en-US" dirty="0" smtClean="0">
                <a:solidFill>
                  <a:schemeClr val="tx1"/>
                </a:solidFill>
                <a:latin typeface="+mj-ea"/>
                <a:ea typeface="+mj-ea"/>
              </a:rPr>
              <a:t>万台</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r>
              <a:rPr lang="en-US" altLang="ja-JP" dirty="0" smtClean="0">
                <a:solidFill>
                  <a:schemeClr val="tx1"/>
                </a:solidFill>
                <a:latin typeface="+mj-ea"/>
                <a:ea typeface="+mj-ea"/>
              </a:rPr>
              <a:t>1990</a:t>
            </a:r>
            <a:r>
              <a:rPr lang="ja-JP" altLang="en-US" dirty="0" smtClean="0">
                <a:solidFill>
                  <a:schemeClr val="tx1"/>
                </a:solidFill>
                <a:latin typeface="+mj-ea"/>
                <a:ea typeface="+mj-ea"/>
              </a:rPr>
              <a:t>年＝</a:t>
            </a:r>
            <a:r>
              <a:rPr lang="en-US" altLang="ja-JP" dirty="0" smtClean="0">
                <a:solidFill>
                  <a:schemeClr val="tx1"/>
                </a:solidFill>
                <a:latin typeface="+mj-ea"/>
                <a:ea typeface="+mj-ea"/>
              </a:rPr>
              <a:t>800</a:t>
            </a:r>
            <a:r>
              <a:rPr lang="ja-JP" altLang="en-US" dirty="0" smtClean="0">
                <a:solidFill>
                  <a:schemeClr val="tx1"/>
                </a:solidFill>
                <a:latin typeface="+mj-ea"/>
                <a:ea typeface="+mj-ea"/>
              </a:rPr>
              <a:t>万台</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67</a:t>
            </a:fld>
            <a:endParaRPr lang="ja-JP" altLang="en-US"/>
          </a:p>
        </p:txBody>
      </p:sp>
    </p:spTree>
    <p:extLst>
      <p:ext uri="{BB962C8B-B14F-4D97-AF65-F5344CB8AC3E}">
        <p14:creationId xmlns:p14="http://schemas.microsoft.com/office/powerpoint/2010/main" val="10665004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68</a:t>
            </a:fld>
            <a:endParaRPr lang="ja-JP" altLang="en-US"/>
          </a:p>
        </p:txBody>
      </p:sp>
      <p:graphicFrame>
        <p:nvGraphicFramePr>
          <p:cNvPr id="4" name="Chart 6"/>
          <p:cNvGraphicFramePr>
            <a:graphicFrameLocks/>
          </p:cNvGraphicFramePr>
          <p:nvPr>
            <p:extLst>
              <p:ext uri="{D42A27DB-BD31-4B8C-83A1-F6EECF244321}">
                <p14:modId xmlns:p14="http://schemas.microsoft.com/office/powerpoint/2010/main" val="3034518004"/>
              </p:ext>
            </p:extLst>
          </p:nvPr>
        </p:nvGraphicFramePr>
        <p:xfrm>
          <a:off x="0" y="1"/>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316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5</a:t>
            </a:r>
            <a:r>
              <a:rPr lang="ja-JP" altLang="en-US" sz="3600" dirty="0" smtClean="0">
                <a:solidFill>
                  <a:schemeClr val="tx1"/>
                </a:solidFill>
                <a:latin typeface="+mj-ea"/>
                <a:ea typeface="+mj-ea"/>
              </a:rPr>
              <a:t>年間</a:t>
            </a:r>
            <a:r>
              <a:rPr lang="en-US" altLang="ja-JP" sz="3600" dirty="0" smtClean="0">
                <a:solidFill>
                  <a:schemeClr val="tx1"/>
                </a:solidFill>
                <a:latin typeface="+mj-ea"/>
                <a:ea typeface="+mj-ea"/>
              </a:rPr>
              <a:t>(2007-2012)</a:t>
            </a:r>
            <a:r>
              <a:rPr lang="ja-JP" altLang="en-US" sz="3600" dirty="0" smtClean="0">
                <a:solidFill>
                  <a:schemeClr val="tx1"/>
                </a:solidFill>
                <a:latin typeface="+mj-ea"/>
                <a:ea typeface="+mj-ea"/>
              </a:rPr>
              <a:t>の変化の傾き</a:t>
            </a:r>
          </a:p>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▷標準保有台数の傾き </a:t>
            </a:r>
            <a:r>
              <a:rPr lang="en-US" altLang="ja-JP" dirty="0" smtClean="0">
                <a:solidFill>
                  <a:schemeClr val="tx1"/>
                </a:solidFill>
                <a:latin typeface="+mj-ea"/>
                <a:ea typeface="+mj-ea"/>
              </a:rPr>
              <a:t>0.02</a:t>
            </a:r>
            <a:r>
              <a:rPr lang="ja-JP" altLang="en-US" dirty="0" smtClean="0">
                <a:solidFill>
                  <a:schemeClr val="tx1"/>
                </a:solidFill>
                <a:latin typeface="+mj-ea"/>
                <a:ea typeface="+mj-ea"/>
              </a:rPr>
              <a:t>より大きいか</a:t>
            </a:r>
            <a:r>
              <a:rPr lang="en-US" altLang="ja-JP" dirty="0" smtClean="0">
                <a:solidFill>
                  <a:schemeClr val="tx1"/>
                </a:solidFill>
                <a:latin typeface="+mj-ea"/>
                <a:ea typeface="+mj-ea"/>
              </a:rPr>
              <a:t>,</a:t>
            </a:r>
            <a:r>
              <a:rPr lang="ja-JP" altLang="en-US" dirty="0" smtClean="0">
                <a:solidFill>
                  <a:schemeClr val="tx1"/>
                </a:solidFill>
                <a:latin typeface="+mj-ea"/>
                <a:ea typeface="+mj-ea"/>
              </a:rPr>
              <a:t>小さいか</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・大きい場合  成長が速い</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・小さい場合　成長が遅い</a:t>
            </a:r>
          </a:p>
          <a:p>
            <a:pPr marL="177800" indent="-177800"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77800" indent="-177800"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69</a:t>
            </a:fld>
            <a:endParaRPr lang="ja-JP" altLang="en-US"/>
          </a:p>
        </p:txBody>
      </p:sp>
    </p:spTree>
    <p:extLst>
      <p:ext uri="{BB962C8B-B14F-4D97-AF65-F5344CB8AC3E}">
        <p14:creationId xmlns:p14="http://schemas.microsoft.com/office/powerpoint/2010/main" val="1434701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765175"/>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 分析対象とする時期</a:t>
            </a:r>
            <a:endParaRPr lang="ja-JP" altLang="en-US" dirty="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8730233E-C689-4B29-96C4-928E2D3B35A3}" type="slidenum">
              <a:rPr lang="ja-JP" altLang="en-US" smtClean="0"/>
              <a:pPr>
                <a:defRPr/>
              </a:pPr>
              <a:t>7</a:t>
            </a:fld>
            <a:endParaRPr lang="ja-JP" altLang="en-US"/>
          </a:p>
        </p:txBody>
      </p:sp>
      <p:sp>
        <p:nvSpPr>
          <p:cNvPr id="5" name="サブタイトル 2"/>
          <p:cNvSpPr txBox="1">
            <a:spLocks/>
          </p:cNvSpPr>
          <p:nvPr/>
        </p:nvSpPr>
        <p:spPr bwMode="auto">
          <a:xfrm>
            <a:off x="1835696" y="792571"/>
            <a:ext cx="7056784" cy="151130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ja-JP" altLang="en-US" dirty="0" smtClean="0">
                <a:solidFill>
                  <a:srgbClr val="0000FF"/>
                </a:solidFill>
                <a:latin typeface="+mj-ea"/>
                <a:ea typeface="+mj-ea"/>
              </a:rPr>
              <a:t> プレ・モータリゼーション期</a:t>
            </a:r>
          </a:p>
          <a:p>
            <a:pPr eaLnBrk="1" fontAlgn="auto" hangingPunct="1">
              <a:spcAft>
                <a:spcPts val="0"/>
              </a:spcAft>
              <a:defRPr/>
            </a:pPr>
            <a:r>
              <a:rPr lang="ja-JP" altLang="en-US" dirty="0" smtClean="0">
                <a:solidFill>
                  <a:srgbClr val="0000FF"/>
                </a:solidFill>
                <a:latin typeface="+mj-ea"/>
                <a:ea typeface="+mj-ea"/>
              </a:rPr>
              <a:t>販売台数</a:t>
            </a:r>
            <a:r>
              <a:rPr lang="en-US" altLang="ja-JP" dirty="0" smtClean="0">
                <a:solidFill>
                  <a:srgbClr val="0000FF"/>
                </a:solidFill>
                <a:latin typeface="+mj-ea"/>
                <a:ea typeface="+mj-ea"/>
              </a:rPr>
              <a:t>/</a:t>
            </a:r>
            <a:r>
              <a:rPr lang="ja-JP" altLang="en-US" dirty="0" smtClean="0">
                <a:solidFill>
                  <a:srgbClr val="0000FF"/>
                </a:solidFill>
                <a:latin typeface="+mj-ea"/>
                <a:ea typeface="+mj-ea"/>
              </a:rPr>
              <a:t>保有台数の停滞</a:t>
            </a:r>
          </a:p>
          <a:p>
            <a:pPr eaLnBrk="1" fontAlgn="auto" hangingPunct="1">
              <a:spcAft>
                <a:spcPts val="0"/>
              </a:spcAft>
              <a:defRPr/>
            </a:pPr>
            <a:endParaRPr lang="ja-JP" altLang="en-US" dirty="0" smtClean="0">
              <a:solidFill>
                <a:srgbClr val="0000FF"/>
              </a:solidFill>
              <a:latin typeface="+mj-ea"/>
              <a:ea typeface="+mj-ea"/>
            </a:endParaRPr>
          </a:p>
          <a:p>
            <a:pPr eaLnBrk="1" fontAlgn="auto" hangingPunct="1">
              <a:spcAft>
                <a:spcPts val="0"/>
              </a:spcAft>
              <a:defRPr/>
            </a:pPr>
            <a:endParaRPr lang="ja-JP" altLang="en-US" sz="1200" dirty="0" smtClean="0">
              <a:solidFill>
                <a:schemeClr val="tx1"/>
              </a:solidFill>
              <a:latin typeface="+mj-ea"/>
              <a:ea typeface="+mj-ea"/>
            </a:endParaRPr>
          </a:p>
          <a:p>
            <a:pPr marL="179388" indent="-179388"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7" name="サブタイトル 2"/>
          <p:cNvSpPr txBox="1">
            <a:spLocks/>
          </p:cNvSpPr>
          <p:nvPr/>
        </p:nvSpPr>
        <p:spPr bwMode="auto">
          <a:xfrm>
            <a:off x="1835696" y="2945835"/>
            <a:ext cx="7056388" cy="156328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ja-JP" altLang="en-US" dirty="0" smtClean="0">
                <a:solidFill>
                  <a:srgbClr val="FF0000"/>
                </a:solidFill>
                <a:latin typeface="+mj-ea"/>
                <a:ea typeface="+mj-ea"/>
              </a:rPr>
              <a:t>モータリゼーション</a:t>
            </a:r>
          </a:p>
          <a:p>
            <a:pPr eaLnBrk="1" fontAlgn="auto" hangingPunct="1">
              <a:spcAft>
                <a:spcPts val="0"/>
              </a:spcAft>
              <a:defRPr/>
            </a:pPr>
            <a:r>
              <a:rPr lang="ja-JP" altLang="en-US" dirty="0" smtClean="0">
                <a:solidFill>
                  <a:srgbClr val="FF0000"/>
                </a:solidFill>
                <a:latin typeface="+mj-ea"/>
                <a:ea typeface="+mj-ea"/>
              </a:rPr>
              <a:t>販売台数</a:t>
            </a:r>
            <a:r>
              <a:rPr lang="en-US" altLang="ja-JP" dirty="0" smtClean="0">
                <a:solidFill>
                  <a:srgbClr val="FF0000"/>
                </a:solidFill>
                <a:latin typeface="+mj-ea"/>
                <a:ea typeface="+mj-ea"/>
              </a:rPr>
              <a:t>/</a:t>
            </a:r>
            <a:r>
              <a:rPr lang="ja-JP" altLang="en-US" dirty="0" smtClean="0">
                <a:solidFill>
                  <a:srgbClr val="FF0000"/>
                </a:solidFill>
                <a:latin typeface="+mj-ea"/>
                <a:ea typeface="+mj-ea"/>
              </a:rPr>
              <a:t>保有台数の急激な増大</a:t>
            </a:r>
          </a:p>
        </p:txBody>
      </p:sp>
      <p:sp>
        <p:nvSpPr>
          <p:cNvPr id="13" name="サブタイトル 2"/>
          <p:cNvSpPr txBox="1">
            <a:spLocks/>
          </p:cNvSpPr>
          <p:nvPr/>
        </p:nvSpPr>
        <p:spPr bwMode="auto">
          <a:xfrm>
            <a:off x="1847689" y="5085184"/>
            <a:ext cx="7032401" cy="151130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eaLnBrk="1" fontAlgn="auto" hangingPunct="1">
              <a:spcAft>
                <a:spcPts val="0"/>
              </a:spcAft>
              <a:defRPr/>
            </a:pPr>
            <a:r>
              <a:rPr lang="ja-JP" altLang="en-US" dirty="0" smtClean="0">
                <a:solidFill>
                  <a:srgbClr val="0000FF"/>
                </a:solidFill>
                <a:latin typeface="+mj-ea"/>
                <a:ea typeface="+mj-ea"/>
              </a:rPr>
              <a:t> アフター・モータリゼーション期</a:t>
            </a:r>
          </a:p>
          <a:p>
            <a:pPr eaLnBrk="1" fontAlgn="auto" hangingPunct="1">
              <a:spcAft>
                <a:spcPts val="0"/>
              </a:spcAft>
              <a:defRPr/>
            </a:pPr>
            <a:r>
              <a:rPr lang="ja-JP" altLang="en-US" dirty="0" smtClean="0">
                <a:solidFill>
                  <a:srgbClr val="0000FF"/>
                </a:solidFill>
                <a:latin typeface="+mj-ea"/>
                <a:ea typeface="+mj-ea"/>
              </a:rPr>
              <a:t>販売台数</a:t>
            </a:r>
            <a:r>
              <a:rPr lang="en-US" altLang="ja-JP" dirty="0" smtClean="0">
                <a:solidFill>
                  <a:srgbClr val="0000FF"/>
                </a:solidFill>
                <a:latin typeface="+mj-ea"/>
                <a:ea typeface="+mj-ea"/>
              </a:rPr>
              <a:t>/</a:t>
            </a:r>
            <a:r>
              <a:rPr lang="ja-JP" altLang="en-US" dirty="0" smtClean="0">
                <a:solidFill>
                  <a:srgbClr val="0000FF"/>
                </a:solidFill>
                <a:latin typeface="+mj-ea"/>
                <a:ea typeface="+mj-ea"/>
              </a:rPr>
              <a:t>保有台数の停滞</a:t>
            </a:r>
            <a:r>
              <a:rPr lang="en-US" altLang="ja-JP" dirty="0" smtClean="0">
                <a:solidFill>
                  <a:srgbClr val="0000FF"/>
                </a:solidFill>
                <a:latin typeface="+mj-ea"/>
                <a:ea typeface="+mj-ea"/>
              </a:rPr>
              <a:t>,</a:t>
            </a:r>
            <a:r>
              <a:rPr lang="ja-JP" altLang="en-US" dirty="0" smtClean="0">
                <a:solidFill>
                  <a:srgbClr val="0000FF"/>
                </a:solidFill>
                <a:latin typeface="+mj-ea"/>
                <a:ea typeface="+mj-ea"/>
              </a:rPr>
              <a:t> 減少</a:t>
            </a:r>
            <a:endParaRPr lang="ja-JP" altLang="en-US" dirty="0">
              <a:solidFill>
                <a:schemeClr val="tx1"/>
              </a:solidFill>
              <a:latin typeface="+mj-ea"/>
              <a:ea typeface="+mj-ea"/>
            </a:endParaRPr>
          </a:p>
        </p:txBody>
      </p:sp>
      <p:cxnSp>
        <p:nvCxnSpPr>
          <p:cNvPr id="15" name="直線矢印コネクタ 14"/>
          <p:cNvCxnSpPr/>
          <p:nvPr/>
        </p:nvCxnSpPr>
        <p:spPr>
          <a:xfrm>
            <a:off x="1331640" y="765175"/>
            <a:ext cx="0" cy="5831311"/>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72497" y="1484784"/>
            <a:ext cx="677108" cy="4176464"/>
          </a:xfrm>
          <a:prstGeom prst="rect">
            <a:avLst/>
          </a:prstGeom>
          <a:noFill/>
        </p:spPr>
        <p:txBody>
          <a:bodyPr vert="eaVert" wrap="square" rtlCol="0">
            <a:spAutoFit/>
          </a:bodyPr>
          <a:lstStyle/>
          <a:p>
            <a:pPr algn="ctr"/>
            <a:r>
              <a:rPr kumimoji="1" lang="ja-JP" altLang="en-US" sz="3200" dirty="0" smtClean="0"/>
              <a:t>分析対象</a:t>
            </a:r>
            <a:endParaRPr kumimoji="1" lang="ja-JP" altLang="en-US" sz="3200" dirty="0"/>
          </a:p>
        </p:txBody>
      </p:sp>
    </p:spTree>
    <p:extLst>
      <p:ext uri="{BB962C8B-B14F-4D97-AF65-F5344CB8AC3E}">
        <p14:creationId xmlns:p14="http://schemas.microsoft.com/office/powerpoint/2010/main" val="18870093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980728"/>
          </a:xfrm>
        </p:spPr>
        <p:txBody>
          <a:bodyPr rtlCol="0">
            <a:normAutofit/>
          </a:bodyPr>
          <a:lstStyle/>
          <a:p>
            <a:pPr marL="180975" indent="-180975" algn="l" eaLnBrk="1" fontAlgn="auto" hangingPunct="1">
              <a:spcAft>
                <a:spcPts val="0"/>
              </a:spcAft>
              <a:defRPr/>
            </a:pPr>
            <a:r>
              <a:rPr lang="ja-JP" altLang="en-US" dirty="0" smtClean="0">
                <a:solidFill>
                  <a:schemeClr val="tx1"/>
                </a:solidFill>
                <a:latin typeface="+mj-ea"/>
                <a:ea typeface="+mj-ea"/>
              </a:rPr>
              <a:t>▷</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70</a:t>
            </a:fld>
            <a:endParaRPr lang="ja-JP" altLang="en-US"/>
          </a:p>
        </p:txBody>
      </p:sp>
      <p:pic>
        <p:nvPicPr>
          <p:cNvPr id="1026" name="Picture 2" descr="G:\03 原稿\2014年12月 商業学会集会 新興国モータリ\グラフ GDP 保有台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9033"/>
            <a:ext cx="6624736" cy="6759934"/>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rot="20214868">
            <a:off x="1523003" y="4754383"/>
            <a:ext cx="4861626" cy="11814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4344" y="1240266"/>
            <a:ext cx="8234080" cy="584775"/>
          </a:xfrm>
          <a:prstGeom prst="rect">
            <a:avLst/>
          </a:prstGeom>
          <a:solidFill>
            <a:srgbClr val="FFFF00"/>
          </a:solidFill>
          <a:ln>
            <a:solidFill>
              <a:schemeClr val="tx1"/>
            </a:solidFill>
          </a:ln>
        </p:spPr>
        <p:txBody>
          <a:bodyPr vert="horz" wrap="square" rtlCol="0">
            <a:spAutoFit/>
          </a:bodyPr>
          <a:lstStyle/>
          <a:p>
            <a:r>
              <a:rPr kumimoji="1" lang="en-US" altLang="ja-JP" sz="3200" dirty="0" smtClean="0"/>
              <a:t>2009</a:t>
            </a:r>
            <a:r>
              <a:rPr kumimoji="1" lang="ja-JP" altLang="en-US" sz="3200" dirty="0" smtClean="0"/>
              <a:t>年時点での中国特殊論はあたらなかった</a:t>
            </a:r>
            <a:endParaRPr kumimoji="1" lang="ja-JP" altLang="en-US" sz="3200" dirty="0"/>
          </a:p>
        </p:txBody>
      </p:sp>
    </p:spTree>
    <p:extLst>
      <p:ext uri="{BB962C8B-B14F-4D97-AF65-F5344CB8AC3E}">
        <p14:creationId xmlns:p14="http://schemas.microsoft.com/office/powerpoint/2010/main" val="11773965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a:solidFill>
            <a:srgbClr val="FFFF00"/>
          </a:solidFill>
        </p:spPr>
        <p:txBody>
          <a:bodyPr rtlCol="0">
            <a:normAutofit/>
          </a:bodyPr>
          <a:lstStyle/>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eaLnBrk="1" fontAlgn="auto" hangingPunct="1">
              <a:spcAft>
                <a:spcPts val="0"/>
              </a:spcAft>
              <a:buFont typeface="Arial" panose="020B0604020202020204" pitchFamily="34" charset="0"/>
              <a:buNone/>
              <a:defRPr/>
            </a:pPr>
            <a:r>
              <a:rPr lang="ja-JP" altLang="en-US" dirty="0" smtClean="0">
                <a:solidFill>
                  <a:schemeClr val="tx1"/>
                </a:solidFill>
              </a:rPr>
              <a:t>報告の構成</a:t>
            </a:r>
          </a:p>
          <a:p>
            <a:pPr algn="l" eaLnBrk="1" fontAlgn="auto" hangingPunct="1">
              <a:spcAft>
                <a:spcPts val="0"/>
              </a:spcAft>
              <a:defRPr/>
            </a:pPr>
            <a:r>
              <a:rPr lang="ja-JP" altLang="en-US" sz="800" dirty="0" smtClean="0">
                <a:solidFill>
                  <a:schemeClr val="tx1"/>
                </a:solidFill>
              </a:rPr>
              <a:t> </a:t>
            </a:r>
          </a:p>
          <a:p>
            <a:pPr algn="l" eaLnBrk="1" fontAlgn="auto" hangingPunct="1">
              <a:spcAft>
                <a:spcPts val="0"/>
              </a:spcAft>
              <a:defRPr/>
            </a:pPr>
            <a:r>
              <a:rPr lang="ja-JP" altLang="en-US" dirty="0">
                <a:solidFill>
                  <a:schemeClr val="tx1"/>
                </a:solidFill>
              </a:rPr>
              <a:t>　</a:t>
            </a:r>
            <a:r>
              <a:rPr lang="ja-JP" altLang="en-US" dirty="0" smtClean="0">
                <a:solidFill>
                  <a:schemeClr val="tx1"/>
                </a:solidFill>
              </a:rPr>
              <a:t>　  序</a:t>
            </a:r>
            <a:endParaRPr lang="ja-JP" altLang="en-US" dirty="0" smtClean="0">
              <a:solidFill>
                <a:schemeClr val="bg1">
                  <a:lumMod val="65000"/>
                </a:schemeClr>
              </a:solidFill>
            </a:endParaRPr>
          </a:p>
          <a:p>
            <a:pPr algn="l" eaLnBrk="1" fontAlgn="auto" hangingPunct="1">
              <a:spcAft>
                <a:spcPts val="0"/>
              </a:spcAft>
              <a:defRPr/>
            </a:pPr>
            <a:endParaRPr lang="ja-JP" altLang="en-US" sz="800" dirty="0" smtClean="0">
              <a:solidFill>
                <a:schemeClr val="bg1">
                  <a:lumMod val="65000"/>
                </a:schemeClr>
              </a:solidFill>
            </a:endParaRPr>
          </a:p>
          <a:p>
            <a:pPr algn="l" eaLnBrk="1" fontAlgn="auto" hangingPunct="1">
              <a:spcAft>
                <a:spcPts val="0"/>
              </a:spcAft>
              <a:defRPr/>
            </a:pPr>
            <a:r>
              <a:rPr lang="ja-JP" altLang="en-US" dirty="0" smtClean="0">
                <a:solidFill>
                  <a:schemeClr val="bg1">
                    <a:lumMod val="65000"/>
                  </a:schemeClr>
                </a:solidFill>
              </a:rPr>
              <a:t>  </a:t>
            </a:r>
            <a:r>
              <a:rPr lang="en-US" altLang="ja-JP" dirty="0" smtClean="0">
                <a:solidFill>
                  <a:schemeClr val="tx1"/>
                </a:solidFill>
              </a:rPr>
              <a:t>Ⅰ </a:t>
            </a:r>
            <a:r>
              <a:rPr lang="ja-JP" altLang="en-US" dirty="0" smtClean="0">
                <a:solidFill>
                  <a:schemeClr val="tx1"/>
                </a:solidFill>
              </a:rPr>
              <a:t>モータリゼーションの時期区分</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Ⅱ</a:t>
            </a:r>
            <a:r>
              <a:rPr lang="ja-JP" altLang="en-US" dirty="0" smtClean="0">
                <a:solidFill>
                  <a:schemeClr val="tx1"/>
                </a:solidFill>
              </a:rPr>
              <a:t> 所得と販売台数</a:t>
            </a:r>
            <a:r>
              <a:rPr lang="en-US" altLang="ja-JP" dirty="0" smtClean="0">
                <a:solidFill>
                  <a:schemeClr val="tx1"/>
                </a:solidFill>
              </a:rPr>
              <a:t>/</a:t>
            </a:r>
            <a:r>
              <a:rPr lang="ja-JP" altLang="en-US" dirty="0" smtClean="0">
                <a:solidFill>
                  <a:schemeClr val="tx1"/>
                </a:solidFill>
              </a:rPr>
              <a:t>保有台数の相関関係</a:t>
            </a:r>
          </a:p>
          <a:p>
            <a:pPr algn="l" eaLnBrk="1" fontAlgn="auto" hangingPunct="1">
              <a:spcAft>
                <a:spcPts val="0"/>
              </a:spcAft>
              <a:buFont typeface="Arial" panose="020B0604020202020204" pitchFamily="34" charset="0"/>
              <a:buNone/>
              <a:defRPr/>
            </a:pPr>
            <a:endParaRPr lang="ja-JP" altLang="en-US" sz="800" dirty="0">
              <a:solidFill>
                <a:schemeClr val="tx1"/>
              </a:solidFill>
            </a:endParaRPr>
          </a:p>
          <a:p>
            <a:pPr algn="l" eaLnBrk="1" fontAlgn="auto" hangingPunct="1">
              <a:spcAft>
                <a:spcPts val="0"/>
              </a:spcAft>
              <a:defRPr/>
            </a:pPr>
            <a:r>
              <a:rPr lang="ja-JP" altLang="en-US" dirty="0" smtClean="0">
                <a:solidFill>
                  <a:srgbClr val="FF0000"/>
                </a:solidFill>
              </a:rPr>
              <a:t>  </a:t>
            </a:r>
            <a:r>
              <a:rPr lang="en-US" altLang="ja-JP" dirty="0" smtClean="0">
                <a:solidFill>
                  <a:srgbClr val="FF0000"/>
                </a:solidFill>
              </a:rPr>
              <a:t>Ⅲ</a:t>
            </a:r>
            <a:r>
              <a:rPr lang="ja-JP" altLang="en-US" dirty="0" smtClean="0">
                <a:solidFill>
                  <a:srgbClr val="FF0000"/>
                </a:solidFill>
              </a:rPr>
              <a:t> 新規</a:t>
            </a:r>
            <a:r>
              <a:rPr lang="ja-JP" altLang="en-US" dirty="0">
                <a:solidFill>
                  <a:srgbClr val="FF0000"/>
                </a:solidFill>
              </a:rPr>
              <a:t>購入比率－Ｓカーブによるトリガーの</a:t>
            </a:r>
            <a:r>
              <a:rPr lang="ja-JP" altLang="en-US" dirty="0" smtClean="0">
                <a:solidFill>
                  <a:srgbClr val="FF0000"/>
                </a:solidFill>
              </a:rPr>
              <a:t>析出</a:t>
            </a:r>
            <a:endParaRPr lang="ja-JP" altLang="en-US" sz="800" dirty="0">
              <a:solidFill>
                <a:srgbClr val="FF0000"/>
              </a:solidFill>
            </a:endParaRPr>
          </a:p>
          <a:p>
            <a:pPr algn="l" eaLnBrk="1" fontAlgn="auto" hangingPunct="1">
              <a:spcAft>
                <a:spcPts val="0"/>
              </a:spcAft>
              <a:defRPr/>
            </a:pPr>
            <a:r>
              <a:rPr lang="ja-JP" altLang="en-US" sz="800" dirty="0" smtClean="0">
                <a:solidFill>
                  <a:schemeClr val="tx1"/>
                </a:solidFill>
              </a:rPr>
              <a:t> </a:t>
            </a: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Ⅳ</a:t>
            </a:r>
            <a:r>
              <a:rPr lang="ja-JP" altLang="en-US" dirty="0" smtClean="0">
                <a:solidFill>
                  <a:schemeClr val="tx1"/>
                </a:solidFill>
              </a:rPr>
              <a:t> 二輪</a:t>
            </a:r>
            <a:r>
              <a:rPr lang="ja-JP" altLang="en-US" dirty="0">
                <a:solidFill>
                  <a:schemeClr val="tx1"/>
                </a:solidFill>
              </a:rPr>
              <a:t>から四輪への</a:t>
            </a:r>
            <a:r>
              <a:rPr lang="ja-JP" altLang="en-US" dirty="0" smtClean="0">
                <a:solidFill>
                  <a:schemeClr val="tx1"/>
                </a:solidFill>
              </a:rPr>
              <a:t>乗り換え</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buFont typeface="Arial" panose="020B0604020202020204" pitchFamily="34" charset="0"/>
              <a:buNone/>
              <a:defRPr/>
            </a:pPr>
            <a:r>
              <a:rPr lang="ja-JP" altLang="en-US" dirty="0" smtClean="0">
                <a:solidFill>
                  <a:schemeClr val="tx1"/>
                </a:solidFill>
              </a:rPr>
              <a:t>　　 小括</a:t>
            </a:r>
          </a:p>
          <a:p>
            <a:pPr algn="l" eaLnBrk="1" fontAlgn="auto" hangingPunct="1">
              <a:spcAft>
                <a:spcPts val="0"/>
              </a:spcAft>
              <a:buFont typeface="Arial" panose="020B0604020202020204" pitchFamily="34" charset="0"/>
              <a:buNone/>
              <a:defRPr/>
            </a:pPr>
            <a:endParaRPr lang="ja-JP" altLang="en-US" dirty="0">
              <a:solidFill>
                <a:schemeClr val="bg1">
                  <a:lumMod val="65000"/>
                </a:schemeClr>
              </a:solidFill>
            </a:endParaRPr>
          </a:p>
          <a:p>
            <a:pPr algn="l" eaLnBrk="1" fontAlgn="auto" hangingPunct="1">
              <a:spcAft>
                <a:spcPts val="0"/>
              </a:spcAft>
              <a:buFont typeface="Arial" panose="020B0604020202020204" pitchFamily="34" charset="0"/>
              <a:buNone/>
              <a:defRPr/>
            </a:pPr>
            <a:endParaRPr lang="ja-JP" altLang="en-US" dirty="0" smtClean="0">
              <a:solidFill>
                <a:schemeClr val="bg1">
                  <a:lumMod val="65000"/>
                </a:schemeClr>
              </a:solidFill>
            </a:endParaRPr>
          </a:p>
        </p:txBody>
      </p:sp>
      <p:sp>
        <p:nvSpPr>
          <p:cNvPr id="2" name="スライド番号プレースホルダー 1"/>
          <p:cNvSpPr>
            <a:spLocks noGrp="1"/>
          </p:cNvSpPr>
          <p:nvPr>
            <p:ph type="sldNum" sz="quarter" idx="12"/>
          </p:nvPr>
        </p:nvSpPr>
        <p:spPr/>
        <p:txBody>
          <a:bodyPr/>
          <a:lstStyle/>
          <a:p>
            <a:pPr>
              <a:defRPr/>
            </a:pPr>
            <a:fld id="{6EAB2E3B-A3AF-40D9-A43D-2DE69B905D40}" type="slidenum">
              <a:rPr lang="ja-JP" altLang="en-US" smtClean="0"/>
              <a:pPr>
                <a:defRPr/>
              </a:pPr>
              <a:t>71</a:t>
            </a:fld>
            <a:endParaRPr lang="ja-JP" altLang="en-US"/>
          </a:p>
        </p:txBody>
      </p:sp>
    </p:spTree>
    <p:extLst>
      <p:ext uri="{BB962C8B-B14F-4D97-AF65-F5344CB8AC3E}">
        <p14:creationId xmlns:p14="http://schemas.microsoft.com/office/powerpoint/2010/main" val="3729162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新規比率を使う目的</a:t>
            </a:r>
          </a:p>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▷新規比率を使って，モータリゼーションの時期区分をおこなう</a:t>
            </a:r>
          </a:p>
          <a:p>
            <a:pPr marL="177800" indent="-177800"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▷新規比率を見直す契機</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・間違った思いこみ</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・新興国＝新規比率高い　　先進国＝低い</a:t>
            </a:r>
          </a:p>
          <a:p>
            <a:pPr marL="177800" indent="-177800" algn="l" eaLnBrk="1" fontAlgn="auto" hangingPunct="1">
              <a:spcAft>
                <a:spcPts val="0"/>
              </a:spcAft>
              <a:buFont typeface="Arial" panose="020B0604020202020204" pitchFamily="34" charset="0"/>
              <a:buNone/>
              <a:defRPr/>
            </a:pPr>
            <a:r>
              <a:rPr lang="ja-JP" altLang="en-US" dirty="0">
                <a:solidFill>
                  <a:schemeClr val="tx1"/>
                </a:solidFill>
                <a:latin typeface="+mj-ea"/>
                <a:ea typeface="+mj-ea"/>
              </a:rPr>
              <a:t>・</a:t>
            </a:r>
            <a:r>
              <a:rPr lang="ja-JP" altLang="en-US" dirty="0" smtClean="0">
                <a:solidFill>
                  <a:schemeClr val="tx1"/>
                </a:solidFill>
                <a:latin typeface="+mj-ea"/>
                <a:ea typeface="+mj-ea"/>
              </a:rPr>
              <a:t>トルコは新規比率が</a:t>
            </a:r>
            <a:r>
              <a:rPr lang="en-US" altLang="ja-JP" dirty="0" smtClean="0">
                <a:solidFill>
                  <a:schemeClr val="tx1"/>
                </a:solidFill>
                <a:latin typeface="+mj-ea"/>
                <a:ea typeface="+mj-ea"/>
              </a:rPr>
              <a:t>20</a:t>
            </a:r>
            <a:r>
              <a:rPr lang="ja-JP" altLang="en-US" dirty="0" smtClean="0">
                <a:solidFill>
                  <a:schemeClr val="tx1"/>
                </a:solidFill>
                <a:latin typeface="+mj-ea"/>
                <a:ea typeface="+mj-ea"/>
              </a:rPr>
              <a:t>～</a:t>
            </a:r>
            <a:r>
              <a:rPr lang="en-US" altLang="ja-JP" dirty="0" smtClean="0">
                <a:solidFill>
                  <a:schemeClr val="tx1"/>
                </a:solidFill>
                <a:latin typeface="+mj-ea"/>
                <a:ea typeface="+mj-ea"/>
              </a:rPr>
              <a:t>30</a:t>
            </a:r>
            <a:r>
              <a:rPr lang="ja-JP" altLang="en-US" dirty="0" smtClean="0">
                <a:solidFill>
                  <a:schemeClr val="tx1"/>
                </a:solidFill>
                <a:latin typeface="+mj-ea"/>
                <a:ea typeface="+mj-ea"/>
              </a:rPr>
              <a:t>％と低かった</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･まだ成熟化していない</a:t>
            </a:r>
            <a:r>
              <a:rPr lang="en-US" altLang="ja-JP" dirty="0" smtClean="0">
                <a:solidFill>
                  <a:schemeClr val="tx1"/>
                </a:solidFill>
                <a:latin typeface="+mj-ea"/>
                <a:ea typeface="+mj-ea"/>
              </a:rPr>
              <a:t>(1,000</a:t>
            </a:r>
            <a:r>
              <a:rPr lang="ja-JP" altLang="en-US" dirty="0" smtClean="0">
                <a:solidFill>
                  <a:schemeClr val="tx1"/>
                </a:solidFill>
                <a:latin typeface="+mj-ea"/>
                <a:ea typeface="+mj-ea"/>
              </a:rPr>
              <a:t>人当り</a:t>
            </a:r>
            <a:r>
              <a:rPr lang="en-US" altLang="ja-JP" dirty="0" smtClean="0">
                <a:solidFill>
                  <a:schemeClr val="tx1"/>
                </a:solidFill>
                <a:latin typeface="+mj-ea"/>
                <a:ea typeface="+mj-ea"/>
              </a:rPr>
              <a:t>140</a:t>
            </a:r>
            <a:r>
              <a:rPr lang="ja-JP" altLang="en-US" dirty="0" smtClean="0">
                <a:solidFill>
                  <a:schemeClr val="tx1"/>
                </a:solidFill>
                <a:latin typeface="+mj-ea"/>
                <a:ea typeface="+mj-ea"/>
              </a:rPr>
              <a:t>台保有</a:t>
            </a:r>
            <a:r>
              <a:rPr lang="en-US" altLang="ja-JP" dirty="0" smtClean="0">
                <a:solidFill>
                  <a:schemeClr val="tx1"/>
                </a:solidFill>
                <a:latin typeface="+mj-ea"/>
                <a:ea typeface="+mj-ea"/>
              </a:rPr>
              <a:t>)</a:t>
            </a:r>
            <a:r>
              <a:rPr lang="ja-JP" altLang="en-US" dirty="0" smtClean="0">
                <a:solidFill>
                  <a:schemeClr val="tx1"/>
                </a:solidFill>
                <a:latin typeface="+mj-ea"/>
                <a:ea typeface="+mj-ea"/>
              </a:rPr>
              <a:t>にもかかわらず</a:t>
            </a:r>
            <a:r>
              <a:rPr lang="en-US" altLang="ja-JP" dirty="0" smtClean="0">
                <a:solidFill>
                  <a:schemeClr val="tx1"/>
                </a:solidFill>
                <a:latin typeface="+mj-ea"/>
                <a:ea typeface="+mj-ea"/>
              </a:rPr>
              <a:t>,</a:t>
            </a:r>
            <a:r>
              <a:rPr lang="ja-JP" altLang="en-US" dirty="0" smtClean="0">
                <a:solidFill>
                  <a:schemeClr val="tx1"/>
                </a:solidFill>
                <a:latin typeface="+mj-ea"/>
                <a:ea typeface="+mj-ea"/>
              </a:rPr>
              <a:t>販売台数が停滞している</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･それを</a:t>
            </a:r>
            <a:r>
              <a:rPr lang="en-US" altLang="ja-JP" dirty="0" smtClean="0">
                <a:solidFill>
                  <a:schemeClr val="tx1"/>
                </a:solidFill>
                <a:latin typeface="+mj-ea"/>
                <a:ea typeface="+mj-ea"/>
              </a:rPr>
              <a:t>｢</a:t>
            </a:r>
            <a:r>
              <a:rPr lang="ja-JP" altLang="en-US" dirty="0" smtClean="0">
                <a:solidFill>
                  <a:schemeClr val="tx1"/>
                </a:solidFill>
                <a:latin typeface="+mj-ea"/>
                <a:ea typeface="+mj-ea"/>
              </a:rPr>
              <a:t>少年性老化現象」と名付けた</a:t>
            </a:r>
          </a:p>
          <a:p>
            <a:pPr marL="177800" indent="-177800"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77800" indent="-177800"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72</a:t>
            </a:fld>
            <a:endParaRPr lang="ja-JP" altLang="en-US"/>
          </a:p>
        </p:txBody>
      </p:sp>
    </p:spTree>
    <p:extLst>
      <p:ext uri="{BB962C8B-B14F-4D97-AF65-F5344CB8AC3E}">
        <p14:creationId xmlns:p14="http://schemas.microsoft.com/office/powerpoint/2010/main" val="677082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920641" y="548680"/>
            <a:ext cx="0" cy="496855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H="1">
            <a:off x="920641" y="5517232"/>
            <a:ext cx="7735036"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テキスト ボックス 3"/>
          <p:cNvSpPr txBox="1"/>
          <p:nvPr/>
        </p:nvSpPr>
        <p:spPr>
          <a:xfrm>
            <a:off x="91560" y="202915"/>
            <a:ext cx="1312088" cy="345765"/>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smtClean="0">
                <a:effectLst/>
                <a:latin typeface="+mj-ea"/>
                <a:ea typeface="+mj-ea"/>
                <a:cs typeface="Times New Roman"/>
              </a:rPr>
              <a:t>新規比率</a:t>
            </a:r>
            <a:r>
              <a:rPr lang="ja-JP" altLang="en-US" sz="1600" b="1" kern="100" dirty="0" smtClean="0">
                <a:effectLst/>
                <a:latin typeface="+mj-ea"/>
                <a:ea typeface="+mj-ea"/>
                <a:cs typeface="Times New Roman"/>
              </a:rPr>
              <a:t> ％</a:t>
            </a:r>
            <a:endParaRPr lang="ja-JP" sz="1050" kern="100" dirty="0">
              <a:effectLst/>
              <a:ea typeface="ＭＳ 明朝"/>
              <a:cs typeface="Times New Roman"/>
            </a:endParaRPr>
          </a:p>
        </p:txBody>
      </p:sp>
      <p:sp>
        <p:nvSpPr>
          <p:cNvPr id="7" name="テキスト ボックス 4"/>
          <p:cNvSpPr txBox="1"/>
          <p:nvPr/>
        </p:nvSpPr>
        <p:spPr>
          <a:xfrm>
            <a:off x="323528" y="671286"/>
            <a:ext cx="597114" cy="29845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600" b="1" kern="100" dirty="0">
                <a:effectLst/>
                <a:latin typeface="+mj-ea"/>
                <a:ea typeface="+mj-ea"/>
                <a:cs typeface="Times New Roman"/>
              </a:rPr>
              <a:t>100</a:t>
            </a:r>
            <a:endParaRPr lang="ja-JP" sz="1600" b="1" kern="100" dirty="0">
              <a:effectLst/>
              <a:latin typeface="+mj-ea"/>
              <a:ea typeface="+mj-ea"/>
              <a:cs typeface="Times New Roman"/>
            </a:endParaRPr>
          </a:p>
        </p:txBody>
      </p:sp>
      <p:sp>
        <p:nvSpPr>
          <p:cNvPr id="8" name="テキスト ボックス 5"/>
          <p:cNvSpPr txBox="1"/>
          <p:nvPr/>
        </p:nvSpPr>
        <p:spPr>
          <a:xfrm>
            <a:off x="488841" y="2985390"/>
            <a:ext cx="431800" cy="29845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600" b="1" kern="100" dirty="0">
                <a:effectLst/>
                <a:latin typeface="+mj-ea"/>
                <a:ea typeface="+mj-ea"/>
                <a:cs typeface="Times New Roman"/>
              </a:rPr>
              <a:t>50</a:t>
            </a:r>
            <a:endParaRPr lang="ja-JP" sz="1600" b="1" kern="100" dirty="0">
              <a:effectLst/>
              <a:latin typeface="+mj-ea"/>
              <a:ea typeface="+mj-ea"/>
              <a:cs typeface="Times New Roman"/>
            </a:endParaRPr>
          </a:p>
        </p:txBody>
      </p:sp>
      <p:sp>
        <p:nvSpPr>
          <p:cNvPr id="10" name="テキスト ボックス 8"/>
          <p:cNvSpPr txBox="1"/>
          <p:nvPr/>
        </p:nvSpPr>
        <p:spPr>
          <a:xfrm>
            <a:off x="6516216" y="5930900"/>
            <a:ext cx="2232248" cy="29210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kern="100" dirty="0" smtClean="0">
                <a:effectLst/>
                <a:latin typeface="+mj-ea"/>
                <a:ea typeface="+mj-ea"/>
                <a:cs typeface="Times New Roman"/>
              </a:rPr>
              <a:t>1000</a:t>
            </a:r>
            <a:r>
              <a:rPr lang="ja-JP" sz="1600" kern="100" dirty="0">
                <a:effectLst/>
                <a:latin typeface="+mj-ea"/>
                <a:ea typeface="+mj-ea"/>
                <a:cs typeface="Times New Roman"/>
              </a:rPr>
              <a:t>人当り保有台数</a:t>
            </a:r>
          </a:p>
          <a:p>
            <a:pPr algn="just">
              <a:spcAft>
                <a:spcPts val="0"/>
              </a:spcAft>
            </a:pPr>
            <a:r>
              <a:rPr lang="en-US" sz="1050" kern="100" dirty="0">
                <a:effectLst/>
                <a:ea typeface="ＭＳ 明朝"/>
                <a:cs typeface="Times New Roman"/>
              </a:rPr>
              <a:t> </a:t>
            </a:r>
            <a:endParaRPr lang="ja-JP" sz="1050" kern="100" dirty="0">
              <a:effectLst/>
              <a:ea typeface="ＭＳ 明朝"/>
              <a:cs typeface="Times New Roman"/>
            </a:endParaRPr>
          </a:p>
        </p:txBody>
      </p:sp>
      <p:sp>
        <p:nvSpPr>
          <p:cNvPr id="11" name="テキスト ボックス 11"/>
          <p:cNvSpPr txBox="1"/>
          <p:nvPr/>
        </p:nvSpPr>
        <p:spPr>
          <a:xfrm>
            <a:off x="920641" y="5589240"/>
            <a:ext cx="7735036" cy="29210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600" kern="100" dirty="0" smtClean="0">
                <a:effectLst/>
                <a:latin typeface="+mj-ea"/>
                <a:ea typeface="+mj-ea"/>
                <a:cs typeface="Times New Roman"/>
              </a:rPr>
              <a:t>         </a:t>
            </a:r>
            <a:r>
              <a:rPr lang="en-US" altLang="ja-JP" sz="1600" b="1" kern="100" dirty="0" smtClean="0">
                <a:effectLst/>
                <a:latin typeface="+mj-ea"/>
                <a:ea typeface="+mj-ea"/>
                <a:cs typeface="Times New Roman"/>
              </a:rPr>
              <a:t>10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60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100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200</a:t>
            </a:r>
            <a:r>
              <a:rPr lang="ja-JP" altLang="en-US" sz="1600" b="1" kern="100" dirty="0" smtClean="0">
                <a:effectLst/>
                <a:latin typeface="+mn-ea"/>
                <a:cs typeface="Times New Roman"/>
              </a:rPr>
              <a:t>  	</a:t>
            </a:r>
            <a:r>
              <a:rPr lang="en-US" altLang="ja-JP" sz="1600" b="1" kern="100" dirty="0" smtClean="0">
                <a:effectLst/>
                <a:latin typeface="+mn-ea"/>
                <a:cs typeface="Times New Roman"/>
              </a:rPr>
              <a:t>300</a:t>
            </a:r>
            <a:r>
              <a:rPr lang="en-US" sz="1600" b="1" kern="100" dirty="0" smtClean="0">
                <a:effectLst/>
                <a:latin typeface="+mn-ea"/>
                <a:cs typeface="Times New Roman"/>
              </a:rPr>
              <a:t>     </a:t>
            </a:r>
            <a:r>
              <a:rPr lang="en-US" altLang="ja-JP" sz="1600" b="1" kern="100" dirty="0" smtClean="0">
                <a:effectLst/>
                <a:latin typeface="+mn-ea"/>
                <a:cs typeface="Times New Roman"/>
              </a:rPr>
              <a:t>400</a:t>
            </a:r>
            <a:r>
              <a:rPr lang="en-US" sz="1600" b="1" kern="100" dirty="0" smtClean="0">
                <a:effectLst/>
                <a:latin typeface="+mn-ea"/>
                <a:cs typeface="Times New Roman"/>
              </a:rPr>
              <a:t> </a:t>
            </a:r>
            <a:r>
              <a:rPr lang="ja-JP" altLang="en-US" sz="1600" b="1" kern="100" dirty="0" smtClean="0">
                <a:effectLst/>
                <a:latin typeface="+mn-ea"/>
                <a:cs typeface="Times New Roman"/>
              </a:rPr>
              <a:t>  </a:t>
            </a:r>
            <a:r>
              <a:rPr lang="en-US" sz="1600" b="1" kern="100" dirty="0" smtClean="0">
                <a:effectLst/>
                <a:latin typeface="+mn-ea"/>
                <a:cs typeface="Times New Roman"/>
              </a:rPr>
              <a:t> </a:t>
            </a:r>
            <a:r>
              <a:rPr lang="en-US" altLang="ja-JP" sz="1600" b="1" kern="100" dirty="0" smtClean="0">
                <a:effectLst/>
                <a:latin typeface="+mn-ea"/>
                <a:cs typeface="Times New Roman"/>
              </a:rPr>
              <a:t>500</a:t>
            </a:r>
            <a:r>
              <a:rPr lang="ja-JP" altLang="en-US" sz="1600" b="1" kern="100" dirty="0" smtClean="0">
                <a:effectLst/>
                <a:latin typeface="+mn-ea"/>
                <a:cs typeface="Times New Roman"/>
              </a:rPr>
              <a:t>	          </a:t>
            </a:r>
            <a:r>
              <a:rPr lang="en-US" altLang="ja-JP" sz="1600" b="1" kern="100" dirty="0" smtClean="0">
                <a:effectLst/>
                <a:latin typeface="+mn-ea"/>
                <a:cs typeface="Times New Roman"/>
              </a:rPr>
              <a:t>800</a:t>
            </a:r>
            <a:r>
              <a:rPr lang="en-US" sz="1600" kern="100" dirty="0">
                <a:effectLst/>
                <a:latin typeface="+mj-ea"/>
                <a:ea typeface="+mj-ea"/>
                <a:cs typeface="Times New Roman"/>
              </a:rPr>
              <a:t> </a:t>
            </a:r>
            <a:endParaRPr lang="ja-JP" sz="1600" kern="100" dirty="0">
              <a:effectLst/>
              <a:latin typeface="+mj-ea"/>
              <a:ea typeface="+mj-ea"/>
              <a:cs typeface="Times New Roman"/>
            </a:endParaRPr>
          </a:p>
        </p:txBody>
      </p:sp>
      <p:sp>
        <p:nvSpPr>
          <p:cNvPr id="24" name="Rectangle 21"/>
          <p:cNvSpPr>
            <a:spLocks noChangeArrowheads="1"/>
          </p:cNvSpPr>
          <p:nvPr/>
        </p:nvSpPr>
        <p:spPr bwMode="auto">
          <a:xfrm>
            <a:off x="2197791" y="138499"/>
            <a:ext cx="47484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3200" b="1" i="0" u="none" strike="noStrike" cap="none" normalizeH="0" baseline="0" dirty="0" smtClean="0">
                <a:ln>
                  <a:noFill/>
                </a:ln>
                <a:solidFill>
                  <a:schemeClr val="tx1"/>
                </a:solidFill>
                <a:effectLst/>
                <a:latin typeface="+mj-ea"/>
                <a:ea typeface="+mj-ea"/>
                <a:cs typeface="Times New Roman" pitchFamily="18" charset="0"/>
              </a:rPr>
              <a:t>Ｓカーブ　新規比率の推移</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26" name="直線コネクタ 25"/>
          <p:cNvCxnSpPr/>
          <p:nvPr/>
        </p:nvCxnSpPr>
        <p:spPr>
          <a:xfrm>
            <a:off x="920641" y="723274"/>
            <a:ext cx="26698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987824" y="1797316"/>
            <a:ext cx="2736304" cy="400110"/>
          </a:xfrm>
          <a:prstGeom prst="rect">
            <a:avLst/>
          </a:prstGeom>
          <a:noFill/>
          <a:ln w="38100">
            <a:noFill/>
          </a:ln>
        </p:spPr>
        <p:txBody>
          <a:bodyPr vert="horz" wrap="square" rtlCol="0">
            <a:spAutoFit/>
          </a:bodyPr>
          <a:lstStyle/>
          <a:p>
            <a:pPr algn="ctr"/>
            <a:r>
              <a:rPr kumimoji="1" lang="ja-JP" altLang="en-US" sz="2000" dirty="0" smtClean="0">
                <a:solidFill>
                  <a:srgbClr val="FF0000"/>
                </a:solidFill>
                <a:latin typeface="+mj-ea"/>
                <a:ea typeface="+mj-ea"/>
              </a:rPr>
              <a:t>モータリゼーション期</a:t>
            </a:r>
            <a:endParaRPr kumimoji="1" lang="ja-JP" altLang="en-US" sz="2000" dirty="0">
              <a:solidFill>
                <a:srgbClr val="FF0000"/>
              </a:solidFill>
              <a:latin typeface="+mj-ea"/>
              <a:ea typeface="+mj-ea"/>
            </a:endParaRPr>
          </a:p>
        </p:txBody>
      </p:sp>
      <p:sp>
        <p:nvSpPr>
          <p:cNvPr id="32" name="テキスト ボックス 31"/>
          <p:cNvSpPr txBox="1"/>
          <p:nvPr/>
        </p:nvSpPr>
        <p:spPr>
          <a:xfrm>
            <a:off x="5654960" y="3083785"/>
            <a:ext cx="3456383" cy="400110"/>
          </a:xfrm>
          <a:prstGeom prst="rect">
            <a:avLst/>
          </a:prstGeom>
          <a:noFill/>
          <a:ln w="38100">
            <a:noFill/>
          </a:ln>
        </p:spPr>
        <p:txBody>
          <a:bodyPr vert="horz" wrap="square" rtlCol="0">
            <a:spAutoFit/>
          </a:bodyPr>
          <a:lstStyle/>
          <a:p>
            <a:pPr algn="ctr"/>
            <a:r>
              <a:rPr kumimoji="1" lang="ja-JP" altLang="en-US" sz="2000" dirty="0" smtClean="0">
                <a:solidFill>
                  <a:srgbClr val="0000FF"/>
                </a:solidFill>
                <a:latin typeface="+mj-ea"/>
                <a:ea typeface="+mj-ea"/>
              </a:rPr>
              <a:t>アフター･</a:t>
            </a:r>
            <a:r>
              <a:rPr lang="ja-JP" altLang="en-US" sz="2000" dirty="0" smtClean="0">
                <a:solidFill>
                  <a:srgbClr val="0000FF"/>
                </a:solidFill>
                <a:latin typeface="+mj-ea"/>
                <a:ea typeface="+mj-ea"/>
              </a:rPr>
              <a:t>モータリゼーション期</a:t>
            </a:r>
            <a:endParaRPr kumimoji="1" lang="ja-JP" altLang="en-US" sz="2000" dirty="0">
              <a:solidFill>
                <a:srgbClr val="0000FF"/>
              </a:solidFill>
              <a:latin typeface="+mj-ea"/>
              <a:ea typeface="+mj-ea"/>
            </a:endParaRPr>
          </a:p>
        </p:txBody>
      </p:sp>
      <p:sp>
        <p:nvSpPr>
          <p:cNvPr id="33" name="テキスト ボックス 32"/>
          <p:cNvSpPr txBox="1"/>
          <p:nvPr/>
        </p:nvSpPr>
        <p:spPr>
          <a:xfrm>
            <a:off x="52669" y="4293096"/>
            <a:ext cx="2912260" cy="369332"/>
          </a:xfrm>
          <a:prstGeom prst="rect">
            <a:avLst/>
          </a:prstGeom>
          <a:noFill/>
          <a:ln w="38100">
            <a:noFill/>
          </a:ln>
        </p:spPr>
        <p:txBody>
          <a:bodyPr vert="horz" wrap="square" rtlCol="0">
            <a:spAutoFit/>
          </a:bodyPr>
          <a:lstStyle/>
          <a:p>
            <a:pPr algn="ctr"/>
            <a:r>
              <a:rPr kumimoji="1" lang="ja-JP" altLang="en-US" dirty="0" smtClean="0">
                <a:solidFill>
                  <a:srgbClr val="0000FF"/>
                </a:solidFill>
                <a:latin typeface="+mj-ea"/>
                <a:ea typeface="+mj-ea"/>
              </a:rPr>
              <a:t>プレ･モータリゼーション期</a:t>
            </a:r>
            <a:endParaRPr kumimoji="1" lang="ja-JP" altLang="en-US" dirty="0">
              <a:solidFill>
                <a:srgbClr val="0000FF"/>
              </a:solidFill>
              <a:latin typeface="+mj-ea"/>
              <a:ea typeface="+mj-ea"/>
            </a:endParaRPr>
          </a:p>
        </p:txBody>
      </p:sp>
      <p:sp>
        <p:nvSpPr>
          <p:cNvPr id="2" name="フリーフォーム 1"/>
          <p:cNvSpPr/>
          <p:nvPr/>
        </p:nvSpPr>
        <p:spPr>
          <a:xfrm>
            <a:off x="884255" y="681636"/>
            <a:ext cx="7636747" cy="4704280"/>
          </a:xfrm>
          <a:custGeom>
            <a:avLst/>
            <a:gdLst>
              <a:gd name="connsiteX0" fmla="*/ 0 w 7636747"/>
              <a:gd name="connsiteY0" fmla="*/ 31797 h 4704280"/>
              <a:gd name="connsiteX1" fmla="*/ 612949 w 7636747"/>
              <a:gd name="connsiteY1" fmla="*/ 142329 h 4704280"/>
              <a:gd name="connsiteX2" fmla="*/ 1557494 w 7636747"/>
              <a:gd name="connsiteY2" fmla="*/ 1157212 h 4704280"/>
              <a:gd name="connsiteX3" fmla="*/ 2672861 w 7636747"/>
              <a:gd name="connsiteY3" fmla="*/ 1770162 h 4704280"/>
              <a:gd name="connsiteX4" fmla="*/ 4310743 w 7636747"/>
              <a:gd name="connsiteY4" fmla="*/ 2594127 h 4704280"/>
              <a:gd name="connsiteX5" fmla="*/ 4833257 w 7636747"/>
              <a:gd name="connsiteY5" fmla="*/ 3387946 h 4704280"/>
              <a:gd name="connsiteX6" fmla="*/ 5205046 w 7636747"/>
              <a:gd name="connsiteY6" fmla="*/ 4262153 h 4704280"/>
              <a:gd name="connsiteX7" fmla="*/ 6029011 w 7636747"/>
              <a:gd name="connsiteY7" fmla="*/ 4583700 h 4704280"/>
              <a:gd name="connsiteX8" fmla="*/ 6852976 w 7636747"/>
              <a:gd name="connsiteY8" fmla="*/ 4674135 h 4704280"/>
              <a:gd name="connsiteX9" fmla="*/ 7636747 w 7636747"/>
              <a:gd name="connsiteY9" fmla="*/ 4704280 h 470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6747" h="4704280">
                <a:moveTo>
                  <a:pt x="0" y="31797"/>
                </a:moveTo>
                <a:cubicBezTo>
                  <a:pt x="176683" y="-6722"/>
                  <a:pt x="353367" y="-45240"/>
                  <a:pt x="612949" y="142329"/>
                </a:cubicBezTo>
                <a:cubicBezTo>
                  <a:pt x="872531" y="329898"/>
                  <a:pt x="1214175" y="885907"/>
                  <a:pt x="1557494" y="1157212"/>
                </a:cubicBezTo>
                <a:cubicBezTo>
                  <a:pt x="1900813" y="1428517"/>
                  <a:pt x="2213986" y="1530676"/>
                  <a:pt x="2672861" y="1770162"/>
                </a:cubicBezTo>
                <a:cubicBezTo>
                  <a:pt x="3131736" y="2009648"/>
                  <a:pt x="3950677" y="2324496"/>
                  <a:pt x="4310743" y="2594127"/>
                </a:cubicBezTo>
                <a:cubicBezTo>
                  <a:pt x="4670809" y="2863758"/>
                  <a:pt x="4684207" y="3109942"/>
                  <a:pt x="4833257" y="3387946"/>
                </a:cubicBezTo>
                <a:cubicBezTo>
                  <a:pt x="4982308" y="3665950"/>
                  <a:pt x="5005754" y="4062861"/>
                  <a:pt x="5205046" y="4262153"/>
                </a:cubicBezTo>
                <a:cubicBezTo>
                  <a:pt x="5404338" y="4461445"/>
                  <a:pt x="5754356" y="4515036"/>
                  <a:pt x="6029011" y="4583700"/>
                </a:cubicBezTo>
                <a:cubicBezTo>
                  <a:pt x="6303666" y="4652364"/>
                  <a:pt x="6585020" y="4654038"/>
                  <a:pt x="6852976" y="4674135"/>
                </a:cubicBezTo>
                <a:cubicBezTo>
                  <a:pt x="7120932" y="4694232"/>
                  <a:pt x="7378839" y="4699256"/>
                  <a:pt x="7636747" y="470428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92533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1</a:t>
            </a:r>
            <a:r>
              <a:rPr lang="ja-JP" altLang="en-US" sz="3600" dirty="0" smtClean="0">
                <a:solidFill>
                  <a:schemeClr val="tx1"/>
                </a:solidFill>
                <a:latin typeface="+mj-ea"/>
                <a:ea typeface="+mj-ea"/>
              </a:rPr>
              <a:t>人</a:t>
            </a:r>
            <a:r>
              <a:rPr lang="en-US" altLang="ja-JP" sz="3600" dirty="0" smtClean="0">
                <a:solidFill>
                  <a:schemeClr val="tx1"/>
                </a:solidFill>
                <a:latin typeface="+mj-ea"/>
                <a:ea typeface="+mj-ea"/>
              </a:rPr>
              <a:t>GDP</a:t>
            </a:r>
            <a:r>
              <a:rPr lang="ja-JP" altLang="en-US" sz="3600" dirty="0" smtClean="0">
                <a:solidFill>
                  <a:schemeClr val="tx1"/>
                </a:solidFill>
                <a:latin typeface="+mj-ea"/>
                <a:ea typeface="+mj-ea"/>
              </a:rPr>
              <a:t>が低く</a:t>
            </a: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 保有台数の低い国では</a:t>
            </a:r>
          </a:p>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新規比率が低い</a:t>
            </a:r>
          </a:p>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marL="177800" indent="-177800"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77800" indent="-177800"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74</a:t>
            </a:fld>
            <a:endParaRPr lang="ja-JP" altLang="en-US"/>
          </a:p>
        </p:txBody>
      </p:sp>
    </p:spTree>
    <p:extLst>
      <p:ext uri="{BB962C8B-B14F-4D97-AF65-F5344CB8AC3E}">
        <p14:creationId xmlns:p14="http://schemas.microsoft.com/office/powerpoint/2010/main" val="39061450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75</a:t>
            </a:fld>
            <a:endParaRPr lang="en-US" altLang="ja-JP" sz="1400"/>
          </a:p>
        </p:txBody>
      </p:sp>
      <p:sp>
        <p:nvSpPr>
          <p:cNvPr id="6147" name="Rectangle 2"/>
          <p:cNvSpPr>
            <a:spLocks noGrp="1" noChangeArrowheads="1"/>
          </p:cNvSpPr>
          <p:nvPr>
            <p:ph type="subTitle" idx="4294967295"/>
          </p:nvPr>
        </p:nvSpPr>
        <p:spPr>
          <a:xfrm>
            <a:off x="179388" y="1268413"/>
            <a:ext cx="8713787" cy="5589587"/>
          </a:xfrm>
        </p:spPr>
        <p:txBody>
          <a:bodyPr>
            <a:normAutofit/>
          </a:bodyPr>
          <a:lstStyle/>
          <a:p>
            <a:pPr marL="176213" indent="-176213">
              <a:buNone/>
            </a:pPr>
            <a:r>
              <a:rPr lang="ja-JP" altLang="en-US" dirty="0" smtClean="0">
                <a:latin typeface="+mn-ea"/>
              </a:rPr>
              <a:t>▷新規</a:t>
            </a:r>
          </a:p>
          <a:p>
            <a:pPr marL="176213" indent="-176213">
              <a:buNone/>
            </a:pPr>
            <a:r>
              <a:rPr lang="ja-JP" altLang="en-US" dirty="0" smtClean="0">
                <a:latin typeface="+mn-ea"/>
              </a:rPr>
              <a:t>・生れて初めて自動車を購入する者</a:t>
            </a:r>
          </a:p>
          <a:p>
            <a:pPr marL="176213" indent="-176213">
              <a:buNone/>
            </a:pPr>
            <a:r>
              <a:rPr lang="ja-JP" altLang="en-US" dirty="0" smtClean="0">
                <a:latin typeface="+mn-ea"/>
              </a:rPr>
              <a:t>・先進国では</a:t>
            </a:r>
            <a:r>
              <a:rPr lang="en-US" altLang="ja-JP" dirty="0" smtClean="0">
                <a:latin typeface="+mn-ea"/>
              </a:rPr>
              <a:t>20</a:t>
            </a:r>
            <a:r>
              <a:rPr lang="ja-JP" altLang="en-US" dirty="0" smtClean="0">
                <a:latin typeface="+mn-ea"/>
              </a:rPr>
              <a:t>歳台が大半</a:t>
            </a:r>
          </a:p>
          <a:p>
            <a:pPr marL="176213" indent="-176213">
              <a:buNone/>
            </a:pPr>
            <a:r>
              <a:rPr lang="ja-JP" altLang="en-US" dirty="0" smtClean="0">
                <a:latin typeface="+mn-ea"/>
              </a:rPr>
              <a:t>▷代替</a:t>
            </a:r>
          </a:p>
          <a:p>
            <a:pPr marL="176213" indent="-176213">
              <a:buNone/>
            </a:pPr>
            <a:r>
              <a:rPr lang="ja-JP" altLang="en-US" dirty="0" smtClean="0">
                <a:latin typeface="+mn-ea"/>
              </a:rPr>
              <a:t>・これまでに自動車購入の経験がある者</a:t>
            </a:r>
          </a:p>
          <a:p>
            <a:pPr marL="176213" indent="-176213">
              <a:buNone/>
            </a:pPr>
            <a:r>
              <a:rPr lang="ja-JP" altLang="en-US" dirty="0" smtClean="0">
                <a:latin typeface="+mn-ea"/>
              </a:rPr>
              <a:t>・いわゆる買い替え</a:t>
            </a:r>
            <a:r>
              <a:rPr lang="en-US" altLang="ja-JP" dirty="0" smtClean="0">
                <a:latin typeface="+mn-ea"/>
              </a:rPr>
              <a:t>,</a:t>
            </a:r>
            <a:r>
              <a:rPr lang="ja-JP" altLang="en-US" dirty="0" smtClean="0">
                <a:latin typeface="+mn-ea"/>
              </a:rPr>
              <a:t> 乗り換え</a:t>
            </a:r>
          </a:p>
          <a:p>
            <a:pPr marL="176213" indent="-176213">
              <a:buNone/>
            </a:pPr>
            <a:r>
              <a:rPr lang="ja-JP" altLang="en-US" dirty="0" smtClean="0">
                <a:latin typeface="+mn-ea"/>
              </a:rPr>
              <a:t>・それまでに乗っていた車を下取</a:t>
            </a:r>
            <a:r>
              <a:rPr lang="en-US" altLang="ja-JP" dirty="0" smtClean="0">
                <a:latin typeface="+mn-ea"/>
              </a:rPr>
              <a:t>,</a:t>
            </a:r>
            <a:r>
              <a:rPr lang="ja-JP" altLang="en-US" dirty="0" smtClean="0">
                <a:latin typeface="+mn-ea"/>
              </a:rPr>
              <a:t>あるいは解体</a:t>
            </a:r>
          </a:p>
          <a:p>
            <a:pPr marL="176213" indent="-176213">
              <a:buNone/>
            </a:pPr>
            <a:r>
              <a:rPr lang="ja-JP" altLang="en-US" dirty="0" smtClean="0">
                <a:latin typeface="+mn-ea"/>
              </a:rPr>
              <a:t>▷増車</a:t>
            </a:r>
          </a:p>
          <a:p>
            <a:pPr marL="176213" indent="-176213">
              <a:buNone/>
            </a:pPr>
            <a:r>
              <a:rPr lang="ja-JP" altLang="en-US" dirty="0" smtClean="0">
                <a:latin typeface="+mn-ea"/>
              </a:rPr>
              <a:t>・既に自動車を保有している者が追加的に購入</a:t>
            </a:r>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75</a:t>
            </a:fld>
            <a:endParaRPr lang="en-US" altLang="ja-JP" sz="1400"/>
          </a:p>
        </p:txBody>
      </p:sp>
      <p:sp>
        <p:nvSpPr>
          <p:cNvPr id="8199" name="Rectangle 2"/>
          <p:cNvSpPr>
            <a:spLocks noChangeArrowheads="1"/>
          </p:cNvSpPr>
          <p:nvPr/>
        </p:nvSpPr>
        <p:spPr bwMode="auto">
          <a:xfrm>
            <a:off x="250825" y="404813"/>
            <a:ext cx="8569325" cy="719137"/>
          </a:xfrm>
          <a:prstGeom prst="rect">
            <a:avLst/>
          </a:prstGeom>
          <a:noFill/>
          <a:ln w="9525">
            <a:noFill/>
            <a:miter lim="800000"/>
            <a:headEnd/>
            <a:tailEnd/>
          </a:ln>
          <a:effectLst/>
        </p:spPr>
        <p:txBody>
          <a:bodyPr/>
          <a:lstStyle/>
          <a:p>
            <a:pPr marL="176213" indent="-176213" algn="ctr">
              <a:spcBef>
                <a:spcPct val="20000"/>
              </a:spcBef>
              <a:defRPr/>
            </a:pPr>
            <a:r>
              <a:rPr lang="ja-JP" altLang="en-US" sz="3200" dirty="0" smtClean="0">
                <a:latin typeface="+mj-ea"/>
                <a:ea typeface="+mj-ea"/>
              </a:rPr>
              <a:t>自動車購入者の分類</a:t>
            </a:r>
            <a:endParaRPr lang="ja-JP" altLang="en-US" sz="3200" dirty="0">
              <a:latin typeface="+mj-ea"/>
              <a:ea typeface="+mj-ea"/>
            </a:endParaRPr>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75</a:t>
            </a:fld>
            <a:endParaRPr lang="en-US" altLang="ja-JP" sz="1400"/>
          </a:p>
        </p:txBody>
      </p:sp>
    </p:spTree>
    <p:extLst>
      <p:ext uri="{BB962C8B-B14F-4D97-AF65-F5344CB8AC3E}">
        <p14:creationId xmlns:p14="http://schemas.microsoft.com/office/powerpoint/2010/main" val="32997814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新興国では区分が変わる</a:t>
            </a:r>
          </a:p>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▷大家族主義の国では</a:t>
            </a:r>
            <a:r>
              <a:rPr lang="en-US" altLang="ja-JP" dirty="0" smtClean="0">
                <a:solidFill>
                  <a:schemeClr val="tx1"/>
                </a:solidFill>
                <a:latin typeface="+mj-ea"/>
                <a:ea typeface="+mj-ea"/>
              </a:rPr>
              <a:t>,</a:t>
            </a:r>
            <a:r>
              <a:rPr lang="ja-JP" altLang="en-US" dirty="0" smtClean="0">
                <a:solidFill>
                  <a:schemeClr val="tx1"/>
                </a:solidFill>
                <a:latin typeface="+mj-ea"/>
                <a:ea typeface="+mj-ea"/>
              </a:rPr>
              <a:t>息子が同居しているために</a:t>
            </a:r>
            <a:r>
              <a:rPr lang="en-US" altLang="ja-JP" dirty="0" smtClean="0">
                <a:solidFill>
                  <a:schemeClr val="tx1"/>
                </a:solidFill>
                <a:latin typeface="+mj-ea"/>
                <a:ea typeface="+mj-ea"/>
              </a:rPr>
              <a:t>,</a:t>
            </a:r>
            <a:r>
              <a:rPr lang="ja-JP" altLang="en-US" dirty="0" smtClean="0">
                <a:solidFill>
                  <a:schemeClr val="tx1"/>
                </a:solidFill>
                <a:latin typeface="+mj-ea"/>
                <a:ea typeface="+mj-ea"/>
              </a:rPr>
              <a:t>親が息子に車を買い与えた場合</a:t>
            </a:r>
            <a:r>
              <a:rPr lang="en-US" altLang="ja-JP" dirty="0" smtClean="0">
                <a:solidFill>
                  <a:schemeClr val="tx1"/>
                </a:solidFill>
                <a:latin typeface="+mj-ea"/>
                <a:ea typeface="+mj-ea"/>
              </a:rPr>
              <a:t>,</a:t>
            </a:r>
            <a:r>
              <a:rPr lang="ja-JP" altLang="en-US" dirty="0" smtClean="0">
                <a:solidFill>
                  <a:schemeClr val="tx1"/>
                </a:solidFill>
                <a:latin typeface="+mj-ea"/>
                <a:ea typeface="+mj-ea"/>
              </a:rPr>
              <a:t>増車となる</a:t>
            </a:r>
            <a:r>
              <a:rPr lang="en-US" altLang="ja-JP" dirty="0" smtClean="0">
                <a:solidFill>
                  <a:schemeClr val="tx1"/>
                </a:solidFill>
                <a:latin typeface="+mj-ea"/>
                <a:ea typeface="+mj-ea"/>
              </a:rPr>
              <a:t>｡</a:t>
            </a:r>
            <a:r>
              <a:rPr lang="ja-JP" altLang="en-US" dirty="0" smtClean="0">
                <a:solidFill>
                  <a:schemeClr val="tx1"/>
                </a:solidFill>
                <a:latin typeface="+mj-ea"/>
                <a:ea typeface="+mj-ea"/>
              </a:rPr>
              <a:t>先進国では別居しているため</a:t>
            </a:r>
            <a:r>
              <a:rPr lang="en-US" altLang="ja-JP" dirty="0" smtClean="0">
                <a:solidFill>
                  <a:schemeClr val="tx1"/>
                </a:solidFill>
                <a:latin typeface="+mj-ea"/>
                <a:ea typeface="+mj-ea"/>
              </a:rPr>
              <a:t>,</a:t>
            </a:r>
            <a:r>
              <a:rPr lang="ja-JP" altLang="en-US" dirty="0" smtClean="0">
                <a:solidFill>
                  <a:schemeClr val="tx1"/>
                </a:solidFill>
                <a:latin typeface="+mj-ea"/>
                <a:ea typeface="+mj-ea"/>
              </a:rPr>
              <a:t>新規となる</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･このような例があるので</a:t>
            </a:r>
            <a:r>
              <a:rPr lang="en-US" altLang="ja-JP" dirty="0" smtClean="0">
                <a:solidFill>
                  <a:schemeClr val="tx1"/>
                </a:solidFill>
                <a:latin typeface="+mj-ea"/>
                <a:ea typeface="+mj-ea"/>
              </a:rPr>
              <a:t>,</a:t>
            </a:r>
            <a:r>
              <a:rPr lang="ja-JP" altLang="en-US" dirty="0" smtClean="0">
                <a:solidFill>
                  <a:schemeClr val="tx1"/>
                </a:solidFill>
                <a:latin typeface="+mj-ea"/>
                <a:ea typeface="+mj-ea"/>
              </a:rPr>
              <a:t>新規が小さくなる傾向がある</a:t>
            </a:r>
          </a:p>
          <a:p>
            <a:pPr marL="177800" indent="-177800"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76</a:t>
            </a:fld>
            <a:endParaRPr lang="ja-JP" altLang="en-US"/>
          </a:p>
        </p:txBody>
      </p:sp>
    </p:spTree>
    <p:extLst>
      <p:ext uri="{BB962C8B-B14F-4D97-AF65-F5344CB8AC3E}">
        <p14:creationId xmlns:p14="http://schemas.microsoft.com/office/powerpoint/2010/main" val="29044543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新規</a:t>
            </a: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代替</a:t>
            </a: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増車と保有台数の関係</a:t>
            </a:r>
          </a:p>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保有台数		保有世帯数</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新規		   増大		     増大</a:t>
            </a:r>
          </a:p>
          <a:p>
            <a:pPr marL="804863" indent="-804863" algn="l" eaLnBrk="1" fontAlgn="auto" hangingPunct="1">
              <a:spcAft>
                <a:spcPts val="0"/>
              </a:spcAft>
              <a:buFont typeface="Arial" panose="020B0604020202020204" pitchFamily="34" charset="0"/>
              <a:buNone/>
              <a:defRPr/>
            </a:pPr>
            <a:r>
              <a:rPr lang="ja-JP" altLang="en-US" dirty="0">
                <a:solidFill>
                  <a:schemeClr val="tx1"/>
                </a:solidFill>
                <a:latin typeface="+mj-ea"/>
                <a:ea typeface="+mj-ea"/>
              </a:rPr>
              <a:t>代替</a:t>
            </a:r>
            <a:r>
              <a:rPr lang="en-US" altLang="ja-JP" dirty="0" smtClean="0">
                <a:solidFill>
                  <a:schemeClr val="tx1"/>
                </a:solidFill>
                <a:latin typeface="+mj-ea"/>
                <a:ea typeface="+mj-ea"/>
              </a:rPr>
              <a:t>(</a:t>
            </a:r>
            <a:r>
              <a:rPr lang="ja-JP" altLang="en-US" dirty="0" smtClean="0">
                <a:solidFill>
                  <a:schemeClr val="tx1"/>
                </a:solidFill>
                <a:latin typeface="+mj-ea"/>
                <a:ea typeface="+mj-ea"/>
              </a:rPr>
              <a:t>下取</a:t>
            </a:r>
            <a:r>
              <a:rPr lang="en-US" altLang="ja-JP" dirty="0" smtClean="0">
                <a:solidFill>
                  <a:schemeClr val="tx1"/>
                </a:solidFill>
                <a:latin typeface="+mj-ea"/>
                <a:ea typeface="+mj-ea"/>
              </a:rPr>
              <a:t>)</a:t>
            </a:r>
            <a:r>
              <a:rPr lang="ja-JP" altLang="en-US" dirty="0" smtClean="0">
                <a:solidFill>
                  <a:schemeClr val="tx1"/>
                </a:solidFill>
                <a:latin typeface="+mj-ea"/>
                <a:ea typeface="+mj-ea"/>
              </a:rPr>
              <a:t>   増大		     増大</a:t>
            </a:r>
          </a:p>
          <a:p>
            <a:pPr marL="804863" indent="-804863" algn="l" eaLnBrk="1" fontAlgn="auto" hangingPunct="1">
              <a:spcAft>
                <a:spcPts val="0"/>
              </a:spcAft>
              <a:buFont typeface="Arial" panose="020B0604020202020204" pitchFamily="34" charset="0"/>
              <a:buNone/>
              <a:defRPr/>
            </a:pPr>
            <a:r>
              <a:rPr lang="ja-JP" altLang="en-US" dirty="0">
                <a:solidFill>
                  <a:schemeClr val="tx1"/>
                </a:solidFill>
                <a:latin typeface="+mj-ea"/>
                <a:ea typeface="+mj-ea"/>
              </a:rPr>
              <a:t>代替</a:t>
            </a:r>
            <a:r>
              <a:rPr lang="en-US" altLang="ja-JP" dirty="0" smtClean="0">
                <a:solidFill>
                  <a:schemeClr val="tx1"/>
                </a:solidFill>
                <a:latin typeface="+mj-ea"/>
                <a:ea typeface="+mj-ea"/>
              </a:rPr>
              <a:t>(</a:t>
            </a:r>
            <a:r>
              <a:rPr lang="ja-JP" altLang="en-US" dirty="0" smtClean="0">
                <a:solidFill>
                  <a:schemeClr val="tx1"/>
                </a:solidFill>
                <a:latin typeface="+mj-ea"/>
                <a:ea typeface="+mj-ea"/>
              </a:rPr>
              <a:t>解体</a:t>
            </a:r>
            <a:r>
              <a:rPr lang="en-US" altLang="ja-JP" dirty="0" smtClean="0">
                <a:solidFill>
                  <a:schemeClr val="tx1"/>
                </a:solidFill>
                <a:latin typeface="+mj-ea"/>
                <a:ea typeface="+mj-ea"/>
              </a:rPr>
              <a:t>)</a:t>
            </a:r>
            <a:r>
              <a:rPr lang="ja-JP" altLang="en-US" dirty="0" smtClean="0">
                <a:solidFill>
                  <a:schemeClr val="tx1"/>
                </a:solidFill>
                <a:latin typeface="+mj-ea"/>
                <a:ea typeface="+mj-ea"/>
              </a:rPr>
              <a:t>  変化なし 	   変化なし</a:t>
            </a:r>
          </a:p>
          <a:p>
            <a:pPr marL="804863" indent="-804863"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増車		   増大		      変化なし	 		 			</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77</a:t>
            </a:fld>
            <a:endParaRPr lang="ja-JP" altLang="en-US"/>
          </a:p>
        </p:txBody>
      </p:sp>
    </p:spTree>
    <p:extLst>
      <p:ext uri="{BB962C8B-B14F-4D97-AF65-F5344CB8AC3E}">
        <p14:creationId xmlns:p14="http://schemas.microsoft.com/office/powerpoint/2010/main" val="15462460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920641" y="548680"/>
            <a:ext cx="0" cy="496855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H="1">
            <a:off x="920641" y="5517232"/>
            <a:ext cx="7735036"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テキスト ボックス 3"/>
          <p:cNvSpPr txBox="1"/>
          <p:nvPr/>
        </p:nvSpPr>
        <p:spPr>
          <a:xfrm>
            <a:off x="91560" y="202915"/>
            <a:ext cx="1312088" cy="345765"/>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smtClean="0">
                <a:effectLst/>
                <a:latin typeface="+mj-ea"/>
                <a:ea typeface="+mj-ea"/>
                <a:cs typeface="Times New Roman"/>
              </a:rPr>
              <a:t>新規比率</a:t>
            </a:r>
            <a:r>
              <a:rPr lang="ja-JP" altLang="en-US" sz="1600" b="1" kern="100" dirty="0" smtClean="0">
                <a:effectLst/>
                <a:latin typeface="+mj-ea"/>
                <a:ea typeface="+mj-ea"/>
                <a:cs typeface="Times New Roman"/>
              </a:rPr>
              <a:t> ％</a:t>
            </a:r>
            <a:endParaRPr lang="ja-JP" sz="1050" kern="100" dirty="0">
              <a:effectLst/>
              <a:ea typeface="ＭＳ 明朝"/>
              <a:cs typeface="Times New Roman"/>
            </a:endParaRPr>
          </a:p>
        </p:txBody>
      </p:sp>
      <p:sp>
        <p:nvSpPr>
          <p:cNvPr id="7" name="テキスト ボックス 4"/>
          <p:cNvSpPr txBox="1"/>
          <p:nvPr/>
        </p:nvSpPr>
        <p:spPr>
          <a:xfrm>
            <a:off x="323528" y="671286"/>
            <a:ext cx="597114" cy="29845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600" b="1" kern="100" dirty="0">
                <a:effectLst/>
                <a:latin typeface="+mj-ea"/>
                <a:ea typeface="+mj-ea"/>
                <a:cs typeface="Times New Roman"/>
              </a:rPr>
              <a:t>100</a:t>
            </a:r>
            <a:endParaRPr lang="ja-JP" sz="1600" b="1" kern="100" dirty="0">
              <a:effectLst/>
              <a:latin typeface="+mj-ea"/>
              <a:ea typeface="+mj-ea"/>
              <a:cs typeface="Times New Roman"/>
            </a:endParaRPr>
          </a:p>
        </p:txBody>
      </p:sp>
      <p:sp>
        <p:nvSpPr>
          <p:cNvPr id="8" name="テキスト ボックス 5"/>
          <p:cNvSpPr txBox="1"/>
          <p:nvPr/>
        </p:nvSpPr>
        <p:spPr>
          <a:xfrm>
            <a:off x="488841" y="2985390"/>
            <a:ext cx="431800" cy="29845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600" b="1" kern="100" dirty="0">
                <a:effectLst/>
                <a:latin typeface="+mj-ea"/>
                <a:ea typeface="+mj-ea"/>
                <a:cs typeface="Times New Roman"/>
              </a:rPr>
              <a:t>50</a:t>
            </a:r>
            <a:endParaRPr lang="ja-JP" sz="1600" b="1" kern="100" dirty="0">
              <a:effectLst/>
              <a:latin typeface="+mj-ea"/>
              <a:ea typeface="+mj-ea"/>
              <a:cs typeface="Times New Roman"/>
            </a:endParaRPr>
          </a:p>
        </p:txBody>
      </p:sp>
      <p:sp>
        <p:nvSpPr>
          <p:cNvPr id="10" name="テキスト ボックス 8"/>
          <p:cNvSpPr txBox="1"/>
          <p:nvPr/>
        </p:nvSpPr>
        <p:spPr>
          <a:xfrm>
            <a:off x="6516216" y="5930900"/>
            <a:ext cx="2232248" cy="29210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kern="100" dirty="0" smtClean="0">
                <a:effectLst/>
                <a:latin typeface="+mj-ea"/>
                <a:ea typeface="+mj-ea"/>
                <a:cs typeface="Times New Roman"/>
              </a:rPr>
              <a:t>1000</a:t>
            </a:r>
            <a:r>
              <a:rPr lang="ja-JP" sz="1600" kern="100" dirty="0">
                <a:effectLst/>
                <a:latin typeface="+mj-ea"/>
                <a:ea typeface="+mj-ea"/>
                <a:cs typeface="Times New Roman"/>
              </a:rPr>
              <a:t>人当り保有台数</a:t>
            </a:r>
          </a:p>
          <a:p>
            <a:pPr algn="just">
              <a:spcAft>
                <a:spcPts val="0"/>
              </a:spcAft>
            </a:pPr>
            <a:r>
              <a:rPr lang="en-US" sz="1050" kern="100" dirty="0">
                <a:effectLst/>
                <a:ea typeface="ＭＳ 明朝"/>
                <a:cs typeface="Times New Roman"/>
              </a:rPr>
              <a:t> </a:t>
            </a:r>
            <a:endParaRPr lang="ja-JP" sz="1050" kern="100" dirty="0">
              <a:effectLst/>
              <a:ea typeface="ＭＳ 明朝"/>
              <a:cs typeface="Times New Roman"/>
            </a:endParaRPr>
          </a:p>
        </p:txBody>
      </p:sp>
      <p:sp>
        <p:nvSpPr>
          <p:cNvPr id="11" name="テキスト ボックス 11"/>
          <p:cNvSpPr txBox="1"/>
          <p:nvPr/>
        </p:nvSpPr>
        <p:spPr>
          <a:xfrm>
            <a:off x="920641" y="5589240"/>
            <a:ext cx="7735036" cy="29210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600" kern="100" dirty="0" smtClean="0">
                <a:effectLst/>
                <a:latin typeface="+mj-ea"/>
                <a:ea typeface="+mj-ea"/>
                <a:cs typeface="Times New Roman"/>
              </a:rPr>
              <a:t>         </a:t>
            </a:r>
            <a:r>
              <a:rPr lang="en-US" altLang="ja-JP" sz="1600" b="1" kern="100" dirty="0" smtClean="0">
                <a:effectLst/>
                <a:latin typeface="+mj-ea"/>
                <a:ea typeface="+mj-ea"/>
                <a:cs typeface="Times New Roman"/>
              </a:rPr>
              <a:t>10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60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100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200</a:t>
            </a:r>
            <a:r>
              <a:rPr lang="ja-JP" altLang="en-US" sz="1600" b="1" kern="100" dirty="0" smtClean="0">
                <a:effectLst/>
                <a:latin typeface="+mn-ea"/>
                <a:cs typeface="Times New Roman"/>
              </a:rPr>
              <a:t>  	</a:t>
            </a:r>
            <a:r>
              <a:rPr lang="en-US" altLang="ja-JP" sz="1600" b="1" kern="100" dirty="0" smtClean="0">
                <a:effectLst/>
                <a:latin typeface="+mn-ea"/>
                <a:cs typeface="Times New Roman"/>
              </a:rPr>
              <a:t>300</a:t>
            </a:r>
            <a:r>
              <a:rPr lang="en-US" sz="1600" b="1" kern="100" dirty="0" smtClean="0">
                <a:effectLst/>
                <a:latin typeface="+mn-ea"/>
                <a:cs typeface="Times New Roman"/>
              </a:rPr>
              <a:t>     </a:t>
            </a:r>
            <a:r>
              <a:rPr lang="en-US" altLang="ja-JP" sz="1600" b="1" kern="100" dirty="0" smtClean="0">
                <a:effectLst/>
                <a:latin typeface="+mn-ea"/>
                <a:cs typeface="Times New Roman"/>
              </a:rPr>
              <a:t>400</a:t>
            </a:r>
            <a:r>
              <a:rPr lang="en-US" sz="1600" b="1" kern="100" dirty="0" smtClean="0">
                <a:effectLst/>
                <a:latin typeface="+mn-ea"/>
                <a:cs typeface="Times New Roman"/>
              </a:rPr>
              <a:t> </a:t>
            </a:r>
            <a:r>
              <a:rPr lang="ja-JP" altLang="en-US" sz="1600" b="1" kern="100" dirty="0" smtClean="0">
                <a:effectLst/>
                <a:latin typeface="+mn-ea"/>
                <a:cs typeface="Times New Roman"/>
              </a:rPr>
              <a:t>  </a:t>
            </a:r>
            <a:r>
              <a:rPr lang="en-US" sz="1600" b="1" kern="100" dirty="0" smtClean="0">
                <a:effectLst/>
                <a:latin typeface="+mn-ea"/>
                <a:cs typeface="Times New Roman"/>
              </a:rPr>
              <a:t> </a:t>
            </a:r>
            <a:r>
              <a:rPr lang="en-US" altLang="ja-JP" sz="1600" b="1" kern="100" dirty="0" smtClean="0">
                <a:effectLst/>
                <a:latin typeface="+mn-ea"/>
                <a:cs typeface="Times New Roman"/>
              </a:rPr>
              <a:t>500</a:t>
            </a:r>
            <a:r>
              <a:rPr lang="ja-JP" altLang="en-US" sz="1600" b="1" kern="100" dirty="0" smtClean="0">
                <a:effectLst/>
                <a:latin typeface="+mn-ea"/>
                <a:cs typeface="Times New Roman"/>
              </a:rPr>
              <a:t>	          </a:t>
            </a:r>
            <a:r>
              <a:rPr lang="en-US" altLang="ja-JP" sz="1600" b="1" kern="100" dirty="0" smtClean="0">
                <a:effectLst/>
                <a:latin typeface="+mn-ea"/>
                <a:cs typeface="Times New Roman"/>
              </a:rPr>
              <a:t>800</a:t>
            </a:r>
            <a:r>
              <a:rPr lang="en-US" sz="1600" kern="100" dirty="0">
                <a:effectLst/>
                <a:latin typeface="+mj-ea"/>
                <a:ea typeface="+mj-ea"/>
                <a:cs typeface="Times New Roman"/>
              </a:rPr>
              <a:t> </a:t>
            </a:r>
            <a:endParaRPr lang="ja-JP" sz="1600" kern="100" dirty="0">
              <a:effectLst/>
              <a:latin typeface="+mj-ea"/>
              <a:ea typeface="+mj-ea"/>
              <a:cs typeface="Times New Roman"/>
            </a:endParaRPr>
          </a:p>
        </p:txBody>
      </p:sp>
      <p:sp>
        <p:nvSpPr>
          <p:cNvPr id="24" name="Rectangle 21"/>
          <p:cNvSpPr>
            <a:spLocks noChangeArrowheads="1"/>
          </p:cNvSpPr>
          <p:nvPr/>
        </p:nvSpPr>
        <p:spPr bwMode="auto">
          <a:xfrm>
            <a:off x="2197791" y="138499"/>
            <a:ext cx="47484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3200" b="1" i="0" u="none" strike="noStrike" cap="none" normalizeH="0" baseline="0" dirty="0" smtClean="0">
                <a:ln>
                  <a:noFill/>
                </a:ln>
                <a:solidFill>
                  <a:schemeClr val="tx1"/>
                </a:solidFill>
                <a:effectLst/>
                <a:latin typeface="+mj-ea"/>
                <a:ea typeface="+mj-ea"/>
                <a:cs typeface="Times New Roman" pitchFamily="18" charset="0"/>
              </a:rPr>
              <a:t>Ｓカーブ　新規比率の推移</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26" name="直線コネクタ 25"/>
          <p:cNvCxnSpPr/>
          <p:nvPr/>
        </p:nvCxnSpPr>
        <p:spPr>
          <a:xfrm>
            <a:off x="920641" y="723274"/>
            <a:ext cx="26698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フリーフォーム 29"/>
          <p:cNvSpPr/>
          <p:nvPr/>
        </p:nvSpPr>
        <p:spPr>
          <a:xfrm>
            <a:off x="1166327" y="727788"/>
            <a:ext cx="7366113" cy="4573420"/>
          </a:xfrm>
          <a:custGeom>
            <a:avLst/>
            <a:gdLst>
              <a:gd name="connsiteX0" fmla="*/ 0 w 7259216"/>
              <a:gd name="connsiteY0" fmla="*/ 0 h 4787466"/>
              <a:gd name="connsiteX1" fmla="*/ 130628 w 7259216"/>
              <a:gd name="connsiteY1" fmla="*/ 3928188 h 4787466"/>
              <a:gd name="connsiteX2" fmla="*/ 270587 w 7259216"/>
              <a:gd name="connsiteY2" fmla="*/ 4683967 h 4787466"/>
              <a:gd name="connsiteX3" fmla="*/ 923730 w 7259216"/>
              <a:gd name="connsiteY3" fmla="*/ 4572000 h 4787466"/>
              <a:gd name="connsiteX4" fmla="*/ 1698171 w 7259216"/>
              <a:gd name="connsiteY4" fmla="*/ 4170783 h 4787466"/>
              <a:gd name="connsiteX5" fmla="*/ 2360644 w 7259216"/>
              <a:gd name="connsiteY5" fmla="*/ 2771192 h 4787466"/>
              <a:gd name="connsiteX6" fmla="*/ 2836506 w 7259216"/>
              <a:gd name="connsiteY6" fmla="*/ 1772816 h 4787466"/>
              <a:gd name="connsiteX7" fmla="*/ 3685591 w 7259216"/>
              <a:gd name="connsiteY7" fmla="*/ 1716832 h 4787466"/>
              <a:gd name="connsiteX8" fmla="*/ 4404049 w 7259216"/>
              <a:gd name="connsiteY8" fmla="*/ 3125755 h 4787466"/>
              <a:gd name="connsiteX9" fmla="*/ 4795934 w 7259216"/>
              <a:gd name="connsiteY9" fmla="*/ 4329404 h 4787466"/>
              <a:gd name="connsiteX10" fmla="*/ 5635689 w 7259216"/>
              <a:gd name="connsiteY10" fmla="*/ 4758612 h 4787466"/>
              <a:gd name="connsiteX11" fmla="*/ 7259216 w 7259216"/>
              <a:gd name="connsiteY11" fmla="*/ 4749281 h 478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9216" h="4787466">
                <a:moveTo>
                  <a:pt x="0" y="0"/>
                </a:moveTo>
                <a:cubicBezTo>
                  <a:pt x="42765" y="1573763"/>
                  <a:pt x="85530" y="3147527"/>
                  <a:pt x="130628" y="3928188"/>
                </a:cubicBezTo>
                <a:cubicBezTo>
                  <a:pt x="175726" y="4708849"/>
                  <a:pt x="138403" y="4576665"/>
                  <a:pt x="270587" y="4683967"/>
                </a:cubicBezTo>
                <a:cubicBezTo>
                  <a:pt x="402771" y="4791269"/>
                  <a:pt x="685799" y="4657531"/>
                  <a:pt x="923730" y="4572000"/>
                </a:cubicBezTo>
                <a:cubicBezTo>
                  <a:pt x="1161661" y="4486469"/>
                  <a:pt x="1458685" y="4470918"/>
                  <a:pt x="1698171" y="4170783"/>
                </a:cubicBezTo>
                <a:cubicBezTo>
                  <a:pt x="1937657" y="3870648"/>
                  <a:pt x="2360644" y="2771192"/>
                  <a:pt x="2360644" y="2771192"/>
                </a:cubicBezTo>
                <a:cubicBezTo>
                  <a:pt x="2550367" y="2371531"/>
                  <a:pt x="2615682" y="1948543"/>
                  <a:pt x="2836506" y="1772816"/>
                </a:cubicBezTo>
                <a:cubicBezTo>
                  <a:pt x="3057330" y="1597089"/>
                  <a:pt x="3424334" y="1491342"/>
                  <a:pt x="3685591" y="1716832"/>
                </a:cubicBezTo>
                <a:cubicBezTo>
                  <a:pt x="3946848" y="1942322"/>
                  <a:pt x="4218992" y="2690326"/>
                  <a:pt x="4404049" y="3125755"/>
                </a:cubicBezTo>
                <a:cubicBezTo>
                  <a:pt x="4589106" y="3561184"/>
                  <a:pt x="4590661" y="4057261"/>
                  <a:pt x="4795934" y="4329404"/>
                </a:cubicBezTo>
                <a:cubicBezTo>
                  <a:pt x="5001207" y="4601547"/>
                  <a:pt x="5225142" y="4688633"/>
                  <a:pt x="5635689" y="4758612"/>
                </a:cubicBezTo>
                <a:cubicBezTo>
                  <a:pt x="6046236" y="4828591"/>
                  <a:pt x="7259216" y="4749281"/>
                  <a:pt x="7259216" y="4749281"/>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987824" y="1797316"/>
            <a:ext cx="2736304" cy="400110"/>
          </a:xfrm>
          <a:prstGeom prst="rect">
            <a:avLst/>
          </a:prstGeom>
          <a:noFill/>
          <a:ln w="38100">
            <a:noFill/>
          </a:ln>
        </p:spPr>
        <p:txBody>
          <a:bodyPr vert="horz" wrap="square" rtlCol="0">
            <a:spAutoFit/>
          </a:bodyPr>
          <a:lstStyle/>
          <a:p>
            <a:pPr algn="ctr"/>
            <a:r>
              <a:rPr kumimoji="1" lang="ja-JP" altLang="en-US" sz="2000" dirty="0" smtClean="0">
                <a:solidFill>
                  <a:srgbClr val="FF0000"/>
                </a:solidFill>
                <a:latin typeface="+mj-ea"/>
                <a:ea typeface="+mj-ea"/>
              </a:rPr>
              <a:t>モータリゼーション期</a:t>
            </a:r>
            <a:endParaRPr kumimoji="1" lang="ja-JP" altLang="en-US" sz="2000" dirty="0">
              <a:solidFill>
                <a:srgbClr val="FF0000"/>
              </a:solidFill>
              <a:latin typeface="+mj-ea"/>
              <a:ea typeface="+mj-ea"/>
            </a:endParaRPr>
          </a:p>
        </p:txBody>
      </p:sp>
      <p:sp>
        <p:nvSpPr>
          <p:cNvPr id="32" name="テキスト ボックス 31"/>
          <p:cNvSpPr txBox="1"/>
          <p:nvPr/>
        </p:nvSpPr>
        <p:spPr>
          <a:xfrm>
            <a:off x="5654960" y="3083785"/>
            <a:ext cx="3456383" cy="400110"/>
          </a:xfrm>
          <a:prstGeom prst="rect">
            <a:avLst/>
          </a:prstGeom>
          <a:noFill/>
          <a:ln w="38100">
            <a:noFill/>
          </a:ln>
        </p:spPr>
        <p:txBody>
          <a:bodyPr vert="horz" wrap="square" rtlCol="0">
            <a:spAutoFit/>
          </a:bodyPr>
          <a:lstStyle/>
          <a:p>
            <a:pPr algn="ctr"/>
            <a:r>
              <a:rPr kumimoji="1" lang="ja-JP" altLang="en-US" sz="2000" dirty="0" smtClean="0">
                <a:solidFill>
                  <a:srgbClr val="0000FF"/>
                </a:solidFill>
                <a:latin typeface="+mj-ea"/>
                <a:ea typeface="+mj-ea"/>
              </a:rPr>
              <a:t>アフター･</a:t>
            </a:r>
            <a:r>
              <a:rPr lang="ja-JP" altLang="en-US" sz="2000" dirty="0" smtClean="0">
                <a:solidFill>
                  <a:srgbClr val="0000FF"/>
                </a:solidFill>
                <a:latin typeface="+mj-ea"/>
                <a:ea typeface="+mj-ea"/>
              </a:rPr>
              <a:t>モータリゼーション期</a:t>
            </a:r>
            <a:endParaRPr kumimoji="1" lang="ja-JP" altLang="en-US" sz="2000" dirty="0">
              <a:solidFill>
                <a:srgbClr val="0000FF"/>
              </a:solidFill>
              <a:latin typeface="+mj-ea"/>
              <a:ea typeface="+mj-ea"/>
            </a:endParaRPr>
          </a:p>
        </p:txBody>
      </p:sp>
      <p:sp>
        <p:nvSpPr>
          <p:cNvPr id="33" name="テキスト ボックス 32"/>
          <p:cNvSpPr txBox="1"/>
          <p:nvPr/>
        </p:nvSpPr>
        <p:spPr>
          <a:xfrm>
            <a:off x="52669" y="4293096"/>
            <a:ext cx="2912260" cy="369332"/>
          </a:xfrm>
          <a:prstGeom prst="rect">
            <a:avLst/>
          </a:prstGeom>
          <a:noFill/>
          <a:ln w="38100">
            <a:noFill/>
          </a:ln>
        </p:spPr>
        <p:txBody>
          <a:bodyPr vert="horz" wrap="square" rtlCol="0">
            <a:spAutoFit/>
          </a:bodyPr>
          <a:lstStyle/>
          <a:p>
            <a:pPr algn="ctr"/>
            <a:r>
              <a:rPr kumimoji="1" lang="ja-JP" altLang="en-US" dirty="0" smtClean="0">
                <a:solidFill>
                  <a:srgbClr val="0000FF"/>
                </a:solidFill>
                <a:latin typeface="+mj-ea"/>
                <a:ea typeface="+mj-ea"/>
              </a:rPr>
              <a:t>プレ･モータリゼーション期</a:t>
            </a:r>
            <a:endParaRPr kumimoji="1" lang="ja-JP" altLang="en-US" dirty="0">
              <a:solidFill>
                <a:srgbClr val="0000FF"/>
              </a:solidFill>
              <a:latin typeface="+mj-ea"/>
              <a:ea typeface="+mj-ea"/>
            </a:endParaRPr>
          </a:p>
        </p:txBody>
      </p:sp>
    </p:spTree>
    <p:extLst>
      <p:ext uri="{BB962C8B-B14F-4D97-AF65-F5344CB8AC3E}">
        <p14:creationId xmlns:p14="http://schemas.microsoft.com/office/powerpoint/2010/main" val="6866974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S</a:t>
            </a:r>
            <a:r>
              <a:rPr lang="ja-JP" altLang="en-US" sz="3600" dirty="0" smtClean="0">
                <a:solidFill>
                  <a:schemeClr val="tx1"/>
                </a:solidFill>
                <a:latin typeface="+mj-ea"/>
                <a:ea typeface="+mj-ea"/>
              </a:rPr>
              <a:t>字カーブの推移</a:t>
            </a: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１</a:t>
            </a:r>
            <a:r>
              <a:rPr lang="en-US" altLang="ja-JP" sz="3600" dirty="0" smtClean="0">
                <a:solidFill>
                  <a:schemeClr val="tx1"/>
                </a:solidFill>
                <a:latin typeface="+mj-ea"/>
                <a:ea typeface="+mj-ea"/>
              </a:rPr>
              <a:t>)</a:t>
            </a:r>
            <a:endParaRPr lang="ja-JP" altLang="en-US" sz="3600" dirty="0" smtClean="0">
              <a:solidFill>
                <a:schemeClr val="tx1"/>
              </a:solidFill>
              <a:latin typeface="+mj-ea"/>
              <a:ea typeface="+mj-ea"/>
            </a:endParaRPr>
          </a:p>
          <a:p>
            <a:pPr eaLnBrk="1" fontAlgn="auto" hangingPunct="1">
              <a:spcAft>
                <a:spcPts val="0"/>
              </a:spcAft>
              <a:buFont typeface="Arial" panose="020B0604020202020204" pitchFamily="34" charset="0"/>
              <a:buNone/>
              <a:defRPr/>
            </a:pPr>
            <a:endParaRPr lang="ja-JP" altLang="en-US" sz="1100" dirty="0" smtClean="0">
              <a:solidFill>
                <a:schemeClr val="tx1"/>
              </a:solidFill>
              <a:latin typeface="+mj-ea"/>
              <a:ea typeface="+mj-ea"/>
            </a:endParaRPr>
          </a:p>
          <a:p>
            <a:pPr algn="l"/>
            <a:r>
              <a:rPr lang="ja-JP" altLang="en-US" dirty="0" smtClean="0">
                <a:solidFill>
                  <a:schemeClr val="tx1"/>
                </a:solidFill>
                <a:latin typeface="+mj-ea"/>
                <a:ea typeface="+mj-ea"/>
              </a:rPr>
              <a:t>▷最初の購入－カーブが</a:t>
            </a:r>
            <a:r>
              <a:rPr lang="ja-JP" altLang="en-US" dirty="0" smtClean="0">
                <a:solidFill>
                  <a:schemeClr val="tx1"/>
                </a:solidFill>
                <a:latin typeface="+mj-ea"/>
                <a:ea typeface="+mj-ea"/>
              </a:rPr>
              <a:t>水平</a:t>
            </a:r>
            <a:endParaRPr lang="ja-JP" altLang="ja-JP" dirty="0" smtClean="0">
              <a:solidFill>
                <a:schemeClr val="tx1"/>
              </a:solidFill>
              <a:latin typeface="+mj-ea"/>
              <a:ea typeface="+mj-ea"/>
            </a:endParaRPr>
          </a:p>
          <a:p>
            <a:pPr marL="354013" indent="-354013" algn="l"/>
            <a:r>
              <a:rPr lang="ja-JP" altLang="ja-JP" dirty="0" smtClean="0">
                <a:solidFill>
                  <a:schemeClr val="tx1"/>
                </a:solidFill>
                <a:latin typeface="+mj-ea"/>
                <a:ea typeface="+mj-ea"/>
              </a:rPr>
              <a:t>・</a:t>
            </a:r>
            <a:r>
              <a:rPr lang="ja-JP" altLang="en-US" dirty="0" smtClean="0">
                <a:solidFill>
                  <a:schemeClr val="tx1"/>
                </a:solidFill>
                <a:latin typeface="+mj-ea"/>
                <a:ea typeface="+mj-ea"/>
              </a:rPr>
              <a:t>人口</a:t>
            </a:r>
            <a:r>
              <a:rPr lang="en-US" altLang="ja-JP" dirty="0" smtClean="0">
                <a:solidFill>
                  <a:schemeClr val="tx1"/>
                </a:solidFill>
                <a:latin typeface="+mj-ea"/>
                <a:ea typeface="+mj-ea"/>
              </a:rPr>
              <a:t>1</a:t>
            </a:r>
            <a:r>
              <a:rPr lang="ja-JP" altLang="en-US" dirty="0" smtClean="0">
                <a:solidFill>
                  <a:schemeClr val="tx1"/>
                </a:solidFill>
                <a:latin typeface="+mj-ea"/>
                <a:ea typeface="+mj-ea"/>
              </a:rPr>
              <a:t>万人の国で</a:t>
            </a:r>
            <a:r>
              <a:rPr lang="en-US" altLang="ja-JP" dirty="0" smtClean="0">
                <a:solidFill>
                  <a:schemeClr val="tx1"/>
                </a:solidFill>
                <a:latin typeface="+mj-ea"/>
                <a:ea typeface="+mj-ea"/>
              </a:rPr>
              <a:t>,</a:t>
            </a:r>
            <a:r>
              <a:rPr lang="ja-JP" altLang="en-US" dirty="0" smtClean="0">
                <a:solidFill>
                  <a:schemeClr val="tx1"/>
                </a:solidFill>
                <a:latin typeface="+mj-ea"/>
                <a:ea typeface="+mj-ea"/>
              </a:rPr>
              <a:t>高所得層</a:t>
            </a:r>
            <a:r>
              <a:rPr lang="en-US" altLang="ja-JP" dirty="0" smtClean="0">
                <a:solidFill>
                  <a:schemeClr val="tx1"/>
                </a:solidFill>
                <a:latin typeface="+mj-ea"/>
                <a:ea typeface="+mj-ea"/>
              </a:rPr>
              <a:t>100</a:t>
            </a:r>
            <a:r>
              <a:rPr lang="ja-JP" altLang="en-US" dirty="0" smtClean="0">
                <a:solidFill>
                  <a:schemeClr val="tx1"/>
                </a:solidFill>
                <a:latin typeface="+mj-ea"/>
                <a:ea typeface="+mj-ea"/>
              </a:rPr>
              <a:t>人が自動車を購入</a:t>
            </a:r>
          </a:p>
          <a:p>
            <a:pPr marL="354013" indent="-354013" algn="l"/>
            <a:r>
              <a:rPr lang="ja-JP" altLang="en-US" dirty="0" smtClean="0">
                <a:solidFill>
                  <a:schemeClr val="tx1"/>
                </a:solidFill>
                <a:latin typeface="+mj-ea"/>
                <a:ea typeface="+mj-ea"/>
              </a:rPr>
              <a:t>・これはすべて新規である</a:t>
            </a:r>
          </a:p>
          <a:p>
            <a:pPr marL="354013" indent="-354013" algn="l"/>
            <a:endParaRPr lang="ja-JP" altLang="en-US" dirty="0">
              <a:solidFill>
                <a:schemeClr val="tx1"/>
              </a:solidFill>
              <a:latin typeface="+mj-ea"/>
              <a:ea typeface="+mj-ea"/>
            </a:endParaRPr>
          </a:p>
          <a:p>
            <a:pPr marL="354013" indent="-354013" algn="l"/>
            <a:r>
              <a:rPr lang="ja-JP" altLang="en-US" dirty="0" smtClean="0">
                <a:solidFill>
                  <a:schemeClr val="tx1"/>
                </a:solidFill>
                <a:latin typeface="+mj-ea"/>
                <a:ea typeface="+mj-ea"/>
              </a:rPr>
              <a:t>▷次の時期－カーブが急減</a:t>
            </a:r>
          </a:p>
          <a:p>
            <a:pPr marL="354013" indent="-354013" algn="l"/>
            <a:r>
              <a:rPr lang="ja-JP" altLang="en-US" dirty="0" smtClean="0">
                <a:solidFill>
                  <a:schemeClr val="tx1"/>
                </a:solidFill>
                <a:latin typeface="+mj-ea"/>
                <a:ea typeface="+mj-ea"/>
              </a:rPr>
              <a:t>・この</a:t>
            </a:r>
            <a:r>
              <a:rPr lang="en-US" altLang="ja-JP" dirty="0" smtClean="0">
                <a:solidFill>
                  <a:schemeClr val="tx1"/>
                </a:solidFill>
                <a:latin typeface="+mj-ea"/>
                <a:ea typeface="+mj-ea"/>
              </a:rPr>
              <a:t>100</a:t>
            </a:r>
            <a:r>
              <a:rPr lang="ja-JP" altLang="en-US" dirty="0" smtClean="0">
                <a:solidFill>
                  <a:schemeClr val="tx1"/>
                </a:solidFill>
                <a:latin typeface="+mj-ea"/>
                <a:ea typeface="+mj-ea"/>
              </a:rPr>
              <a:t>人のみが代替</a:t>
            </a:r>
            <a:r>
              <a:rPr lang="en-US" altLang="ja-JP" dirty="0" smtClean="0">
                <a:solidFill>
                  <a:schemeClr val="tx1"/>
                </a:solidFill>
                <a:latin typeface="+mj-ea"/>
                <a:ea typeface="+mj-ea"/>
              </a:rPr>
              <a:t>/</a:t>
            </a:r>
            <a:r>
              <a:rPr lang="ja-JP" altLang="en-US" dirty="0" smtClean="0">
                <a:solidFill>
                  <a:schemeClr val="tx1"/>
                </a:solidFill>
                <a:latin typeface="+mj-ea"/>
                <a:ea typeface="+mj-ea"/>
              </a:rPr>
              <a:t>増車をおこなう</a:t>
            </a:r>
          </a:p>
          <a:p>
            <a:pPr marL="354013" indent="-354013" algn="l"/>
            <a:r>
              <a:rPr lang="ja-JP" altLang="en-US" dirty="0" smtClean="0">
                <a:solidFill>
                  <a:schemeClr val="tx1"/>
                </a:solidFill>
                <a:latin typeface="+mj-ea"/>
                <a:ea typeface="+mj-ea"/>
              </a:rPr>
              <a:t>・新規比率は急激に低下し</a:t>
            </a:r>
            <a:r>
              <a:rPr lang="en-US" altLang="ja-JP" dirty="0" smtClean="0">
                <a:solidFill>
                  <a:schemeClr val="tx1"/>
                </a:solidFill>
                <a:latin typeface="+mj-ea"/>
                <a:ea typeface="+mj-ea"/>
              </a:rPr>
              <a:t>,</a:t>
            </a:r>
            <a:r>
              <a:rPr lang="ja-JP" altLang="en-US" dirty="0" smtClean="0">
                <a:solidFill>
                  <a:schemeClr val="tx1"/>
                </a:solidFill>
                <a:latin typeface="+mj-ea"/>
                <a:ea typeface="+mj-ea"/>
              </a:rPr>
              <a:t>ゼロに近づく</a:t>
            </a:r>
          </a:p>
          <a:p>
            <a:pPr marL="354013" indent="-354013" algn="l"/>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79</a:t>
            </a:fld>
            <a:endParaRPr lang="ja-JP" altLang="en-US"/>
          </a:p>
        </p:txBody>
      </p:sp>
    </p:spTree>
    <p:extLst>
      <p:ext uri="{BB962C8B-B14F-4D97-AF65-F5344CB8AC3E}">
        <p14:creationId xmlns:p14="http://schemas.microsoft.com/office/powerpoint/2010/main" val="3805410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国を単位とする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a:t>
            </a:r>
            <a:r>
              <a:rPr lang="ja-JP" altLang="en-US" u="sng" dirty="0" smtClean="0">
                <a:solidFill>
                  <a:srgbClr val="FF0000"/>
                </a:solidFill>
                <a:latin typeface="+mj-ea"/>
                <a:ea typeface="+mj-ea"/>
              </a:rPr>
              <a:t>ある国における</a:t>
            </a:r>
            <a:r>
              <a:rPr lang="ja-JP" altLang="en-US" dirty="0" smtClean="0">
                <a:solidFill>
                  <a:schemeClr val="tx1"/>
                </a:solidFill>
                <a:latin typeface="+mj-ea"/>
                <a:ea typeface="+mj-ea"/>
              </a:rPr>
              <a:t>自動車販売台数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保有台数の急激な増大</a:t>
            </a:r>
          </a:p>
          <a:p>
            <a:pPr marL="180975" indent="-180975" algn="l" eaLnBrk="1" fontAlgn="auto" hangingPunct="1">
              <a:spcAft>
                <a:spcPts val="0"/>
              </a:spcAft>
              <a:buFont typeface="Arial" panose="020B0604020202020204" pitchFamily="34" charset="0"/>
              <a:buNone/>
              <a:defRPr/>
            </a:pPr>
            <a:endParaRPr lang="ja-JP" altLang="en-US" sz="800"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・国を単位として使われることが多い</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・一つの都市，例えば「ヤンゴンのモータリゼーション」はあまり使わない →もちろん分析した方がよい</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・複数の国を対象として，例えば「アセアン地域のモータリゼーション」もあまり使わない→分析すべし</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・本報告では「国」を単位とする</a:t>
            </a:r>
          </a:p>
          <a:p>
            <a:pPr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marL="179388" indent="-179388"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8</a:t>
            </a:fld>
            <a:endParaRPr lang="ja-JP"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S</a:t>
            </a:r>
            <a:r>
              <a:rPr lang="ja-JP" altLang="en-US" sz="3600" dirty="0" smtClean="0">
                <a:solidFill>
                  <a:schemeClr val="tx1"/>
                </a:solidFill>
                <a:latin typeface="+mj-ea"/>
                <a:ea typeface="+mj-ea"/>
              </a:rPr>
              <a:t>字カーブの推移（２）</a:t>
            </a:r>
          </a:p>
          <a:p>
            <a:pPr eaLnBrk="1" fontAlgn="auto" hangingPunct="1">
              <a:spcAft>
                <a:spcPts val="0"/>
              </a:spcAft>
              <a:buFont typeface="Arial" panose="020B0604020202020204" pitchFamily="34" charset="0"/>
              <a:buNone/>
              <a:defRPr/>
            </a:pPr>
            <a:endParaRPr lang="ja-JP" altLang="en-US" sz="1100" dirty="0" smtClean="0">
              <a:solidFill>
                <a:schemeClr val="tx1"/>
              </a:solidFill>
              <a:latin typeface="+mj-ea"/>
              <a:ea typeface="+mj-ea"/>
            </a:endParaRPr>
          </a:p>
          <a:p>
            <a:pPr algn="l"/>
            <a:r>
              <a:rPr lang="ja-JP" altLang="en-US" dirty="0" smtClean="0">
                <a:solidFill>
                  <a:schemeClr val="tx1"/>
                </a:solidFill>
                <a:latin typeface="+mj-ea"/>
                <a:ea typeface="+mj-ea"/>
              </a:rPr>
              <a:t>▷プレ･モータリゼーション</a:t>
            </a:r>
            <a:r>
              <a:rPr lang="ja-JP" altLang="ja-JP" dirty="0" smtClean="0">
                <a:solidFill>
                  <a:schemeClr val="tx1"/>
                </a:solidFill>
                <a:latin typeface="+mj-ea"/>
                <a:ea typeface="+mj-ea"/>
              </a:rPr>
              <a:t>期</a:t>
            </a:r>
            <a:r>
              <a:rPr lang="ja-JP" altLang="en-US" dirty="0" smtClean="0">
                <a:solidFill>
                  <a:schemeClr val="tx1"/>
                </a:solidFill>
                <a:latin typeface="+mj-ea"/>
                <a:ea typeface="+mj-ea"/>
              </a:rPr>
              <a:t>－カーブが低位停滞</a:t>
            </a:r>
            <a:endParaRPr lang="ja-JP" altLang="ja-JP" dirty="0" smtClean="0">
              <a:solidFill>
                <a:schemeClr val="tx1"/>
              </a:solidFill>
              <a:latin typeface="+mj-ea"/>
              <a:ea typeface="+mj-ea"/>
            </a:endParaRPr>
          </a:p>
          <a:p>
            <a:pPr marL="354013" indent="-354013" algn="l"/>
            <a:r>
              <a:rPr lang="ja-JP" altLang="ja-JP" dirty="0" smtClean="0">
                <a:solidFill>
                  <a:schemeClr val="tx1"/>
                </a:solidFill>
                <a:latin typeface="+mj-ea"/>
                <a:ea typeface="+mj-ea"/>
              </a:rPr>
              <a:t>・</a:t>
            </a:r>
            <a:r>
              <a:rPr lang="ja-JP" altLang="ja-JP" dirty="0">
                <a:solidFill>
                  <a:schemeClr val="tx1"/>
                </a:solidFill>
                <a:latin typeface="+mj-ea"/>
                <a:ea typeface="+mj-ea"/>
              </a:rPr>
              <a:t>一部の高所得層のみが自動車を所有し，それより低い所得層での保有が</a:t>
            </a:r>
            <a:r>
              <a:rPr lang="ja-JP" altLang="ja-JP" dirty="0" smtClean="0">
                <a:solidFill>
                  <a:schemeClr val="tx1"/>
                </a:solidFill>
                <a:latin typeface="+mj-ea"/>
                <a:ea typeface="+mj-ea"/>
              </a:rPr>
              <a:t>始まらない</a:t>
            </a:r>
            <a:endParaRPr lang="ja-JP" altLang="ja-JP" dirty="0">
              <a:solidFill>
                <a:schemeClr val="tx1"/>
              </a:solidFill>
              <a:latin typeface="+mj-ea"/>
              <a:ea typeface="+mj-ea"/>
            </a:endParaRPr>
          </a:p>
          <a:p>
            <a:pPr marL="354013" indent="-354013" algn="l"/>
            <a:r>
              <a:rPr lang="ja-JP" altLang="ja-JP" dirty="0">
                <a:solidFill>
                  <a:schemeClr val="tx1"/>
                </a:solidFill>
                <a:latin typeface="+mj-ea"/>
                <a:ea typeface="+mj-ea"/>
              </a:rPr>
              <a:t>・一部の高所得層の代替（および増車）需要が販売台数の大半を占める。その結果，</a:t>
            </a:r>
            <a:r>
              <a:rPr lang="ja-JP" altLang="ja-JP" dirty="0" smtClean="0">
                <a:solidFill>
                  <a:schemeClr val="tx1"/>
                </a:solidFill>
                <a:latin typeface="+mj-ea"/>
                <a:ea typeface="+mj-ea"/>
              </a:rPr>
              <a:t>新規比率</a:t>
            </a:r>
            <a:r>
              <a:rPr lang="ja-JP" altLang="ja-JP" dirty="0">
                <a:solidFill>
                  <a:schemeClr val="tx1"/>
                </a:solidFill>
                <a:latin typeface="+mj-ea"/>
                <a:ea typeface="+mj-ea"/>
              </a:rPr>
              <a:t>は低いところにとどまっている。</a:t>
            </a:r>
            <a:r>
              <a:rPr lang="en-US" altLang="ja-JP" dirty="0">
                <a:solidFill>
                  <a:schemeClr val="tx1"/>
                </a:solidFill>
                <a:latin typeface="+mj-ea"/>
                <a:ea typeface="+mj-ea"/>
              </a:rPr>
              <a:t>10</a:t>
            </a:r>
            <a:r>
              <a:rPr lang="ja-JP" altLang="ja-JP" dirty="0">
                <a:solidFill>
                  <a:schemeClr val="tx1"/>
                </a:solidFill>
                <a:latin typeface="+mj-ea"/>
                <a:ea typeface="+mj-ea"/>
              </a:rPr>
              <a:t>～</a:t>
            </a:r>
            <a:r>
              <a:rPr lang="en-US" altLang="ja-JP" dirty="0">
                <a:solidFill>
                  <a:schemeClr val="tx1"/>
                </a:solidFill>
                <a:latin typeface="+mj-ea"/>
                <a:ea typeface="+mj-ea"/>
              </a:rPr>
              <a:t>30</a:t>
            </a:r>
            <a:r>
              <a:rPr lang="ja-JP" altLang="ja-JP" dirty="0">
                <a:solidFill>
                  <a:schemeClr val="tx1"/>
                </a:solidFill>
                <a:latin typeface="+mj-ea"/>
                <a:ea typeface="+mj-ea"/>
              </a:rPr>
              <a:t>％に</a:t>
            </a:r>
            <a:r>
              <a:rPr lang="ja-JP" altLang="ja-JP" dirty="0" smtClean="0">
                <a:solidFill>
                  <a:schemeClr val="tx1"/>
                </a:solidFill>
                <a:latin typeface="+mj-ea"/>
                <a:ea typeface="+mj-ea"/>
              </a:rPr>
              <a:t>とどまる</a:t>
            </a:r>
            <a:endParaRPr lang="ja-JP" altLang="en-US" dirty="0" smtClean="0">
              <a:solidFill>
                <a:schemeClr val="tx1"/>
              </a:solidFill>
              <a:latin typeface="+mj-ea"/>
              <a:ea typeface="+mj-ea"/>
            </a:endParaRPr>
          </a:p>
          <a:p>
            <a:pPr marL="354013" indent="-354013" algn="l"/>
            <a:r>
              <a:rPr lang="ja-JP" altLang="en-US" dirty="0" smtClean="0">
                <a:solidFill>
                  <a:schemeClr val="tx1"/>
                </a:solidFill>
                <a:latin typeface="+mj-ea"/>
                <a:ea typeface="+mj-ea"/>
              </a:rPr>
              <a:t>・その時期に新規比率が低いのは</a:t>
            </a:r>
            <a:r>
              <a:rPr lang="en-US" altLang="ja-JP" dirty="0" smtClean="0">
                <a:solidFill>
                  <a:schemeClr val="tx1"/>
                </a:solidFill>
                <a:latin typeface="+mj-ea"/>
                <a:ea typeface="+mj-ea"/>
              </a:rPr>
              <a:t>,</a:t>
            </a:r>
            <a:r>
              <a:rPr lang="ja-JP" altLang="en-US" dirty="0" smtClean="0">
                <a:solidFill>
                  <a:schemeClr val="tx1"/>
                </a:solidFill>
                <a:latin typeface="+mj-ea"/>
                <a:ea typeface="+mj-ea"/>
              </a:rPr>
              <a:t>少年性</a:t>
            </a:r>
            <a:r>
              <a:rPr lang="en-US" altLang="ja-JP" dirty="0" smtClean="0">
                <a:solidFill>
                  <a:schemeClr val="tx1"/>
                </a:solidFill>
                <a:latin typeface="+mj-ea"/>
                <a:ea typeface="+mj-ea"/>
              </a:rPr>
              <a:t>/</a:t>
            </a:r>
            <a:r>
              <a:rPr lang="ja-JP" altLang="en-US" dirty="0" smtClean="0">
                <a:solidFill>
                  <a:schemeClr val="tx1"/>
                </a:solidFill>
                <a:latin typeface="+mj-ea"/>
                <a:ea typeface="+mj-ea"/>
              </a:rPr>
              <a:t>若年性老化現象ではなく</a:t>
            </a:r>
            <a:r>
              <a:rPr lang="en-US" altLang="ja-JP" dirty="0" smtClean="0">
                <a:solidFill>
                  <a:schemeClr val="tx1"/>
                </a:solidFill>
                <a:latin typeface="+mj-ea"/>
                <a:ea typeface="+mj-ea"/>
              </a:rPr>
              <a:t>,</a:t>
            </a:r>
            <a:r>
              <a:rPr lang="ja-JP" altLang="en-US" dirty="0" smtClean="0">
                <a:solidFill>
                  <a:schemeClr val="tx1"/>
                </a:solidFill>
                <a:latin typeface="+mj-ea"/>
                <a:ea typeface="+mj-ea"/>
              </a:rPr>
              <a:t>幼児病</a:t>
            </a:r>
            <a:r>
              <a:rPr lang="en-US" altLang="ja-JP" dirty="0" smtClean="0">
                <a:solidFill>
                  <a:schemeClr val="tx1"/>
                </a:solidFill>
                <a:latin typeface="+mj-ea"/>
                <a:ea typeface="+mj-ea"/>
              </a:rPr>
              <a:t>/</a:t>
            </a:r>
            <a:r>
              <a:rPr lang="ja-JP" altLang="en-US" dirty="0" smtClean="0">
                <a:solidFill>
                  <a:schemeClr val="tx1"/>
                </a:solidFill>
                <a:latin typeface="+mj-ea"/>
                <a:ea typeface="+mj-ea"/>
              </a:rPr>
              <a:t>小児病そのものである</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80</a:t>
            </a:fld>
            <a:endParaRPr lang="ja-JP" altLang="en-US"/>
          </a:p>
        </p:txBody>
      </p:sp>
    </p:spTree>
    <p:extLst>
      <p:ext uri="{BB962C8B-B14F-4D97-AF65-F5344CB8AC3E}">
        <p14:creationId xmlns:p14="http://schemas.microsoft.com/office/powerpoint/2010/main" val="28405822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en-US" altLang="ja-JP" sz="3600" dirty="0" smtClean="0">
                <a:solidFill>
                  <a:schemeClr val="tx1"/>
                </a:solidFill>
                <a:latin typeface="+mj-ea"/>
                <a:ea typeface="+mj-ea"/>
              </a:rPr>
              <a:t>S</a:t>
            </a:r>
            <a:r>
              <a:rPr lang="ja-JP" altLang="en-US" sz="3600" dirty="0" smtClean="0">
                <a:solidFill>
                  <a:schemeClr val="tx1"/>
                </a:solidFill>
                <a:latin typeface="+mj-ea"/>
                <a:ea typeface="+mj-ea"/>
              </a:rPr>
              <a:t>字</a:t>
            </a:r>
            <a:r>
              <a:rPr lang="ja-JP" altLang="en-US" sz="3600" dirty="0" smtClean="0">
                <a:solidFill>
                  <a:schemeClr val="tx1"/>
                </a:solidFill>
                <a:latin typeface="+mj-ea"/>
                <a:ea typeface="+mj-ea"/>
              </a:rPr>
              <a:t>カーブの推移</a:t>
            </a: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３</a:t>
            </a:r>
            <a:r>
              <a:rPr lang="en-US" altLang="ja-JP" sz="3600" dirty="0" smtClean="0">
                <a:solidFill>
                  <a:schemeClr val="tx1"/>
                </a:solidFill>
                <a:latin typeface="+mj-ea"/>
                <a:ea typeface="+mj-ea"/>
              </a:rPr>
              <a:t>)</a:t>
            </a:r>
            <a:endParaRPr lang="ja-JP" altLang="en-US" sz="3600" dirty="0" smtClean="0">
              <a:solidFill>
                <a:schemeClr val="tx1"/>
              </a:solidFill>
              <a:latin typeface="+mj-ea"/>
              <a:ea typeface="+mj-ea"/>
            </a:endParaRPr>
          </a:p>
          <a:p>
            <a:pPr eaLnBrk="1" fontAlgn="auto" hangingPunct="1">
              <a:spcAft>
                <a:spcPts val="0"/>
              </a:spcAft>
              <a:buFont typeface="Arial" panose="020B0604020202020204" pitchFamily="34" charset="0"/>
              <a:buNone/>
              <a:defRPr/>
            </a:pPr>
            <a:endParaRPr lang="ja-JP" altLang="en-US" sz="1100" dirty="0" smtClean="0">
              <a:solidFill>
                <a:schemeClr val="tx1"/>
              </a:solidFill>
              <a:latin typeface="+mj-ea"/>
              <a:ea typeface="+mj-ea"/>
            </a:endParaRPr>
          </a:p>
          <a:p>
            <a:pPr marL="354013" indent="-354013" algn="l"/>
            <a:r>
              <a:rPr lang="ja-JP" altLang="en-US" dirty="0" smtClean="0">
                <a:solidFill>
                  <a:schemeClr val="tx1"/>
                </a:solidFill>
                <a:latin typeface="+mj-ea"/>
                <a:ea typeface="+mj-ea"/>
              </a:rPr>
              <a:t>▷モータリゼーション</a:t>
            </a:r>
            <a:r>
              <a:rPr lang="ja-JP" altLang="ja-JP" dirty="0" smtClean="0">
                <a:solidFill>
                  <a:schemeClr val="tx1"/>
                </a:solidFill>
                <a:latin typeface="+mj-ea"/>
                <a:ea typeface="+mj-ea"/>
              </a:rPr>
              <a:t>期</a:t>
            </a:r>
            <a:endParaRPr lang="ja-JP" altLang="ja-JP" dirty="0">
              <a:solidFill>
                <a:schemeClr val="tx1"/>
              </a:solidFill>
              <a:latin typeface="+mj-ea"/>
              <a:ea typeface="+mj-ea"/>
            </a:endParaRPr>
          </a:p>
          <a:p>
            <a:pPr marL="354013" indent="-354013" algn="l"/>
            <a:r>
              <a:rPr lang="ja-JP" altLang="ja-JP" dirty="0">
                <a:solidFill>
                  <a:schemeClr val="tx1"/>
                </a:solidFill>
                <a:latin typeface="+mj-ea"/>
                <a:ea typeface="+mj-ea"/>
              </a:rPr>
              <a:t>・一部の高所得層のみでなく中間層にも保有が広がっていく。その結果，</a:t>
            </a:r>
            <a:r>
              <a:rPr lang="ja-JP" altLang="ja-JP" dirty="0" smtClean="0">
                <a:solidFill>
                  <a:schemeClr val="tx1"/>
                </a:solidFill>
                <a:latin typeface="+mj-ea"/>
                <a:ea typeface="+mj-ea"/>
              </a:rPr>
              <a:t>新規比率</a:t>
            </a:r>
            <a:r>
              <a:rPr lang="ja-JP" altLang="ja-JP" dirty="0">
                <a:solidFill>
                  <a:schemeClr val="tx1"/>
                </a:solidFill>
                <a:latin typeface="+mj-ea"/>
                <a:ea typeface="+mj-ea"/>
              </a:rPr>
              <a:t>が増大</a:t>
            </a:r>
            <a:r>
              <a:rPr lang="ja-JP" altLang="ja-JP" dirty="0" smtClean="0">
                <a:solidFill>
                  <a:schemeClr val="tx1"/>
                </a:solidFill>
                <a:latin typeface="+mj-ea"/>
                <a:ea typeface="+mj-ea"/>
              </a:rPr>
              <a:t>し</a:t>
            </a:r>
            <a:r>
              <a:rPr lang="en-US" altLang="ja-JP" dirty="0" smtClean="0">
                <a:solidFill>
                  <a:schemeClr val="tx1"/>
                </a:solidFill>
                <a:latin typeface="+mj-ea"/>
                <a:ea typeface="+mj-ea"/>
              </a:rPr>
              <a:t>,</a:t>
            </a:r>
            <a:r>
              <a:rPr lang="ja-JP" altLang="en-US" dirty="0" smtClean="0">
                <a:solidFill>
                  <a:schemeClr val="tx1"/>
                </a:solidFill>
                <a:latin typeface="+mj-ea"/>
                <a:ea typeface="+mj-ea"/>
              </a:rPr>
              <a:t>後に減少し始める</a:t>
            </a:r>
            <a:r>
              <a:rPr lang="en-US" altLang="ja-JP" dirty="0" smtClean="0">
                <a:solidFill>
                  <a:schemeClr val="tx1"/>
                </a:solidFill>
                <a:latin typeface="+mj-ea"/>
                <a:ea typeface="+mj-ea"/>
              </a:rPr>
              <a:t>｡30</a:t>
            </a:r>
            <a:r>
              <a:rPr lang="ja-JP" altLang="ja-JP" dirty="0" smtClean="0">
                <a:solidFill>
                  <a:schemeClr val="tx1"/>
                </a:solidFill>
                <a:latin typeface="+mj-ea"/>
                <a:ea typeface="+mj-ea"/>
              </a:rPr>
              <a:t>～</a:t>
            </a:r>
            <a:r>
              <a:rPr lang="en-US" altLang="ja-JP" dirty="0" smtClean="0">
                <a:solidFill>
                  <a:schemeClr val="tx1"/>
                </a:solidFill>
                <a:latin typeface="+mj-ea"/>
                <a:ea typeface="+mj-ea"/>
              </a:rPr>
              <a:t>70</a:t>
            </a:r>
            <a:r>
              <a:rPr lang="ja-JP" altLang="ja-JP" dirty="0">
                <a:solidFill>
                  <a:schemeClr val="tx1"/>
                </a:solidFill>
                <a:latin typeface="+mj-ea"/>
                <a:ea typeface="+mj-ea"/>
              </a:rPr>
              <a:t>％が</a:t>
            </a:r>
            <a:r>
              <a:rPr lang="ja-JP" altLang="ja-JP" dirty="0" smtClean="0">
                <a:solidFill>
                  <a:schemeClr val="tx1"/>
                </a:solidFill>
                <a:latin typeface="+mj-ea"/>
                <a:ea typeface="+mj-ea"/>
              </a:rPr>
              <a:t>新規となる</a:t>
            </a:r>
            <a:endParaRPr lang="ja-JP" altLang="ja-JP" dirty="0">
              <a:solidFill>
                <a:schemeClr val="tx1"/>
              </a:solidFill>
              <a:latin typeface="+mj-ea"/>
              <a:ea typeface="+mj-ea"/>
            </a:endParaRPr>
          </a:p>
          <a:p>
            <a:pPr marL="354013" indent="-354013" algn="l"/>
            <a:r>
              <a:rPr lang="ja-JP" altLang="en-US" dirty="0" smtClean="0">
                <a:solidFill>
                  <a:schemeClr val="tx1"/>
                </a:solidFill>
                <a:latin typeface="+mj-ea"/>
                <a:ea typeface="+mj-ea"/>
              </a:rPr>
              <a:t>▷アフター･モータリゼーション</a:t>
            </a:r>
            <a:r>
              <a:rPr lang="ja-JP" altLang="ja-JP" dirty="0" smtClean="0">
                <a:solidFill>
                  <a:schemeClr val="tx1"/>
                </a:solidFill>
                <a:latin typeface="+mj-ea"/>
                <a:ea typeface="+mj-ea"/>
              </a:rPr>
              <a:t>期</a:t>
            </a:r>
            <a:endParaRPr lang="ja-JP" altLang="ja-JP" dirty="0">
              <a:solidFill>
                <a:schemeClr val="tx1"/>
              </a:solidFill>
              <a:latin typeface="+mj-ea"/>
              <a:ea typeface="+mj-ea"/>
            </a:endParaRPr>
          </a:p>
          <a:p>
            <a:pPr marL="354013" indent="-354013" algn="l"/>
            <a:r>
              <a:rPr lang="ja-JP" altLang="ja-JP" dirty="0" smtClean="0">
                <a:solidFill>
                  <a:schemeClr val="tx1"/>
                </a:solidFill>
                <a:latin typeface="+mj-ea"/>
                <a:ea typeface="+mj-ea"/>
              </a:rPr>
              <a:t>・販売</a:t>
            </a:r>
            <a:r>
              <a:rPr lang="ja-JP" altLang="ja-JP" dirty="0">
                <a:solidFill>
                  <a:schemeClr val="tx1"/>
                </a:solidFill>
                <a:latin typeface="+mj-ea"/>
                <a:ea typeface="+mj-ea"/>
              </a:rPr>
              <a:t>台数の大半が代替需要となる。</a:t>
            </a:r>
            <a:r>
              <a:rPr lang="ja-JP" altLang="ja-JP" dirty="0" smtClean="0">
                <a:solidFill>
                  <a:schemeClr val="tx1"/>
                </a:solidFill>
                <a:latin typeface="+mj-ea"/>
                <a:ea typeface="+mj-ea"/>
              </a:rPr>
              <a:t>新規比率</a:t>
            </a:r>
            <a:r>
              <a:rPr lang="ja-JP" altLang="ja-JP" dirty="0">
                <a:solidFill>
                  <a:schemeClr val="tx1"/>
                </a:solidFill>
                <a:latin typeface="+mj-ea"/>
                <a:ea typeface="+mj-ea"/>
              </a:rPr>
              <a:t>は</a:t>
            </a:r>
            <a:r>
              <a:rPr lang="en-US" altLang="ja-JP" dirty="0">
                <a:solidFill>
                  <a:schemeClr val="tx1"/>
                </a:solidFill>
                <a:latin typeface="+mj-ea"/>
                <a:ea typeface="+mj-ea"/>
              </a:rPr>
              <a:t>10</a:t>
            </a:r>
            <a:r>
              <a:rPr lang="ja-JP" altLang="ja-JP" dirty="0">
                <a:solidFill>
                  <a:schemeClr val="tx1"/>
                </a:solidFill>
                <a:latin typeface="+mj-ea"/>
                <a:ea typeface="+mj-ea"/>
              </a:rPr>
              <a:t>％前後に減少</a:t>
            </a:r>
            <a:r>
              <a:rPr lang="ja-JP" altLang="ja-JP" dirty="0" smtClean="0">
                <a:solidFill>
                  <a:schemeClr val="tx1"/>
                </a:solidFill>
                <a:latin typeface="+mj-ea"/>
                <a:ea typeface="+mj-ea"/>
              </a:rPr>
              <a:t>する</a:t>
            </a:r>
            <a:r>
              <a:rPr lang="ja-JP" altLang="en-US" dirty="0" smtClean="0">
                <a:solidFill>
                  <a:schemeClr val="tx1"/>
                </a:solidFill>
                <a:latin typeface="+mj-ea"/>
                <a:ea typeface="+mj-ea"/>
              </a:rPr>
              <a:t>－老化現象</a:t>
            </a:r>
            <a:endParaRPr lang="ja-JP" altLang="ja-JP" dirty="0">
              <a:solidFill>
                <a:schemeClr val="tx1"/>
              </a:solidFill>
              <a:latin typeface="+mj-ea"/>
              <a:ea typeface="+mj-ea"/>
            </a:endParaRPr>
          </a:p>
          <a:p>
            <a:pPr marL="180975" indent="-180975" algn="l" eaLnBrk="1" fontAlgn="auto" hangingPunct="1">
              <a:spcAft>
                <a:spcPts val="0"/>
              </a:spcAft>
              <a:defRPr/>
            </a:pPr>
            <a:endParaRPr lang="ja-JP" altLang="en-US" sz="4100" dirty="0" smtClean="0">
              <a:solidFill>
                <a:schemeClr val="tx1"/>
              </a:solidFill>
              <a:latin typeface="+mj-ea"/>
              <a:ea typeface="+mj-ea"/>
            </a:endParaRPr>
          </a:p>
          <a:p>
            <a:pPr marL="180975" indent="-180975" algn="l" eaLnBrk="1" fontAlgn="auto" hangingPunct="1">
              <a:spcAft>
                <a:spcPts val="0"/>
              </a:spcAft>
              <a:defRPr/>
            </a:pPr>
            <a:endParaRPr lang="ja-JP" altLang="en-US" dirty="0">
              <a:solidFill>
                <a:schemeClr val="tx1"/>
              </a:solidFill>
              <a:latin typeface="+mj-ea"/>
              <a:ea typeface="+mj-ea"/>
            </a:endParaRPr>
          </a:p>
          <a:p>
            <a:pPr marL="180975" indent="-180975" algn="l" eaLnBrk="1" fontAlgn="auto" hangingPunct="1">
              <a:spcAft>
                <a:spcPts val="0"/>
              </a:spcAft>
              <a:defRPr/>
            </a:pPr>
            <a:endParaRPr lang="ja-JP" altLang="en-US" dirty="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a:p>
            <a:pPr marL="180975" indent="-180975" algn="l" eaLnBrk="1" fontAlgn="auto" hangingPunct="1">
              <a:spcAft>
                <a:spcPts val="0"/>
              </a:spcAft>
              <a:defRPr/>
            </a:pPr>
            <a:endParaRPr lang="ja-JP" altLang="en-US"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81</a:t>
            </a:fld>
            <a:endParaRPr lang="ja-JP" altLang="en-US"/>
          </a:p>
        </p:txBody>
      </p:sp>
    </p:spTree>
    <p:extLst>
      <p:ext uri="{BB962C8B-B14F-4D97-AF65-F5344CB8AC3E}">
        <p14:creationId xmlns:p14="http://schemas.microsoft.com/office/powerpoint/2010/main" val="5302632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モータリゼーションの趨勢を見きわめるために注意すべきこと</a:t>
            </a:r>
            <a:endParaRPr lang="ja-JP" altLang="en-US" sz="800" dirty="0" smtClean="0">
              <a:solidFill>
                <a:schemeClr val="tx1"/>
              </a:solidFill>
            </a:endParaRP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▷新規比率の推移を見守り</a:t>
            </a:r>
            <a:r>
              <a:rPr lang="en-US" altLang="ja-JP" dirty="0" smtClean="0">
                <a:solidFill>
                  <a:schemeClr val="tx1"/>
                </a:solidFill>
                <a:latin typeface="+mj-ea"/>
                <a:ea typeface="+mj-ea"/>
              </a:rPr>
              <a:t>,</a:t>
            </a:r>
            <a:r>
              <a:rPr lang="ja-JP" altLang="en-US" dirty="0" smtClean="0">
                <a:solidFill>
                  <a:schemeClr val="tx1"/>
                </a:solidFill>
                <a:latin typeface="+mj-ea"/>
                <a:ea typeface="+mj-ea"/>
              </a:rPr>
              <a:t> </a:t>
            </a:r>
            <a:r>
              <a:rPr lang="en-US" altLang="ja-JP" dirty="0" smtClean="0">
                <a:solidFill>
                  <a:schemeClr val="tx1"/>
                </a:solidFill>
                <a:latin typeface="+mj-ea"/>
                <a:ea typeface="+mj-ea"/>
              </a:rPr>
              <a:t>30</a:t>
            </a:r>
            <a:r>
              <a:rPr lang="ja-JP" altLang="en-US" dirty="0" smtClean="0">
                <a:solidFill>
                  <a:schemeClr val="tx1"/>
                </a:solidFill>
                <a:latin typeface="+mj-ea"/>
                <a:ea typeface="+mj-ea"/>
              </a:rPr>
              <a:t>～</a:t>
            </a:r>
            <a:r>
              <a:rPr lang="en-US" altLang="ja-JP" dirty="0" smtClean="0">
                <a:solidFill>
                  <a:schemeClr val="tx1"/>
                </a:solidFill>
                <a:latin typeface="+mj-ea"/>
                <a:ea typeface="+mj-ea"/>
              </a:rPr>
              <a:t>40</a:t>
            </a:r>
            <a:r>
              <a:rPr lang="ja-JP" altLang="en-US" dirty="0" smtClean="0">
                <a:solidFill>
                  <a:schemeClr val="tx1"/>
                </a:solidFill>
                <a:latin typeface="+mj-ea"/>
                <a:ea typeface="+mj-ea"/>
              </a:rPr>
              <a:t>％を超えるようになってきた時が</a:t>
            </a:r>
            <a:r>
              <a:rPr lang="en-US" altLang="ja-JP" dirty="0" smtClean="0">
                <a:solidFill>
                  <a:schemeClr val="tx1"/>
                </a:solidFill>
                <a:latin typeface="+mj-ea"/>
                <a:ea typeface="+mj-ea"/>
              </a:rPr>
              <a:t>,</a:t>
            </a:r>
            <a:r>
              <a:rPr lang="ja-JP" altLang="en-US" dirty="0" smtClean="0">
                <a:solidFill>
                  <a:schemeClr val="tx1"/>
                </a:solidFill>
                <a:latin typeface="+mj-ea"/>
                <a:ea typeface="+mj-ea"/>
              </a:rPr>
              <a:t>モータリゼーションの本格化の開始である</a:t>
            </a:r>
          </a:p>
          <a:p>
            <a:pPr marL="177800" indent="-177800"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▷新規比率の中期的推移</a:t>
            </a:r>
            <a:r>
              <a:rPr lang="en-US" altLang="ja-JP" dirty="0" smtClean="0">
                <a:solidFill>
                  <a:schemeClr val="tx1"/>
                </a:solidFill>
                <a:latin typeface="+mj-ea"/>
                <a:ea typeface="+mj-ea"/>
              </a:rPr>
              <a:t>(5</a:t>
            </a:r>
            <a:r>
              <a:rPr lang="ja-JP" altLang="en-US" dirty="0" smtClean="0">
                <a:solidFill>
                  <a:schemeClr val="tx1"/>
                </a:solidFill>
                <a:latin typeface="+mj-ea"/>
                <a:ea typeface="+mj-ea"/>
              </a:rPr>
              <a:t>年間の変化度</a:t>
            </a:r>
            <a:r>
              <a:rPr lang="en-US" altLang="ja-JP" dirty="0" smtClean="0">
                <a:solidFill>
                  <a:schemeClr val="tx1"/>
                </a:solidFill>
                <a:latin typeface="+mj-ea"/>
                <a:ea typeface="+mj-ea"/>
              </a:rPr>
              <a:t>)</a:t>
            </a:r>
            <a:r>
              <a:rPr lang="ja-JP" altLang="en-US" dirty="0" smtClean="0">
                <a:solidFill>
                  <a:schemeClr val="tx1"/>
                </a:solidFill>
                <a:latin typeface="+mj-ea"/>
                <a:ea typeface="+mj-ea"/>
              </a:rPr>
              <a:t>をみて</a:t>
            </a:r>
            <a:r>
              <a:rPr lang="en-US" altLang="ja-JP" dirty="0" smtClean="0">
                <a:solidFill>
                  <a:schemeClr val="tx1"/>
                </a:solidFill>
                <a:latin typeface="+mj-ea"/>
                <a:ea typeface="+mj-ea"/>
              </a:rPr>
              <a:t>,</a:t>
            </a:r>
            <a:r>
              <a:rPr lang="ja-JP" altLang="en-US" dirty="0" smtClean="0">
                <a:solidFill>
                  <a:schemeClr val="tx1"/>
                </a:solidFill>
                <a:latin typeface="+mj-ea"/>
                <a:ea typeface="+mj-ea"/>
              </a:rPr>
              <a:t>新規比率が趨勢的に減少し始めた時が</a:t>
            </a:r>
            <a:r>
              <a:rPr lang="en-US" altLang="ja-JP" dirty="0" smtClean="0">
                <a:solidFill>
                  <a:schemeClr val="tx1"/>
                </a:solidFill>
                <a:latin typeface="+mj-ea"/>
                <a:ea typeface="+mj-ea"/>
              </a:rPr>
              <a:t>,</a:t>
            </a:r>
            <a:r>
              <a:rPr lang="ja-JP" altLang="en-US" dirty="0" smtClean="0">
                <a:solidFill>
                  <a:schemeClr val="tx1"/>
                </a:solidFill>
                <a:latin typeface="+mj-ea"/>
                <a:ea typeface="+mj-ea"/>
              </a:rPr>
              <a:t>モータリゼーションがピークを過ぎた時である</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82</a:t>
            </a:fld>
            <a:endParaRPr lang="ja-JP" altLang="en-US"/>
          </a:p>
        </p:txBody>
      </p:sp>
    </p:spTree>
    <p:extLst>
      <p:ext uri="{BB962C8B-B14F-4D97-AF65-F5344CB8AC3E}">
        <p14:creationId xmlns:p14="http://schemas.microsoft.com/office/powerpoint/2010/main" val="16686769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83</a:t>
            </a:fld>
            <a:endParaRPr lang="en-US" altLang="ja-JP" sz="1400"/>
          </a:p>
        </p:txBody>
      </p:sp>
      <p:sp>
        <p:nvSpPr>
          <p:cNvPr id="6147" name="Rectangle 2"/>
          <p:cNvSpPr>
            <a:spLocks noGrp="1" noChangeArrowheads="1"/>
          </p:cNvSpPr>
          <p:nvPr>
            <p:ph type="subTitle" idx="4294967295"/>
          </p:nvPr>
        </p:nvSpPr>
        <p:spPr>
          <a:xfrm>
            <a:off x="179388" y="1268413"/>
            <a:ext cx="8713787" cy="5589587"/>
          </a:xfrm>
        </p:spPr>
        <p:txBody>
          <a:bodyPr>
            <a:normAutofit/>
          </a:bodyPr>
          <a:lstStyle/>
          <a:p>
            <a:pPr marL="176213" indent="-176213">
              <a:buNone/>
            </a:pPr>
            <a:r>
              <a:rPr lang="ja-JP" altLang="en-US" dirty="0" smtClean="0">
                <a:latin typeface="ＭＳ Ｐゴシック" charset="-128"/>
              </a:rPr>
              <a:t>▷</a:t>
            </a:r>
            <a:r>
              <a:rPr lang="en-US" altLang="ja-JP" dirty="0" smtClean="0">
                <a:latin typeface="ＭＳ Ｐゴシック" charset="-128"/>
              </a:rPr>
              <a:t>｢</a:t>
            </a:r>
            <a:r>
              <a:rPr lang="ja-JP" altLang="en-US" dirty="0" smtClean="0">
                <a:latin typeface="ＭＳ Ｐゴシック" charset="-128"/>
              </a:rPr>
              <a:t>高所得層による自動車需要主導</a:t>
            </a:r>
            <a:r>
              <a:rPr lang="en-US" altLang="ja-JP" dirty="0" smtClean="0">
                <a:latin typeface="ＭＳ Ｐゴシック" charset="-128"/>
              </a:rPr>
              <a:t>｣</a:t>
            </a:r>
            <a:r>
              <a:rPr lang="ja-JP" altLang="en-US" dirty="0" smtClean="0">
                <a:latin typeface="ＭＳ Ｐゴシック" charset="-128"/>
              </a:rPr>
              <a:t>論</a:t>
            </a:r>
          </a:p>
          <a:p>
            <a:pPr marL="176213" indent="-176213">
              <a:buNone/>
            </a:pPr>
            <a:r>
              <a:rPr lang="ja-JP" altLang="en-US" dirty="0" smtClean="0">
                <a:latin typeface="ＭＳ Ｐゴシック" charset="-128"/>
              </a:rPr>
              <a:t>・経済成長の成果は，まず高所得層の所得増大につながる。中間層の所得増大には時間かかる</a:t>
            </a:r>
          </a:p>
          <a:p>
            <a:pPr marL="176213" indent="-176213">
              <a:buNone/>
            </a:pPr>
            <a:r>
              <a:rPr lang="ja-JP" altLang="en-US" dirty="0" smtClean="0">
                <a:latin typeface="ＭＳ Ｐゴシック" charset="-128"/>
              </a:rPr>
              <a:t>・したがって高所得層による自動車購入拡大がまず大きな最初の動きとして出てくる</a:t>
            </a:r>
          </a:p>
          <a:p>
            <a:pPr marL="176213" indent="-176213">
              <a:buNone/>
            </a:pPr>
            <a:r>
              <a:rPr lang="ja-JP" altLang="en-US" dirty="0" smtClean="0">
                <a:latin typeface="ＭＳ Ｐゴシック" charset="-128"/>
              </a:rPr>
              <a:t>・自動車需要の拡大は，既に自動車を保有している高所得層による</a:t>
            </a:r>
          </a:p>
          <a:p>
            <a:pPr marL="176213" indent="-176213">
              <a:buNone/>
            </a:pPr>
            <a:r>
              <a:rPr lang="ja-JP" altLang="en-US" dirty="0">
                <a:latin typeface="ＭＳ Ｐゴシック" charset="-128"/>
              </a:rPr>
              <a:t> </a:t>
            </a:r>
            <a:r>
              <a:rPr lang="ja-JP" altLang="en-US" dirty="0" smtClean="0">
                <a:latin typeface="ＭＳ Ｐゴシック" charset="-128"/>
              </a:rPr>
              <a:t> ①代替期間の短縮化   ②増車  の二要因による</a:t>
            </a:r>
          </a:p>
          <a:p>
            <a:pPr marL="176213" indent="-176213">
              <a:buNone/>
            </a:pPr>
            <a:r>
              <a:rPr lang="ja-JP" altLang="en-US" dirty="0" smtClean="0">
                <a:latin typeface="ＭＳ Ｐゴシック" charset="-128"/>
              </a:rPr>
              <a:t>・</a:t>
            </a:r>
            <a:r>
              <a:rPr lang="en-US" altLang="ja-JP" dirty="0" smtClean="0">
                <a:latin typeface="ＭＳ Ｐゴシック" charset="-128"/>
              </a:rPr>
              <a:t>2008</a:t>
            </a:r>
            <a:r>
              <a:rPr lang="ja-JP" altLang="en-US" dirty="0" smtClean="0">
                <a:latin typeface="ＭＳ Ｐゴシック" charset="-128"/>
              </a:rPr>
              <a:t>年以前のインドネシア</a:t>
            </a:r>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83</a:t>
            </a:fld>
            <a:endParaRPr lang="en-US" altLang="ja-JP" sz="1400"/>
          </a:p>
        </p:txBody>
      </p:sp>
      <p:sp>
        <p:nvSpPr>
          <p:cNvPr id="8199" name="Rectangle 2"/>
          <p:cNvSpPr>
            <a:spLocks noChangeArrowheads="1"/>
          </p:cNvSpPr>
          <p:nvPr/>
        </p:nvSpPr>
        <p:spPr bwMode="auto">
          <a:xfrm>
            <a:off x="250825" y="404813"/>
            <a:ext cx="8569325" cy="719137"/>
          </a:xfrm>
          <a:prstGeom prst="rect">
            <a:avLst/>
          </a:prstGeom>
          <a:noFill/>
          <a:ln w="9525">
            <a:noFill/>
            <a:miter lim="800000"/>
            <a:headEnd/>
            <a:tailEnd/>
          </a:ln>
          <a:effectLst/>
        </p:spPr>
        <p:txBody>
          <a:bodyPr/>
          <a:lstStyle/>
          <a:p>
            <a:pPr marL="176213" indent="-176213" algn="ctr">
              <a:spcBef>
                <a:spcPct val="20000"/>
              </a:spcBef>
              <a:defRPr/>
            </a:pPr>
            <a:r>
              <a:rPr lang="ja-JP" altLang="en-US" sz="3200" dirty="0" smtClean="0">
                <a:latin typeface="+mj-ea"/>
                <a:ea typeface="+mj-ea"/>
              </a:rPr>
              <a:t>新規比率が増大しない理由</a:t>
            </a:r>
            <a:endParaRPr lang="ja-JP" altLang="en-US" sz="3200" dirty="0">
              <a:latin typeface="+mj-ea"/>
              <a:ea typeface="+mj-ea"/>
            </a:endParaRPr>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83</a:t>
            </a:fld>
            <a:endParaRPr lang="en-US" altLang="ja-JP" sz="1400"/>
          </a:p>
        </p:txBody>
      </p:sp>
    </p:spTree>
    <p:extLst>
      <p:ext uri="{BB962C8B-B14F-4D97-AF65-F5344CB8AC3E}">
        <p14:creationId xmlns:p14="http://schemas.microsoft.com/office/powerpoint/2010/main" val="22424952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84</a:t>
            </a:fld>
            <a:endParaRPr lang="en-US" altLang="ja-JP" sz="1400"/>
          </a:p>
        </p:txBody>
      </p:sp>
      <p:sp>
        <p:nvSpPr>
          <p:cNvPr id="6147" name="Rectangle 2"/>
          <p:cNvSpPr>
            <a:spLocks noGrp="1" noChangeArrowheads="1"/>
          </p:cNvSpPr>
          <p:nvPr>
            <p:ph type="subTitle" idx="4294967295"/>
          </p:nvPr>
        </p:nvSpPr>
        <p:spPr>
          <a:xfrm>
            <a:off x="179388" y="1268413"/>
            <a:ext cx="8713787" cy="5589587"/>
          </a:xfrm>
        </p:spPr>
        <p:txBody>
          <a:bodyPr>
            <a:normAutofit/>
          </a:bodyPr>
          <a:lstStyle/>
          <a:p>
            <a:pPr marL="176213" indent="-176213">
              <a:buNone/>
            </a:pPr>
            <a:r>
              <a:rPr lang="en-US" altLang="ja-JP" dirty="0" smtClean="0">
                <a:latin typeface="ＭＳ Ｐゴシック" charset="-128"/>
              </a:rPr>
              <a:t>(1)</a:t>
            </a:r>
            <a:r>
              <a:rPr lang="ja-JP" altLang="en-US" dirty="0" smtClean="0">
                <a:latin typeface="ＭＳ Ｐゴシック" charset="-128"/>
              </a:rPr>
              <a:t> 景気が良くなると</a:t>
            </a:r>
            <a:r>
              <a:rPr lang="en-US" altLang="ja-JP" dirty="0" smtClean="0">
                <a:latin typeface="ＭＳ Ｐゴシック" charset="-128"/>
              </a:rPr>
              <a:t>,</a:t>
            </a:r>
            <a:r>
              <a:rPr lang="ja-JP" altLang="en-US" dirty="0" smtClean="0">
                <a:latin typeface="ＭＳ Ｐゴシック" charset="-128"/>
              </a:rPr>
              <a:t>代替による購入が増加する</a:t>
            </a:r>
          </a:p>
          <a:p>
            <a:pPr marL="0" indent="0">
              <a:buNone/>
            </a:pPr>
            <a:r>
              <a:rPr lang="ja-JP" altLang="en-US" dirty="0" smtClean="0">
                <a:latin typeface="ＭＳ Ｐゴシック" charset="-128"/>
              </a:rPr>
              <a:t>・代替期間の短縮化による購買増加</a:t>
            </a:r>
          </a:p>
          <a:p>
            <a:pPr marL="263525" indent="-263525">
              <a:buNone/>
            </a:pPr>
            <a:r>
              <a:rPr lang="ja-JP" altLang="en-US" dirty="0" smtClean="0">
                <a:latin typeface="ＭＳ Ｐゴシック" charset="-128"/>
              </a:rPr>
              <a:t>・平均代替期間が</a:t>
            </a:r>
            <a:r>
              <a:rPr lang="en-US" altLang="ja-JP" dirty="0">
                <a:latin typeface="ＭＳ Ｐゴシック" charset="-128"/>
              </a:rPr>
              <a:t>5</a:t>
            </a:r>
            <a:r>
              <a:rPr lang="ja-JP" altLang="en-US" dirty="0" smtClean="0">
                <a:latin typeface="ＭＳ Ｐゴシック" charset="-128"/>
              </a:rPr>
              <a:t>年から</a:t>
            </a:r>
            <a:r>
              <a:rPr lang="en-US" altLang="ja-JP" dirty="0" smtClean="0">
                <a:latin typeface="ＭＳ Ｐゴシック" charset="-128"/>
              </a:rPr>
              <a:t>4</a:t>
            </a:r>
            <a:r>
              <a:rPr lang="ja-JP" altLang="en-US" dirty="0" smtClean="0">
                <a:latin typeface="ＭＳ Ｐゴシック" charset="-128"/>
              </a:rPr>
              <a:t>年に短縮すると</a:t>
            </a:r>
            <a:r>
              <a:rPr lang="en-US" altLang="ja-JP" dirty="0" smtClean="0">
                <a:latin typeface="ＭＳ Ｐゴシック" charset="-128"/>
              </a:rPr>
              <a:t>,</a:t>
            </a:r>
            <a:r>
              <a:rPr lang="ja-JP" altLang="en-US" dirty="0" smtClean="0">
                <a:latin typeface="ＭＳ Ｐゴシック" charset="-128"/>
              </a:rPr>
              <a:t>販売台数は</a:t>
            </a:r>
            <a:r>
              <a:rPr lang="en-US" altLang="ja-JP" dirty="0" smtClean="0">
                <a:latin typeface="ＭＳ Ｐゴシック" charset="-128"/>
              </a:rPr>
              <a:t>25</a:t>
            </a:r>
            <a:r>
              <a:rPr lang="ja-JP" altLang="en-US" dirty="0" smtClean="0">
                <a:latin typeface="ＭＳ Ｐゴシック" charset="-128"/>
              </a:rPr>
              <a:t>％増加する</a:t>
            </a:r>
          </a:p>
          <a:p>
            <a:pPr marL="0" indent="0">
              <a:buNone/>
            </a:pPr>
            <a:endParaRPr lang="ja-JP" altLang="en-US" dirty="0" smtClean="0">
              <a:latin typeface="ＭＳ Ｐゴシック" charset="-128"/>
            </a:endParaRPr>
          </a:p>
          <a:p>
            <a:pPr marL="0" indent="0">
              <a:buNone/>
            </a:pPr>
            <a:r>
              <a:rPr lang="ja-JP" altLang="en-US" dirty="0" smtClean="0">
                <a:latin typeface="ＭＳ Ｐゴシック" charset="-128"/>
              </a:rPr>
              <a:t>代替パターン①  モデルの上級移行</a:t>
            </a:r>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84</a:t>
            </a:fld>
            <a:endParaRPr lang="en-US" altLang="ja-JP" sz="1400"/>
          </a:p>
        </p:txBody>
      </p:sp>
      <p:sp>
        <p:nvSpPr>
          <p:cNvPr id="8199" name="Rectangle 2"/>
          <p:cNvSpPr>
            <a:spLocks noChangeArrowheads="1"/>
          </p:cNvSpPr>
          <p:nvPr/>
        </p:nvSpPr>
        <p:spPr bwMode="auto">
          <a:xfrm>
            <a:off x="250825" y="404813"/>
            <a:ext cx="8569325" cy="719137"/>
          </a:xfrm>
          <a:prstGeom prst="rect">
            <a:avLst/>
          </a:prstGeom>
          <a:noFill/>
          <a:ln w="9525">
            <a:noFill/>
            <a:miter lim="800000"/>
            <a:headEnd/>
            <a:tailEnd/>
          </a:ln>
          <a:effectLst/>
        </p:spPr>
        <p:txBody>
          <a:bodyPr/>
          <a:lstStyle/>
          <a:p>
            <a:pPr marL="176213" indent="-176213" algn="ctr">
              <a:spcBef>
                <a:spcPct val="20000"/>
              </a:spcBef>
              <a:defRPr/>
            </a:pPr>
            <a:r>
              <a:rPr lang="ja-JP" altLang="en-US" sz="3200" dirty="0" smtClean="0">
                <a:latin typeface="+mj-ea"/>
                <a:ea typeface="+mj-ea"/>
              </a:rPr>
              <a:t>高所得層による自動車需要主導論に基づくと</a:t>
            </a:r>
            <a:endParaRPr lang="ja-JP" altLang="en-US" sz="3200" dirty="0">
              <a:latin typeface="+mj-ea"/>
              <a:ea typeface="+mj-ea"/>
            </a:endParaRPr>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84</a:t>
            </a:fld>
            <a:endParaRPr lang="en-US" altLang="ja-JP" sz="1400"/>
          </a:p>
        </p:txBody>
      </p:sp>
    </p:spTree>
    <p:extLst>
      <p:ext uri="{BB962C8B-B14F-4D97-AF65-F5344CB8AC3E}">
        <p14:creationId xmlns:p14="http://schemas.microsoft.com/office/powerpoint/2010/main" val="39746238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85</a:t>
            </a:fld>
            <a:endParaRPr lang="en-US" altLang="ja-JP" sz="1400"/>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85</a:t>
            </a:fld>
            <a:endParaRPr lang="en-US" altLang="ja-JP" sz="1400"/>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85</a:t>
            </a:fld>
            <a:endParaRPr lang="en-US" altLang="ja-JP" sz="1400"/>
          </a:p>
        </p:txBody>
      </p:sp>
      <p:sp>
        <p:nvSpPr>
          <p:cNvPr id="2" name="テキスト ボックス 1"/>
          <p:cNvSpPr txBox="1"/>
          <p:nvPr/>
        </p:nvSpPr>
        <p:spPr>
          <a:xfrm>
            <a:off x="1365464" y="591150"/>
            <a:ext cx="1440160" cy="1077218"/>
          </a:xfrm>
          <a:prstGeom prst="rect">
            <a:avLst/>
          </a:prstGeom>
          <a:noFill/>
          <a:ln>
            <a:solidFill>
              <a:srgbClr val="002060"/>
            </a:solidFill>
          </a:ln>
        </p:spPr>
        <p:txBody>
          <a:bodyPr wrap="square" rtlCol="0">
            <a:spAutoFit/>
          </a:bodyPr>
          <a:lstStyle/>
          <a:p>
            <a:pPr algn="ctr"/>
            <a:r>
              <a:rPr kumimoji="1" lang="ja-JP" altLang="en-US" sz="3200" dirty="0" smtClean="0"/>
              <a:t>父</a:t>
            </a:r>
          </a:p>
          <a:p>
            <a:pPr algn="ctr"/>
            <a:r>
              <a:rPr lang="en-US" altLang="ja-JP" sz="3200" dirty="0" smtClean="0">
                <a:latin typeface="+mj-ea"/>
                <a:ea typeface="+mj-ea"/>
              </a:rPr>
              <a:t>45</a:t>
            </a:r>
            <a:r>
              <a:rPr lang="ja-JP" altLang="en-US" sz="3200" dirty="0" smtClean="0">
                <a:latin typeface="+mj-ea"/>
                <a:ea typeface="+mj-ea"/>
              </a:rPr>
              <a:t>歳</a:t>
            </a:r>
            <a:endParaRPr kumimoji="1" lang="ja-JP" altLang="en-US" dirty="0"/>
          </a:p>
        </p:txBody>
      </p:sp>
      <p:sp>
        <p:nvSpPr>
          <p:cNvPr id="6" name="テキスト ボックス 5"/>
          <p:cNvSpPr txBox="1"/>
          <p:nvPr/>
        </p:nvSpPr>
        <p:spPr>
          <a:xfrm>
            <a:off x="5575776" y="582989"/>
            <a:ext cx="1440160" cy="1077218"/>
          </a:xfrm>
          <a:prstGeom prst="rect">
            <a:avLst/>
          </a:prstGeom>
          <a:noFill/>
          <a:ln>
            <a:solidFill>
              <a:srgbClr val="002060"/>
            </a:solidFill>
          </a:ln>
        </p:spPr>
        <p:txBody>
          <a:bodyPr wrap="square" rtlCol="0">
            <a:spAutoFit/>
          </a:bodyPr>
          <a:lstStyle/>
          <a:p>
            <a:pPr algn="ctr"/>
            <a:r>
              <a:rPr kumimoji="1" lang="ja-JP" altLang="en-US" sz="3200" dirty="0" smtClean="0"/>
              <a:t>母</a:t>
            </a:r>
          </a:p>
          <a:p>
            <a:pPr algn="ctr"/>
            <a:r>
              <a:rPr lang="en-US" altLang="ja-JP" sz="3200" dirty="0" smtClean="0">
                <a:latin typeface="+mj-ea"/>
                <a:ea typeface="+mj-ea"/>
              </a:rPr>
              <a:t>41</a:t>
            </a:r>
            <a:r>
              <a:rPr lang="ja-JP" altLang="en-US" sz="3200" dirty="0" smtClean="0">
                <a:latin typeface="+mj-ea"/>
                <a:ea typeface="+mj-ea"/>
              </a:rPr>
              <a:t>歳</a:t>
            </a:r>
            <a:endParaRPr kumimoji="1" lang="ja-JP" altLang="en-US" dirty="0"/>
          </a:p>
        </p:txBody>
      </p:sp>
      <p:sp>
        <p:nvSpPr>
          <p:cNvPr id="7" name="テキスト ボックス 6"/>
          <p:cNvSpPr txBox="1"/>
          <p:nvPr/>
        </p:nvSpPr>
        <p:spPr>
          <a:xfrm>
            <a:off x="1365464" y="3429000"/>
            <a:ext cx="1440160" cy="1077218"/>
          </a:xfrm>
          <a:prstGeom prst="rect">
            <a:avLst/>
          </a:prstGeom>
          <a:noFill/>
          <a:ln>
            <a:solidFill>
              <a:srgbClr val="002060"/>
            </a:solidFill>
          </a:ln>
        </p:spPr>
        <p:txBody>
          <a:bodyPr wrap="square" rtlCol="0">
            <a:spAutoFit/>
          </a:bodyPr>
          <a:lstStyle/>
          <a:p>
            <a:pPr algn="ctr"/>
            <a:r>
              <a:rPr kumimoji="1" lang="ja-JP" altLang="en-US" sz="3200" dirty="0" smtClean="0"/>
              <a:t>息子</a:t>
            </a:r>
          </a:p>
          <a:p>
            <a:pPr algn="ctr"/>
            <a:r>
              <a:rPr lang="en-US" altLang="ja-JP" sz="3200" dirty="0" smtClean="0">
                <a:latin typeface="+mj-ea"/>
                <a:ea typeface="+mj-ea"/>
              </a:rPr>
              <a:t>16</a:t>
            </a:r>
            <a:r>
              <a:rPr lang="ja-JP" altLang="en-US" sz="3200" dirty="0" smtClean="0">
                <a:latin typeface="+mj-ea"/>
                <a:ea typeface="+mj-ea"/>
              </a:rPr>
              <a:t>歳</a:t>
            </a:r>
            <a:endParaRPr kumimoji="1" lang="ja-JP" altLang="en-US" dirty="0"/>
          </a:p>
        </p:txBody>
      </p:sp>
      <p:sp>
        <p:nvSpPr>
          <p:cNvPr id="8" name="テキスト ボックス 7"/>
          <p:cNvSpPr txBox="1"/>
          <p:nvPr/>
        </p:nvSpPr>
        <p:spPr>
          <a:xfrm>
            <a:off x="5638720" y="3429000"/>
            <a:ext cx="1440160" cy="1077218"/>
          </a:xfrm>
          <a:prstGeom prst="rect">
            <a:avLst/>
          </a:prstGeom>
          <a:noFill/>
          <a:ln>
            <a:solidFill>
              <a:srgbClr val="002060"/>
            </a:solidFill>
          </a:ln>
        </p:spPr>
        <p:txBody>
          <a:bodyPr wrap="square" rtlCol="0">
            <a:spAutoFit/>
          </a:bodyPr>
          <a:lstStyle/>
          <a:p>
            <a:pPr algn="ctr"/>
            <a:r>
              <a:rPr kumimoji="1" lang="ja-JP" altLang="en-US" sz="3200" dirty="0" smtClean="0"/>
              <a:t>娘</a:t>
            </a:r>
          </a:p>
          <a:p>
            <a:pPr algn="ctr"/>
            <a:r>
              <a:rPr lang="en-US" altLang="ja-JP" sz="3200" dirty="0" smtClean="0">
                <a:latin typeface="+mj-ea"/>
                <a:ea typeface="+mj-ea"/>
              </a:rPr>
              <a:t>12</a:t>
            </a:r>
            <a:r>
              <a:rPr lang="ja-JP" altLang="en-US" sz="3200" dirty="0" smtClean="0">
                <a:latin typeface="+mj-ea"/>
                <a:ea typeface="+mj-ea"/>
              </a:rPr>
              <a:t>歳</a:t>
            </a:r>
            <a:endParaRPr kumimoji="1" lang="ja-JP" altLang="en-US" dirty="0"/>
          </a:p>
        </p:txBody>
      </p:sp>
      <p:sp>
        <p:nvSpPr>
          <p:cNvPr id="9" name="テキスト ボックス 8"/>
          <p:cNvSpPr txBox="1"/>
          <p:nvPr/>
        </p:nvSpPr>
        <p:spPr>
          <a:xfrm>
            <a:off x="128137" y="1988840"/>
            <a:ext cx="2160240" cy="1077218"/>
          </a:xfrm>
          <a:prstGeom prst="rect">
            <a:avLst/>
          </a:prstGeom>
          <a:noFill/>
          <a:ln w="76200">
            <a:solidFill>
              <a:srgbClr val="0000FF"/>
            </a:solidFill>
          </a:ln>
        </p:spPr>
        <p:txBody>
          <a:bodyPr wrap="square" rtlCol="0">
            <a:spAutoFit/>
          </a:bodyPr>
          <a:lstStyle/>
          <a:p>
            <a:pPr algn="ctr"/>
            <a:r>
              <a:rPr kumimoji="1" lang="ja-JP" altLang="en-US" sz="3200" dirty="0" smtClean="0">
                <a:solidFill>
                  <a:srgbClr val="0000FF"/>
                </a:solidFill>
              </a:rPr>
              <a:t>セニア</a:t>
            </a:r>
          </a:p>
          <a:p>
            <a:pPr algn="ctr"/>
            <a:r>
              <a:rPr lang="en-US" altLang="ja-JP" sz="3200" dirty="0" smtClean="0">
                <a:solidFill>
                  <a:srgbClr val="0000FF"/>
                </a:solidFill>
                <a:latin typeface="+mj-ea"/>
                <a:ea typeface="+mj-ea"/>
              </a:rPr>
              <a:t>110</a:t>
            </a:r>
            <a:r>
              <a:rPr lang="ja-JP" altLang="en-US" sz="3200" dirty="0" smtClean="0">
                <a:solidFill>
                  <a:srgbClr val="0000FF"/>
                </a:solidFill>
                <a:latin typeface="+mj-ea"/>
                <a:ea typeface="+mj-ea"/>
              </a:rPr>
              <a:t>万円</a:t>
            </a:r>
            <a:endParaRPr kumimoji="1" lang="ja-JP" altLang="en-US" dirty="0">
              <a:solidFill>
                <a:srgbClr val="0000FF"/>
              </a:solidFill>
              <a:latin typeface="+mj-ea"/>
              <a:ea typeface="+mj-ea"/>
            </a:endParaRPr>
          </a:p>
        </p:txBody>
      </p:sp>
      <p:cxnSp>
        <p:nvCxnSpPr>
          <p:cNvPr id="4" name="直線矢印コネクタ 3"/>
          <p:cNvCxnSpPr/>
          <p:nvPr/>
        </p:nvCxnSpPr>
        <p:spPr>
          <a:xfrm>
            <a:off x="2288377" y="2611904"/>
            <a:ext cx="79208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085905" y="2073295"/>
            <a:ext cx="2160240" cy="1077218"/>
          </a:xfrm>
          <a:prstGeom prst="rect">
            <a:avLst/>
          </a:prstGeom>
          <a:noFill/>
          <a:ln w="76200">
            <a:solidFill>
              <a:srgbClr val="FF3300"/>
            </a:solidFill>
          </a:ln>
        </p:spPr>
        <p:txBody>
          <a:bodyPr wrap="square" rtlCol="0">
            <a:spAutoFit/>
          </a:bodyPr>
          <a:lstStyle/>
          <a:p>
            <a:pPr algn="ctr"/>
            <a:r>
              <a:rPr kumimoji="1" lang="ja-JP" altLang="en-US" sz="3200" dirty="0" smtClean="0">
                <a:solidFill>
                  <a:srgbClr val="FF0000"/>
                </a:solidFill>
              </a:rPr>
              <a:t>イノーバ</a:t>
            </a:r>
          </a:p>
          <a:p>
            <a:pPr algn="ctr"/>
            <a:r>
              <a:rPr lang="en-US" altLang="ja-JP" sz="3200" dirty="0" smtClean="0">
                <a:solidFill>
                  <a:srgbClr val="FF0000"/>
                </a:solidFill>
                <a:latin typeface="+mj-ea"/>
                <a:ea typeface="+mj-ea"/>
              </a:rPr>
              <a:t>250</a:t>
            </a:r>
            <a:r>
              <a:rPr lang="ja-JP" altLang="en-US" sz="3200" dirty="0" smtClean="0">
                <a:solidFill>
                  <a:srgbClr val="FF0000"/>
                </a:solidFill>
                <a:latin typeface="+mj-ea"/>
                <a:ea typeface="+mj-ea"/>
              </a:rPr>
              <a:t>万円</a:t>
            </a:r>
            <a:endParaRPr kumimoji="1" lang="ja-JP" altLang="en-US" dirty="0">
              <a:solidFill>
                <a:srgbClr val="FF0000"/>
              </a:solidFill>
              <a:latin typeface="+mj-ea"/>
              <a:ea typeface="+mj-ea"/>
            </a:endParaRPr>
          </a:p>
        </p:txBody>
      </p:sp>
      <p:sp>
        <p:nvSpPr>
          <p:cNvPr id="10" name="テキスト ボックス 9"/>
          <p:cNvSpPr txBox="1"/>
          <p:nvPr/>
        </p:nvSpPr>
        <p:spPr>
          <a:xfrm>
            <a:off x="0" y="4797152"/>
            <a:ext cx="9144000" cy="1077218"/>
          </a:xfrm>
          <a:prstGeom prst="rect">
            <a:avLst/>
          </a:prstGeom>
          <a:solidFill>
            <a:srgbClr val="66FFFF"/>
          </a:solidFill>
        </p:spPr>
        <p:txBody>
          <a:bodyPr wrap="square" rtlCol="0">
            <a:spAutoFit/>
          </a:bodyPr>
          <a:lstStyle/>
          <a:p>
            <a:pPr algn="ctr"/>
            <a:r>
              <a:rPr kumimoji="1" lang="ja-JP" altLang="en-US" sz="3200" dirty="0" smtClean="0">
                <a:latin typeface="+mj-ea"/>
                <a:ea typeface="+mj-ea"/>
              </a:rPr>
              <a:t>代替パターン①</a:t>
            </a:r>
          </a:p>
          <a:p>
            <a:r>
              <a:rPr kumimoji="1" lang="ja-JP" altLang="en-US" sz="3200" dirty="0" smtClean="0">
                <a:latin typeface="+mj-ea"/>
                <a:ea typeface="+mj-ea"/>
              </a:rPr>
              <a:t>   モデル上級化    同じ</a:t>
            </a:r>
            <a:r>
              <a:rPr kumimoji="1" lang="en-US" altLang="ja-JP" sz="3200" dirty="0" smtClean="0">
                <a:latin typeface="+mj-ea"/>
                <a:ea typeface="+mj-ea"/>
              </a:rPr>
              <a:t>MPV</a:t>
            </a:r>
            <a:r>
              <a:rPr kumimoji="1" lang="ja-JP" altLang="en-US" sz="3200" dirty="0" smtClean="0">
                <a:latin typeface="+mj-ea"/>
                <a:ea typeface="+mj-ea"/>
              </a:rPr>
              <a:t>セグメント内の代替</a:t>
            </a:r>
            <a:endParaRPr kumimoji="1" lang="ja-JP" altLang="en-US" sz="3200" dirty="0">
              <a:latin typeface="+mj-ea"/>
              <a:ea typeface="+mj-ea"/>
            </a:endParaRPr>
          </a:p>
        </p:txBody>
      </p:sp>
      <p:sp>
        <p:nvSpPr>
          <p:cNvPr id="3" name="テキスト ボックス 2"/>
          <p:cNvSpPr txBox="1"/>
          <p:nvPr/>
        </p:nvSpPr>
        <p:spPr>
          <a:xfrm>
            <a:off x="3203848" y="6352849"/>
            <a:ext cx="4969388" cy="369332"/>
          </a:xfrm>
          <a:prstGeom prst="rect">
            <a:avLst/>
          </a:prstGeom>
          <a:noFill/>
        </p:spPr>
        <p:txBody>
          <a:bodyPr wrap="square" rtlCol="0">
            <a:spAutoFit/>
          </a:bodyPr>
          <a:lstStyle/>
          <a:p>
            <a:r>
              <a:rPr kumimoji="1" lang="ja-JP" altLang="en-US" dirty="0" smtClean="0"/>
              <a:t>日系企業</a:t>
            </a:r>
            <a:r>
              <a:rPr kumimoji="1" lang="en-US" altLang="ja-JP" dirty="0" smtClean="0"/>
              <a:t>2</a:t>
            </a:r>
            <a:r>
              <a:rPr kumimoji="1" lang="ja-JP" altLang="en-US" dirty="0" smtClean="0"/>
              <a:t>社での</a:t>
            </a:r>
            <a:r>
              <a:rPr kumimoji="1" lang="en-US" altLang="ja-JP" dirty="0" smtClean="0"/>
              <a:t>20</a:t>
            </a:r>
            <a:r>
              <a:rPr kumimoji="1" lang="ja-JP" altLang="en-US" dirty="0" smtClean="0"/>
              <a:t>人に対するアンケートによる</a:t>
            </a:r>
            <a:endParaRPr kumimoji="1" lang="ja-JP" altLang="en-US" dirty="0"/>
          </a:p>
        </p:txBody>
      </p:sp>
    </p:spTree>
    <p:extLst>
      <p:ext uri="{BB962C8B-B14F-4D97-AF65-F5344CB8AC3E}">
        <p14:creationId xmlns:p14="http://schemas.microsoft.com/office/powerpoint/2010/main" val="32627285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86</a:t>
            </a:fld>
            <a:endParaRPr lang="en-US" altLang="ja-JP" sz="1400"/>
          </a:p>
        </p:txBody>
      </p:sp>
      <p:sp>
        <p:nvSpPr>
          <p:cNvPr id="6147" name="Rectangle 2"/>
          <p:cNvSpPr>
            <a:spLocks noGrp="1" noChangeArrowheads="1"/>
          </p:cNvSpPr>
          <p:nvPr>
            <p:ph type="subTitle" idx="4294967295"/>
          </p:nvPr>
        </p:nvSpPr>
        <p:spPr>
          <a:xfrm>
            <a:off x="179388" y="1268413"/>
            <a:ext cx="8713787" cy="5589587"/>
          </a:xfrm>
        </p:spPr>
        <p:txBody>
          <a:bodyPr>
            <a:normAutofit/>
          </a:bodyPr>
          <a:lstStyle/>
          <a:p>
            <a:pPr marL="0" indent="0">
              <a:buNone/>
            </a:pPr>
            <a:r>
              <a:rPr lang="en-US" altLang="ja-JP" dirty="0" smtClean="0">
                <a:latin typeface="ＭＳ Ｐゴシック" charset="-128"/>
              </a:rPr>
              <a:t>(2)</a:t>
            </a:r>
            <a:r>
              <a:rPr lang="ja-JP" altLang="en-US" dirty="0" smtClean="0">
                <a:latin typeface="ＭＳ Ｐゴシック" charset="-128"/>
              </a:rPr>
              <a:t> 増車のための購入が増大する</a:t>
            </a:r>
          </a:p>
          <a:p>
            <a:pPr marL="0" indent="0">
              <a:buNone/>
            </a:pPr>
            <a:endParaRPr lang="ja-JP" altLang="en-US" dirty="0">
              <a:latin typeface="ＭＳ Ｐゴシック" charset="-128"/>
            </a:endParaRPr>
          </a:p>
          <a:p>
            <a:pPr marL="0" indent="0">
              <a:buNone/>
            </a:pPr>
            <a:r>
              <a:rPr lang="ja-JP" altLang="en-US" dirty="0" smtClean="0">
                <a:latin typeface="ＭＳ Ｐゴシック" charset="-128"/>
              </a:rPr>
              <a:t>増車パターン①   主婦によるセカンドカー購入</a:t>
            </a:r>
          </a:p>
          <a:p>
            <a:pPr marL="0" indent="0">
              <a:buNone/>
            </a:pPr>
            <a:r>
              <a:rPr lang="ja-JP" altLang="en-US" dirty="0" smtClean="0">
                <a:latin typeface="ＭＳ Ｐゴシック" charset="-128"/>
              </a:rPr>
              <a:t>・</a:t>
            </a:r>
            <a:r>
              <a:rPr lang="en-US" altLang="ja-JP" dirty="0" smtClean="0">
                <a:latin typeface="ＭＳ Ｐゴシック" charset="-128"/>
              </a:rPr>
              <a:t>1</a:t>
            </a:r>
            <a:r>
              <a:rPr lang="ja-JP" altLang="en-US" dirty="0" smtClean="0">
                <a:latin typeface="ＭＳ Ｐゴシック" charset="-128"/>
              </a:rPr>
              <a:t>人で乗る時が多い    チョイ乗りが多い</a:t>
            </a:r>
          </a:p>
          <a:p>
            <a:pPr marL="0" indent="0">
              <a:buNone/>
            </a:pPr>
            <a:r>
              <a:rPr lang="ja-JP" altLang="en-US" dirty="0" smtClean="0">
                <a:latin typeface="ＭＳ Ｐゴシック" charset="-128"/>
              </a:rPr>
              <a:t>・運転しやすいコンパクトカー</a:t>
            </a:r>
          </a:p>
          <a:p>
            <a:pPr marL="0" indent="0">
              <a:buNone/>
            </a:pPr>
            <a:r>
              <a:rPr lang="ja-JP" altLang="en-US" dirty="0" smtClean="0">
                <a:latin typeface="ＭＳ Ｐゴシック" charset="-128"/>
              </a:rPr>
              <a:t>・燃費もよいハッチバック</a:t>
            </a:r>
          </a:p>
          <a:p>
            <a:pPr marL="0" indent="0">
              <a:buNone/>
            </a:pPr>
            <a:endParaRPr lang="ja-JP" altLang="en-US" dirty="0">
              <a:latin typeface="ＭＳ Ｐゴシック" charset="-128"/>
            </a:endParaRPr>
          </a:p>
          <a:p>
            <a:pPr marL="263525" indent="-263525">
              <a:buNone/>
            </a:pPr>
            <a:r>
              <a:rPr lang="ja-JP" altLang="en-US" dirty="0" smtClean="0">
                <a:latin typeface="ＭＳ Ｐゴシック" charset="-128"/>
              </a:rPr>
              <a:t>・インドのタタモータースのナノ（</a:t>
            </a:r>
            <a:r>
              <a:rPr lang="en-US" altLang="ja-JP" dirty="0" smtClean="0">
                <a:latin typeface="ＭＳ Ｐゴシック" charset="-128"/>
              </a:rPr>
              <a:t>20</a:t>
            </a:r>
            <a:r>
              <a:rPr lang="ja-JP" altLang="en-US" dirty="0" smtClean="0">
                <a:latin typeface="ＭＳ Ｐゴシック" charset="-128"/>
              </a:rPr>
              <a:t>万円</a:t>
            </a:r>
            <a:r>
              <a:rPr lang="en-US" altLang="ja-JP" dirty="0" smtClean="0">
                <a:latin typeface="ＭＳ Ｐゴシック" charset="-128"/>
              </a:rPr>
              <a:t>)</a:t>
            </a:r>
            <a:r>
              <a:rPr lang="ja-JP" altLang="en-US" dirty="0" smtClean="0">
                <a:latin typeface="ＭＳ Ｐゴシック" charset="-128"/>
              </a:rPr>
              <a:t>は</a:t>
            </a:r>
            <a:r>
              <a:rPr lang="en-US" altLang="ja-JP" dirty="0" smtClean="0">
                <a:latin typeface="ＭＳ Ｐゴシック" charset="-128"/>
              </a:rPr>
              <a:t>,</a:t>
            </a:r>
            <a:r>
              <a:rPr lang="ja-JP" altLang="en-US" dirty="0" smtClean="0">
                <a:latin typeface="ＭＳ Ｐゴシック" charset="-128"/>
              </a:rPr>
              <a:t> 販売台数の</a:t>
            </a:r>
            <a:r>
              <a:rPr lang="en-US" altLang="ja-JP" dirty="0" smtClean="0">
                <a:latin typeface="ＭＳ Ｐゴシック" charset="-128"/>
              </a:rPr>
              <a:t>80</a:t>
            </a:r>
            <a:r>
              <a:rPr lang="ja-JP" altLang="en-US" dirty="0" smtClean="0">
                <a:latin typeface="ＭＳ Ｐゴシック" charset="-128"/>
              </a:rPr>
              <a:t>％が資産家の主婦向けのセカンドカー</a:t>
            </a:r>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86</a:t>
            </a:fld>
            <a:endParaRPr lang="en-US" altLang="ja-JP" sz="1400"/>
          </a:p>
        </p:txBody>
      </p:sp>
      <p:sp>
        <p:nvSpPr>
          <p:cNvPr id="8199" name="Rectangle 2"/>
          <p:cNvSpPr>
            <a:spLocks noChangeArrowheads="1"/>
          </p:cNvSpPr>
          <p:nvPr/>
        </p:nvSpPr>
        <p:spPr bwMode="auto">
          <a:xfrm>
            <a:off x="250825" y="404813"/>
            <a:ext cx="8569325" cy="719137"/>
          </a:xfrm>
          <a:prstGeom prst="rect">
            <a:avLst/>
          </a:prstGeom>
          <a:noFill/>
          <a:ln w="9525">
            <a:noFill/>
            <a:miter lim="800000"/>
            <a:headEnd/>
            <a:tailEnd/>
          </a:ln>
          <a:effectLst/>
        </p:spPr>
        <p:txBody>
          <a:bodyPr/>
          <a:lstStyle/>
          <a:p>
            <a:pPr marL="176213" indent="-176213" algn="ctr">
              <a:spcBef>
                <a:spcPct val="20000"/>
              </a:spcBef>
              <a:defRPr/>
            </a:pPr>
            <a:r>
              <a:rPr lang="ja-JP" altLang="en-US" sz="3200" dirty="0" smtClean="0">
                <a:latin typeface="+mj-ea"/>
                <a:ea typeface="+mj-ea"/>
              </a:rPr>
              <a:t>高所得層による需要主導論に基づくと</a:t>
            </a:r>
            <a:endParaRPr lang="ja-JP" altLang="en-US" sz="3200" dirty="0">
              <a:latin typeface="+mj-ea"/>
              <a:ea typeface="+mj-ea"/>
            </a:endParaRPr>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86</a:t>
            </a:fld>
            <a:endParaRPr lang="en-US" altLang="ja-JP" sz="1400"/>
          </a:p>
        </p:txBody>
      </p:sp>
    </p:spTree>
    <p:extLst>
      <p:ext uri="{BB962C8B-B14F-4D97-AF65-F5344CB8AC3E}">
        <p14:creationId xmlns:p14="http://schemas.microsoft.com/office/powerpoint/2010/main" val="30509134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87</a:t>
            </a:fld>
            <a:endParaRPr lang="en-US" altLang="ja-JP" sz="1400"/>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87</a:t>
            </a:fld>
            <a:endParaRPr lang="en-US" altLang="ja-JP" sz="1400"/>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87</a:t>
            </a:fld>
            <a:endParaRPr lang="en-US" altLang="ja-JP" sz="1400"/>
          </a:p>
        </p:txBody>
      </p:sp>
      <p:sp>
        <p:nvSpPr>
          <p:cNvPr id="2" name="テキスト ボックス 1"/>
          <p:cNvSpPr txBox="1"/>
          <p:nvPr/>
        </p:nvSpPr>
        <p:spPr>
          <a:xfrm>
            <a:off x="1365464" y="591150"/>
            <a:ext cx="1440160" cy="1077218"/>
          </a:xfrm>
          <a:prstGeom prst="rect">
            <a:avLst/>
          </a:prstGeom>
          <a:noFill/>
          <a:ln>
            <a:solidFill>
              <a:srgbClr val="002060"/>
            </a:solidFill>
          </a:ln>
        </p:spPr>
        <p:txBody>
          <a:bodyPr wrap="square" rtlCol="0">
            <a:spAutoFit/>
          </a:bodyPr>
          <a:lstStyle/>
          <a:p>
            <a:pPr algn="ctr"/>
            <a:r>
              <a:rPr kumimoji="1" lang="ja-JP" altLang="en-US" sz="3200" dirty="0" smtClean="0"/>
              <a:t>父</a:t>
            </a:r>
          </a:p>
          <a:p>
            <a:pPr algn="ctr"/>
            <a:r>
              <a:rPr lang="en-US" altLang="ja-JP" sz="3200" dirty="0" smtClean="0">
                <a:latin typeface="+mj-ea"/>
                <a:ea typeface="+mj-ea"/>
              </a:rPr>
              <a:t>45</a:t>
            </a:r>
            <a:r>
              <a:rPr lang="ja-JP" altLang="en-US" sz="3200" dirty="0" smtClean="0">
                <a:latin typeface="+mj-ea"/>
                <a:ea typeface="+mj-ea"/>
              </a:rPr>
              <a:t>歳</a:t>
            </a:r>
            <a:endParaRPr kumimoji="1" lang="ja-JP" altLang="en-US" dirty="0"/>
          </a:p>
        </p:txBody>
      </p:sp>
      <p:sp>
        <p:nvSpPr>
          <p:cNvPr id="6" name="テキスト ボックス 5"/>
          <p:cNvSpPr txBox="1"/>
          <p:nvPr/>
        </p:nvSpPr>
        <p:spPr>
          <a:xfrm>
            <a:off x="5575776" y="582989"/>
            <a:ext cx="1440160" cy="1077218"/>
          </a:xfrm>
          <a:prstGeom prst="rect">
            <a:avLst/>
          </a:prstGeom>
          <a:noFill/>
          <a:ln>
            <a:solidFill>
              <a:srgbClr val="002060"/>
            </a:solidFill>
          </a:ln>
        </p:spPr>
        <p:txBody>
          <a:bodyPr wrap="square" rtlCol="0">
            <a:spAutoFit/>
          </a:bodyPr>
          <a:lstStyle/>
          <a:p>
            <a:pPr algn="ctr"/>
            <a:r>
              <a:rPr kumimoji="1" lang="ja-JP" altLang="en-US" sz="3200" dirty="0" smtClean="0"/>
              <a:t>母</a:t>
            </a:r>
          </a:p>
          <a:p>
            <a:pPr algn="ctr"/>
            <a:r>
              <a:rPr lang="en-US" altLang="ja-JP" sz="3200" dirty="0" smtClean="0">
                <a:latin typeface="+mj-ea"/>
                <a:ea typeface="+mj-ea"/>
              </a:rPr>
              <a:t>41</a:t>
            </a:r>
            <a:r>
              <a:rPr lang="ja-JP" altLang="en-US" sz="3200" dirty="0" smtClean="0">
                <a:latin typeface="+mj-ea"/>
                <a:ea typeface="+mj-ea"/>
              </a:rPr>
              <a:t>歳</a:t>
            </a:r>
            <a:endParaRPr kumimoji="1" lang="ja-JP" altLang="en-US" dirty="0"/>
          </a:p>
        </p:txBody>
      </p:sp>
      <p:sp>
        <p:nvSpPr>
          <p:cNvPr id="7" name="テキスト ボックス 6"/>
          <p:cNvSpPr txBox="1"/>
          <p:nvPr/>
        </p:nvSpPr>
        <p:spPr>
          <a:xfrm>
            <a:off x="1365464" y="3429000"/>
            <a:ext cx="1440160" cy="1077218"/>
          </a:xfrm>
          <a:prstGeom prst="rect">
            <a:avLst/>
          </a:prstGeom>
          <a:noFill/>
          <a:ln>
            <a:solidFill>
              <a:srgbClr val="002060"/>
            </a:solidFill>
          </a:ln>
        </p:spPr>
        <p:txBody>
          <a:bodyPr wrap="square" rtlCol="0">
            <a:spAutoFit/>
          </a:bodyPr>
          <a:lstStyle/>
          <a:p>
            <a:pPr algn="ctr"/>
            <a:r>
              <a:rPr kumimoji="1" lang="ja-JP" altLang="en-US" sz="3200" dirty="0" smtClean="0"/>
              <a:t>息子</a:t>
            </a:r>
          </a:p>
          <a:p>
            <a:pPr algn="ctr"/>
            <a:r>
              <a:rPr lang="en-US" altLang="ja-JP" sz="3200" dirty="0" smtClean="0">
                <a:latin typeface="+mj-ea"/>
                <a:ea typeface="+mj-ea"/>
              </a:rPr>
              <a:t>16</a:t>
            </a:r>
            <a:r>
              <a:rPr lang="ja-JP" altLang="en-US" sz="3200" dirty="0" smtClean="0">
                <a:latin typeface="+mj-ea"/>
                <a:ea typeface="+mj-ea"/>
              </a:rPr>
              <a:t>歳</a:t>
            </a:r>
            <a:endParaRPr kumimoji="1" lang="ja-JP" altLang="en-US" dirty="0"/>
          </a:p>
        </p:txBody>
      </p:sp>
      <p:sp>
        <p:nvSpPr>
          <p:cNvPr id="8" name="テキスト ボックス 7"/>
          <p:cNvSpPr txBox="1"/>
          <p:nvPr/>
        </p:nvSpPr>
        <p:spPr>
          <a:xfrm>
            <a:off x="5638720" y="3429000"/>
            <a:ext cx="1440160" cy="1077218"/>
          </a:xfrm>
          <a:prstGeom prst="rect">
            <a:avLst/>
          </a:prstGeom>
          <a:noFill/>
          <a:ln>
            <a:solidFill>
              <a:srgbClr val="002060"/>
            </a:solidFill>
          </a:ln>
        </p:spPr>
        <p:txBody>
          <a:bodyPr wrap="square" rtlCol="0">
            <a:spAutoFit/>
          </a:bodyPr>
          <a:lstStyle/>
          <a:p>
            <a:pPr algn="ctr"/>
            <a:r>
              <a:rPr kumimoji="1" lang="ja-JP" altLang="en-US" sz="3200" dirty="0" smtClean="0"/>
              <a:t>娘</a:t>
            </a:r>
          </a:p>
          <a:p>
            <a:pPr algn="ctr"/>
            <a:r>
              <a:rPr lang="en-US" altLang="ja-JP" sz="3200" dirty="0" smtClean="0">
                <a:latin typeface="+mj-ea"/>
                <a:ea typeface="+mj-ea"/>
              </a:rPr>
              <a:t>12</a:t>
            </a:r>
            <a:r>
              <a:rPr lang="ja-JP" altLang="en-US" sz="3200" dirty="0" smtClean="0">
                <a:latin typeface="+mj-ea"/>
                <a:ea typeface="+mj-ea"/>
              </a:rPr>
              <a:t>歳</a:t>
            </a:r>
            <a:endParaRPr kumimoji="1" lang="ja-JP" altLang="en-US" dirty="0"/>
          </a:p>
        </p:txBody>
      </p:sp>
      <p:sp>
        <p:nvSpPr>
          <p:cNvPr id="9" name="テキスト ボックス 8"/>
          <p:cNvSpPr txBox="1"/>
          <p:nvPr/>
        </p:nvSpPr>
        <p:spPr>
          <a:xfrm>
            <a:off x="1115616" y="1772816"/>
            <a:ext cx="2160240" cy="1077218"/>
          </a:xfrm>
          <a:prstGeom prst="rect">
            <a:avLst/>
          </a:prstGeom>
          <a:noFill/>
          <a:ln w="76200">
            <a:solidFill>
              <a:srgbClr val="0000FF"/>
            </a:solidFill>
          </a:ln>
        </p:spPr>
        <p:txBody>
          <a:bodyPr wrap="square" rtlCol="0">
            <a:spAutoFit/>
          </a:bodyPr>
          <a:lstStyle/>
          <a:p>
            <a:pPr algn="ctr"/>
            <a:r>
              <a:rPr kumimoji="1" lang="ja-JP" altLang="en-US" sz="3200" dirty="0" smtClean="0">
                <a:solidFill>
                  <a:srgbClr val="0000FF"/>
                </a:solidFill>
              </a:rPr>
              <a:t>イノーバ</a:t>
            </a:r>
            <a:r>
              <a:rPr lang="en-US" altLang="ja-JP" sz="3200" dirty="0" smtClean="0">
                <a:solidFill>
                  <a:srgbClr val="0000FF"/>
                </a:solidFill>
                <a:latin typeface="+mj-ea"/>
                <a:ea typeface="+mj-ea"/>
              </a:rPr>
              <a:t>250</a:t>
            </a:r>
            <a:r>
              <a:rPr lang="ja-JP" altLang="en-US" sz="3200" dirty="0" smtClean="0">
                <a:solidFill>
                  <a:srgbClr val="0000FF"/>
                </a:solidFill>
                <a:latin typeface="+mj-ea"/>
                <a:ea typeface="+mj-ea"/>
              </a:rPr>
              <a:t>万円</a:t>
            </a:r>
            <a:endParaRPr kumimoji="1" lang="ja-JP" altLang="en-US" dirty="0">
              <a:solidFill>
                <a:srgbClr val="0000FF"/>
              </a:solidFill>
              <a:latin typeface="+mj-ea"/>
              <a:ea typeface="+mj-ea"/>
            </a:endParaRPr>
          </a:p>
        </p:txBody>
      </p:sp>
      <p:sp>
        <p:nvSpPr>
          <p:cNvPr id="12" name="テキスト ボックス 11"/>
          <p:cNvSpPr txBox="1"/>
          <p:nvPr/>
        </p:nvSpPr>
        <p:spPr>
          <a:xfrm>
            <a:off x="5215736" y="1772816"/>
            <a:ext cx="2160240" cy="1077218"/>
          </a:xfrm>
          <a:prstGeom prst="rect">
            <a:avLst/>
          </a:prstGeom>
          <a:noFill/>
          <a:ln w="76200">
            <a:solidFill>
              <a:srgbClr val="FF3300"/>
            </a:solidFill>
          </a:ln>
        </p:spPr>
        <p:txBody>
          <a:bodyPr wrap="square" rtlCol="0">
            <a:spAutoFit/>
          </a:bodyPr>
          <a:lstStyle/>
          <a:p>
            <a:pPr algn="ctr"/>
            <a:r>
              <a:rPr kumimoji="1" lang="ja-JP" altLang="en-US" sz="3200" dirty="0" smtClean="0">
                <a:solidFill>
                  <a:srgbClr val="FF0000"/>
                </a:solidFill>
              </a:rPr>
              <a:t>マーチ</a:t>
            </a:r>
          </a:p>
          <a:p>
            <a:pPr algn="ctr"/>
            <a:r>
              <a:rPr lang="en-US" altLang="ja-JP" sz="3200" dirty="0" smtClean="0">
                <a:solidFill>
                  <a:srgbClr val="FF0000"/>
                </a:solidFill>
                <a:latin typeface="+mj-ea"/>
                <a:ea typeface="+mj-ea"/>
              </a:rPr>
              <a:t>155</a:t>
            </a:r>
            <a:r>
              <a:rPr lang="ja-JP" altLang="en-US" sz="3200" dirty="0" smtClean="0">
                <a:solidFill>
                  <a:srgbClr val="FF0000"/>
                </a:solidFill>
                <a:latin typeface="+mj-ea"/>
                <a:ea typeface="+mj-ea"/>
              </a:rPr>
              <a:t>万円</a:t>
            </a:r>
            <a:endParaRPr kumimoji="1" lang="ja-JP" altLang="en-US" dirty="0">
              <a:solidFill>
                <a:srgbClr val="FF0000"/>
              </a:solidFill>
              <a:latin typeface="+mj-ea"/>
              <a:ea typeface="+mj-ea"/>
            </a:endParaRPr>
          </a:p>
        </p:txBody>
      </p:sp>
      <p:sp>
        <p:nvSpPr>
          <p:cNvPr id="10" name="テキスト ボックス 9"/>
          <p:cNvSpPr txBox="1"/>
          <p:nvPr/>
        </p:nvSpPr>
        <p:spPr>
          <a:xfrm>
            <a:off x="0" y="4797152"/>
            <a:ext cx="8928992" cy="1077218"/>
          </a:xfrm>
          <a:prstGeom prst="rect">
            <a:avLst/>
          </a:prstGeom>
          <a:solidFill>
            <a:srgbClr val="66FFFF"/>
          </a:solidFill>
        </p:spPr>
        <p:txBody>
          <a:bodyPr wrap="square" rtlCol="0">
            <a:spAutoFit/>
          </a:bodyPr>
          <a:lstStyle/>
          <a:p>
            <a:pPr algn="ctr"/>
            <a:r>
              <a:rPr kumimoji="1" lang="ja-JP" altLang="en-US" sz="3200" dirty="0" smtClean="0">
                <a:latin typeface="+mj-ea"/>
                <a:ea typeface="+mj-ea"/>
              </a:rPr>
              <a:t>増車パターン①</a:t>
            </a:r>
          </a:p>
          <a:p>
            <a:pPr algn="ctr"/>
            <a:r>
              <a:rPr kumimoji="1" lang="ja-JP" altLang="en-US" sz="3200" dirty="0" smtClean="0">
                <a:latin typeface="+mj-ea"/>
                <a:ea typeface="+mj-ea"/>
              </a:rPr>
              <a:t>主婦によるセカンドカー</a:t>
            </a:r>
            <a:endParaRPr kumimoji="1" lang="ja-JP" altLang="en-US" sz="3200" dirty="0">
              <a:latin typeface="+mj-ea"/>
              <a:ea typeface="+mj-ea"/>
            </a:endParaRPr>
          </a:p>
        </p:txBody>
      </p:sp>
      <p:sp>
        <p:nvSpPr>
          <p:cNvPr id="3" name="テキスト ボックス 2"/>
          <p:cNvSpPr txBox="1"/>
          <p:nvPr/>
        </p:nvSpPr>
        <p:spPr>
          <a:xfrm>
            <a:off x="3779912" y="1834371"/>
            <a:ext cx="792088" cy="1015663"/>
          </a:xfrm>
          <a:prstGeom prst="rect">
            <a:avLst/>
          </a:prstGeom>
          <a:noFill/>
        </p:spPr>
        <p:txBody>
          <a:bodyPr wrap="square" rtlCol="0">
            <a:spAutoFit/>
          </a:bodyPr>
          <a:lstStyle/>
          <a:p>
            <a:r>
              <a:rPr kumimoji="1" lang="ja-JP" altLang="en-US" sz="6000" dirty="0" smtClean="0"/>
              <a:t>＋</a:t>
            </a:r>
            <a:endParaRPr kumimoji="1" lang="ja-JP" altLang="en-US" sz="6000" dirty="0"/>
          </a:p>
        </p:txBody>
      </p:sp>
      <p:sp>
        <p:nvSpPr>
          <p:cNvPr id="13" name="テキスト ボックス 12"/>
          <p:cNvSpPr txBox="1"/>
          <p:nvPr/>
        </p:nvSpPr>
        <p:spPr>
          <a:xfrm>
            <a:off x="7218271" y="2526868"/>
            <a:ext cx="1907019" cy="646331"/>
          </a:xfrm>
          <a:prstGeom prst="rect">
            <a:avLst/>
          </a:prstGeom>
          <a:solidFill>
            <a:schemeClr val="bg1"/>
          </a:solidFill>
        </p:spPr>
        <p:txBody>
          <a:bodyPr wrap="square" rtlCol="0">
            <a:spAutoFit/>
          </a:bodyPr>
          <a:lstStyle/>
          <a:p>
            <a:r>
              <a:rPr kumimoji="1" lang="ja-JP" altLang="en-US" dirty="0" smtClean="0"/>
              <a:t>自動車購入者の</a:t>
            </a:r>
            <a:r>
              <a:rPr kumimoji="1" lang="en-US" altLang="ja-JP" dirty="0" smtClean="0"/>
              <a:t>23</a:t>
            </a:r>
            <a:r>
              <a:rPr kumimoji="1" lang="ja-JP" altLang="en-US" dirty="0" smtClean="0"/>
              <a:t>％が女性</a:t>
            </a:r>
            <a:endParaRPr kumimoji="1" lang="ja-JP" altLang="en-US" dirty="0"/>
          </a:p>
        </p:txBody>
      </p:sp>
    </p:spTree>
    <p:extLst>
      <p:ext uri="{BB962C8B-B14F-4D97-AF65-F5344CB8AC3E}">
        <p14:creationId xmlns:p14="http://schemas.microsoft.com/office/powerpoint/2010/main" val="20382078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88</a:t>
            </a:fld>
            <a:endParaRPr lang="en-US" altLang="ja-JP" sz="1400"/>
          </a:p>
        </p:txBody>
      </p:sp>
      <p:sp>
        <p:nvSpPr>
          <p:cNvPr id="6147" name="Rectangle 2"/>
          <p:cNvSpPr>
            <a:spLocks noGrp="1" noChangeArrowheads="1"/>
          </p:cNvSpPr>
          <p:nvPr>
            <p:ph type="subTitle" idx="4294967295"/>
          </p:nvPr>
        </p:nvSpPr>
        <p:spPr>
          <a:xfrm>
            <a:off x="179388" y="1268413"/>
            <a:ext cx="8713787" cy="5589587"/>
          </a:xfrm>
        </p:spPr>
        <p:txBody>
          <a:bodyPr>
            <a:normAutofit/>
          </a:bodyPr>
          <a:lstStyle/>
          <a:p>
            <a:pPr marL="0" indent="0">
              <a:buNone/>
            </a:pPr>
            <a:endParaRPr lang="ja-JP" altLang="en-US" dirty="0">
              <a:solidFill>
                <a:schemeClr val="bg1"/>
              </a:solidFill>
              <a:latin typeface="ＭＳ Ｐゴシック" charset="-128"/>
            </a:endParaRPr>
          </a:p>
          <a:p>
            <a:pPr marL="3227388" indent="-3227388">
              <a:buNone/>
            </a:pPr>
            <a:r>
              <a:rPr lang="ja-JP" altLang="en-US" dirty="0" smtClean="0">
                <a:latin typeface="ＭＳ Ｐゴシック" charset="-128"/>
              </a:rPr>
              <a:t>増車パターン②　　大企業に入社した長男による購入</a:t>
            </a:r>
          </a:p>
          <a:p>
            <a:pPr marL="0" indent="0">
              <a:buNone/>
            </a:pPr>
            <a:r>
              <a:rPr lang="ja-JP" altLang="en-US" dirty="0" smtClean="0">
                <a:latin typeface="ＭＳ Ｐゴシック" charset="-128"/>
              </a:rPr>
              <a:t>・</a:t>
            </a:r>
            <a:r>
              <a:rPr lang="en-US" altLang="ja-JP" dirty="0" smtClean="0">
                <a:latin typeface="ＭＳ Ｐゴシック" charset="-128"/>
              </a:rPr>
              <a:t>3</a:t>
            </a:r>
            <a:r>
              <a:rPr lang="ja-JP" altLang="en-US" dirty="0" smtClean="0">
                <a:latin typeface="ＭＳ Ｐゴシック" charset="-128"/>
              </a:rPr>
              <a:t>列７人乗りは不要</a:t>
            </a:r>
          </a:p>
          <a:p>
            <a:pPr marL="0" indent="0">
              <a:buNone/>
            </a:pPr>
            <a:r>
              <a:rPr lang="ja-JP" altLang="en-US" dirty="0" smtClean="0">
                <a:latin typeface="ＭＳ Ｐゴシック" charset="-128"/>
              </a:rPr>
              <a:t>・かっこいい車を優先　　セダンかＳＵＶ</a:t>
            </a:r>
          </a:p>
          <a:p>
            <a:pPr marL="0" indent="0">
              <a:buNone/>
            </a:pPr>
            <a:r>
              <a:rPr lang="ja-JP" altLang="en-US" dirty="0" smtClean="0">
                <a:latin typeface="ＭＳ Ｐゴシック" charset="-128"/>
              </a:rPr>
              <a:t>・燃費は気にしない</a:t>
            </a:r>
          </a:p>
          <a:p>
            <a:pPr marL="0" indent="0">
              <a:buNone/>
            </a:pPr>
            <a:r>
              <a:rPr lang="ja-JP" altLang="en-US" dirty="0" smtClean="0">
                <a:latin typeface="ＭＳ Ｐゴシック" charset="-128"/>
              </a:rPr>
              <a:t>・</a:t>
            </a:r>
            <a:r>
              <a:rPr lang="ja-JP" altLang="en-US" dirty="0">
                <a:latin typeface="ＭＳ Ｐゴシック" charset="-128"/>
              </a:rPr>
              <a:t>父親による資金援助が</a:t>
            </a:r>
            <a:r>
              <a:rPr lang="ja-JP" altLang="en-US" dirty="0" smtClean="0">
                <a:latin typeface="ＭＳ Ｐゴシック" charset="-128"/>
              </a:rPr>
              <a:t>あり，少々高い車も</a:t>
            </a:r>
          </a:p>
          <a:p>
            <a:pPr marL="0" indent="0">
              <a:buNone/>
            </a:pPr>
            <a:r>
              <a:rPr lang="ja-JP" altLang="en-US" dirty="0" smtClean="0">
                <a:latin typeface="ＭＳ Ｐゴシック" charset="-128"/>
              </a:rPr>
              <a:t>・スーパーリッチボーイ</a:t>
            </a:r>
          </a:p>
          <a:p>
            <a:pPr marL="263525" indent="-263525">
              <a:buNone/>
            </a:pPr>
            <a:endParaRPr lang="ja-JP" altLang="en-US" dirty="0" smtClean="0">
              <a:solidFill>
                <a:schemeClr val="bg1"/>
              </a:solidFill>
              <a:latin typeface="ＭＳ Ｐゴシック" charset="-128"/>
            </a:endParaRPr>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88</a:t>
            </a:fld>
            <a:endParaRPr lang="en-US" altLang="ja-JP" sz="1400"/>
          </a:p>
        </p:txBody>
      </p:sp>
      <p:sp>
        <p:nvSpPr>
          <p:cNvPr id="8199" name="Rectangle 2"/>
          <p:cNvSpPr>
            <a:spLocks noChangeArrowheads="1"/>
          </p:cNvSpPr>
          <p:nvPr/>
        </p:nvSpPr>
        <p:spPr bwMode="auto">
          <a:xfrm>
            <a:off x="250825" y="404813"/>
            <a:ext cx="8569325" cy="719137"/>
          </a:xfrm>
          <a:prstGeom prst="rect">
            <a:avLst/>
          </a:prstGeom>
          <a:noFill/>
          <a:ln w="9525">
            <a:noFill/>
            <a:miter lim="800000"/>
            <a:headEnd/>
            <a:tailEnd/>
          </a:ln>
          <a:effectLst/>
        </p:spPr>
        <p:txBody>
          <a:bodyPr/>
          <a:lstStyle/>
          <a:p>
            <a:pPr marL="176213" indent="-176213" algn="ctr">
              <a:spcBef>
                <a:spcPct val="20000"/>
              </a:spcBef>
              <a:defRPr/>
            </a:pPr>
            <a:r>
              <a:rPr lang="ja-JP" altLang="en-US" sz="3200" dirty="0" smtClean="0">
                <a:latin typeface="+mj-ea"/>
                <a:ea typeface="+mj-ea"/>
              </a:rPr>
              <a:t>高所得層による需要主導論に基づくと</a:t>
            </a:r>
            <a:endParaRPr lang="ja-JP" altLang="en-US" sz="3200" dirty="0">
              <a:latin typeface="+mj-ea"/>
              <a:ea typeface="+mj-ea"/>
            </a:endParaRPr>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88</a:t>
            </a:fld>
            <a:endParaRPr lang="en-US" altLang="ja-JP" sz="1400"/>
          </a:p>
        </p:txBody>
      </p:sp>
    </p:spTree>
    <p:extLst>
      <p:ext uri="{BB962C8B-B14F-4D97-AF65-F5344CB8AC3E}">
        <p14:creationId xmlns:p14="http://schemas.microsoft.com/office/powerpoint/2010/main" val="11688839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89</a:t>
            </a:fld>
            <a:endParaRPr lang="en-US" altLang="ja-JP" sz="1400"/>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89</a:t>
            </a:fld>
            <a:endParaRPr lang="en-US" altLang="ja-JP" sz="1400"/>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89</a:t>
            </a:fld>
            <a:endParaRPr lang="en-US" altLang="ja-JP" sz="1400"/>
          </a:p>
        </p:txBody>
      </p:sp>
      <p:sp>
        <p:nvSpPr>
          <p:cNvPr id="2" name="テキスト ボックス 1"/>
          <p:cNvSpPr txBox="1"/>
          <p:nvPr/>
        </p:nvSpPr>
        <p:spPr>
          <a:xfrm>
            <a:off x="1365464" y="591150"/>
            <a:ext cx="1440160" cy="1077218"/>
          </a:xfrm>
          <a:prstGeom prst="rect">
            <a:avLst/>
          </a:prstGeom>
          <a:noFill/>
          <a:ln>
            <a:solidFill>
              <a:srgbClr val="002060"/>
            </a:solidFill>
          </a:ln>
        </p:spPr>
        <p:txBody>
          <a:bodyPr wrap="square" rtlCol="0">
            <a:spAutoFit/>
          </a:bodyPr>
          <a:lstStyle/>
          <a:p>
            <a:pPr algn="ctr"/>
            <a:r>
              <a:rPr kumimoji="1" lang="ja-JP" altLang="en-US" sz="3200" dirty="0" smtClean="0"/>
              <a:t>父</a:t>
            </a:r>
          </a:p>
          <a:p>
            <a:pPr algn="ctr"/>
            <a:r>
              <a:rPr lang="en-US" altLang="ja-JP" sz="3200" dirty="0" smtClean="0">
                <a:latin typeface="+mj-ea"/>
                <a:ea typeface="+mj-ea"/>
              </a:rPr>
              <a:t>55</a:t>
            </a:r>
            <a:r>
              <a:rPr lang="ja-JP" altLang="en-US" sz="3200" dirty="0" smtClean="0">
                <a:latin typeface="+mj-ea"/>
                <a:ea typeface="+mj-ea"/>
              </a:rPr>
              <a:t>歳</a:t>
            </a:r>
            <a:endParaRPr kumimoji="1" lang="ja-JP" altLang="en-US" dirty="0"/>
          </a:p>
        </p:txBody>
      </p:sp>
      <p:sp>
        <p:nvSpPr>
          <p:cNvPr id="6" name="テキスト ボックス 5"/>
          <p:cNvSpPr txBox="1"/>
          <p:nvPr/>
        </p:nvSpPr>
        <p:spPr>
          <a:xfrm>
            <a:off x="5575776" y="582989"/>
            <a:ext cx="1440160" cy="1077218"/>
          </a:xfrm>
          <a:prstGeom prst="rect">
            <a:avLst/>
          </a:prstGeom>
          <a:noFill/>
          <a:ln>
            <a:solidFill>
              <a:srgbClr val="002060"/>
            </a:solidFill>
          </a:ln>
        </p:spPr>
        <p:txBody>
          <a:bodyPr wrap="square" rtlCol="0">
            <a:spAutoFit/>
          </a:bodyPr>
          <a:lstStyle/>
          <a:p>
            <a:pPr algn="ctr"/>
            <a:r>
              <a:rPr kumimoji="1" lang="ja-JP" altLang="en-US" sz="3200" dirty="0" smtClean="0"/>
              <a:t>母</a:t>
            </a:r>
          </a:p>
          <a:p>
            <a:pPr algn="ctr"/>
            <a:r>
              <a:rPr lang="en-US" altLang="ja-JP" sz="3200" dirty="0" smtClean="0">
                <a:latin typeface="+mj-ea"/>
                <a:ea typeface="+mj-ea"/>
              </a:rPr>
              <a:t>51</a:t>
            </a:r>
            <a:r>
              <a:rPr lang="ja-JP" altLang="en-US" sz="3200" dirty="0" smtClean="0">
                <a:latin typeface="+mj-ea"/>
                <a:ea typeface="+mj-ea"/>
              </a:rPr>
              <a:t>歳</a:t>
            </a:r>
            <a:endParaRPr kumimoji="1" lang="ja-JP" altLang="en-US" dirty="0"/>
          </a:p>
        </p:txBody>
      </p:sp>
      <p:sp>
        <p:nvSpPr>
          <p:cNvPr id="7" name="テキスト ボックス 6"/>
          <p:cNvSpPr txBox="1"/>
          <p:nvPr/>
        </p:nvSpPr>
        <p:spPr>
          <a:xfrm>
            <a:off x="1365464" y="3429000"/>
            <a:ext cx="1440160" cy="1077218"/>
          </a:xfrm>
          <a:prstGeom prst="rect">
            <a:avLst/>
          </a:prstGeom>
          <a:noFill/>
          <a:ln>
            <a:solidFill>
              <a:srgbClr val="002060"/>
            </a:solidFill>
          </a:ln>
        </p:spPr>
        <p:txBody>
          <a:bodyPr wrap="square" rtlCol="0">
            <a:spAutoFit/>
          </a:bodyPr>
          <a:lstStyle/>
          <a:p>
            <a:pPr algn="ctr"/>
            <a:r>
              <a:rPr kumimoji="1" lang="ja-JP" altLang="en-US" sz="3200" dirty="0" smtClean="0"/>
              <a:t>息子</a:t>
            </a:r>
          </a:p>
          <a:p>
            <a:pPr algn="ctr"/>
            <a:r>
              <a:rPr lang="en-US" altLang="ja-JP" sz="3200" dirty="0" smtClean="0">
                <a:latin typeface="+mj-ea"/>
                <a:ea typeface="+mj-ea"/>
              </a:rPr>
              <a:t>23</a:t>
            </a:r>
            <a:r>
              <a:rPr lang="ja-JP" altLang="en-US" sz="3200" dirty="0" smtClean="0">
                <a:latin typeface="+mj-ea"/>
                <a:ea typeface="+mj-ea"/>
              </a:rPr>
              <a:t>歳</a:t>
            </a:r>
            <a:endParaRPr kumimoji="1" lang="ja-JP" altLang="en-US" dirty="0"/>
          </a:p>
        </p:txBody>
      </p:sp>
      <p:sp>
        <p:nvSpPr>
          <p:cNvPr id="8" name="テキスト ボックス 7"/>
          <p:cNvSpPr txBox="1"/>
          <p:nvPr/>
        </p:nvSpPr>
        <p:spPr>
          <a:xfrm>
            <a:off x="5638720" y="3429000"/>
            <a:ext cx="1440160" cy="1077218"/>
          </a:xfrm>
          <a:prstGeom prst="rect">
            <a:avLst/>
          </a:prstGeom>
          <a:noFill/>
          <a:ln>
            <a:solidFill>
              <a:srgbClr val="002060"/>
            </a:solidFill>
          </a:ln>
        </p:spPr>
        <p:txBody>
          <a:bodyPr wrap="square" rtlCol="0">
            <a:spAutoFit/>
          </a:bodyPr>
          <a:lstStyle/>
          <a:p>
            <a:pPr algn="ctr"/>
            <a:r>
              <a:rPr kumimoji="1" lang="ja-JP" altLang="en-US" sz="3200" dirty="0" smtClean="0"/>
              <a:t>娘</a:t>
            </a:r>
          </a:p>
          <a:p>
            <a:pPr algn="ctr"/>
            <a:r>
              <a:rPr lang="en-US" altLang="ja-JP" sz="3200" dirty="0" smtClean="0">
                <a:latin typeface="+mj-ea"/>
                <a:ea typeface="+mj-ea"/>
              </a:rPr>
              <a:t>19</a:t>
            </a:r>
            <a:r>
              <a:rPr lang="ja-JP" altLang="en-US" sz="3200" dirty="0" smtClean="0">
                <a:latin typeface="+mj-ea"/>
                <a:ea typeface="+mj-ea"/>
              </a:rPr>
              <a:t>歳</a:t>
            </a:r>
            <a:endParaRPr kumimoji="1" lang="ja-JP" altLang="en-US" dirty="0"/>
          </a:p>
        </p:txBody>
      </p:sp>
      <p:sp>
        <p:nvSpPr>
          <p:cNvPr id="9" name="テキスト ボックス 8"/>
          <p:cNvSpPr txBox="1"/>
          <p:nvPr/>
        </p:nvSpPr>
        <p:spPr>
          <a:xfrm>
            <a:off x="1115616" y="1772816"/>
            <a:ext cx="2160240" cy="584775"/>
          </a:xfrm>
          <a:prstGeom prst="rect">
            <a:avLst/>
          </a:prstGeom>
          <a:noFill/>
          <a:ln w="76200">
            <a:solidFill>
              <a:srgbClr val="0000FF"/>
            </a:solidFill>
          </a:ln>
        </p:spPr>
        <p:txBody>
          <a:bodyPr wrap="square" rtlCol="0">
            <a:spAutoFit/>
          </a:bodyPr>
          <a:lstStyle/>
          <a:p>
            <a:pPr algn="ctr"/>
            <a:r>
              <a:rPr kumimoji="1" lang="ja-JP" altLang="en-US" sz="3200" dirty="0" smtClean="0">
                <a:solidFill>
                  <a:srgbClr val="0000FF"/>
                </a:solidFill>
              </a:rPr>
              <a:t>カムリ</a:t>
            </a:r>
            <a:endParaRPr kumimoji="1" lang="ja-JP" altLang="en-US" dirty="0">
              <a:solidFill>
                <a:srgbClr val="0000FF"/>
              </a:solidFill>
              <a:latin typeface="+mj-ea"/>
              <a:ea typeface="+mj-ea"/>
            </a:endParaRPr>
          </a:p>
        </p:txBody>
      </p:sp>
      <p:sp>
        <p:nvSpPr>
          <p:cNvPr id="12" name="テキスト ボックス 11"/>
          <p:cNvSpPr txBox="1"/>
          <p:nvPr/>
        </p:nvSpPr>
        <p:spPr>
          <a:xfrm>
            <a:off x="5215736" y="1772816"/>
            <a:ext cx="2160240" cy="1077218"/>
          </a:xfrm>
          <a:prstGeom prst="rect">
            <a:avLst/>
          </a:prstGeom>
          <a:noFill/>
          <a:ln w="76200">
            <a:solidFill>
              <a:srgbClr val="0000FF"/>
            </a:solidFill>
          </a:ln>
        </p:spPr>
        <p:txBody>
          <a:bodyPr wrap="square" rtlCol="0">
            <a:spAutoFit/>
          </a:bodyPr>
          <a:lstStyle/>
          <a:p>
            <a:pPr algn="ctr"/>
            <a:r>
              <a:rPr kumimoji="1" lang="ja-JP" altLang="en-US" sz="3200" dirty="0" smtClean="0">
                <a:solidFill>
                  <a:srgbClr val="0000FF"/>
                </a:solidFill>
              </a:rPr>
              <a:t>イノーバ</a:t>
            </a:r>
            <a:r>
              <a:rPr lang="en-US" altLang="ja-JP" sz="3200" dirty="0" smtClean="0">
                <a:solidFill>
                  <a:srgbClr val="0000FF"/>
                </a:solidFill>
                <a:latin typeface="+mj-ea"/>
                <a:ea typeface="+mj-ea"/>
              </a:rPr>
              <a:t>160</a:t>
            </a:r>
            <a:r>
              <a:rPr lang="ja-JP" altLang="en-US" sz="3200" dirty="0" smtClean="0">
                <a:solidFill>
                  <a:srgbClr val="0000FF"/>
                </a:solidFill>
                <a:latin typeface="+mj-ea"/>
                <a:ea typeface="+mj-ea"/>
              </a:rPr>
              <a:t>万円</a:t>
            </a:r>
            <a:endParaRPr kumimoji="1" lang="ja-JP" altLang="en-US" dirty="0">
              <a:solidFill>
                <a:srgbClr val="0000FF"/>
              </a:solidFill>
              <a:latin typeface="+mj-ea"/>
              <a:ea typeface="+mj-ea"/>
            </a:endParaRPr>
          </a:p>
        </p:txBody>
      </p:sp>
      <p:sp>
        <p:nvSpPr>
          <p:cNvPr id="10" name="テキスト ボックス 9"/>
          <p:cNvSpPr txBox="1"/>
          <p:nvPr/>
        </p:nvSpPr>
        <p:spPr>
          <a:xfrm>
            <a:off x="-33120" y="2420888"/>
            <a:ext cx="8928992" cy="1077218"/>
          </a:xfrm>
          <a:prstGeom prst="rect">
            <a:avLst/>
          </a:prstGeom>
          <a:solidFill>
            <a:srgbClr val="66FFFF"/>
          </a:solidFill>
        </p:spPr>
        <p:txBody>
          <a:bodyPr wrap="square" rtlCol="0">
            <a:spAutoFit/>
          </a:bodyPr>
          <a:lstStyle/>
          <a:p>
            <a:pPr algn="ctr"/>
            <a:r>
              <a:rPr kumimoji="1" lang="ja-JP" altLang="en-US" sz="3200" dirty="0" smtClean="0">
                <a:latin typeface="+mj-ea"/>
                <a:ea typeface="+mj-ea"/>
              </a:rPr>
              <a:t>増車パターン②</a:t>
            </a:r>
          </a:p>
          <a:p>
            <a:pPr algn="ctr"/>
            <a:r>
              <a:rPr kumimoji="1" lang="ja-JP" altLang="en-US" sz="3200" dirty="0" smtClean="0">
                <a:latin typeface="+mj-ea"/>
                <a:ea typeface="+mj-ea"/>
              </a:rPr>
              <a:t>親の資金援助で息子が購入   </a:t>
            </a:r>
            <a:r>
              <a:rPr kumimoji="1" lang="en-US" altLang="ja-JP" sz="3200" dirty="0" smtClean="0">
                <a:latin typeface="+mj-ea"/>
                <a:ea typeface="+mj-ea"/>
              </a:rPr>
              <a:t>SUV</a:t>
            </a:r>
            <a:r>
              <a:rPr kumimoji="1" lang="ja-JP" altLang="en-US" sz="3200" dirty="0" smtClean="0">
                <a:latin typeface="+mj-ea"/>
                <a:ea typeface="+mj-ea"/>
              </a:rPr>
              <a:t>も多い</a:t>
            </a:r>
            <a:endParaRPr kumimoji="1" lang="ja-JP" altLang="en-US" sz="3200" dirty="0">
              <a:latin typeface="+mj-ea"/>
              <a:ea typeface="+mj-ea"/>
            </a:endParaRPr>
          </a:p>
        </p:txBody>
      </p:sp>
      <p:sp>
        <p:nvSpPr>
          <p:cNvPr id="3" name="テキスト ボックス 2"/>
          <p:cNvSpPr txBox="1"/>
          <p:nvPr/>
        </p:nvSpPr>
        <p:spPr>
          <a:xfrm>
            <a:off x="302504" y="4869160"/>
            <a:ext cx="792088" cy="1015663"/>
          </a:xfrm>
          <a:prstGeom prst="rect">
            <a:avLst/>
          </a:prstGeom>
          <a:noFill/>
        </p:spPr>
        <p:txBody>
          <a:bodyPr wrap="square" rtlCol="0">
            <a:spAutoFit/>
          </a:bodyPr>
          <a:lstStyle/>
          <a:p>
            <a:r>
              <a:rPr kumimoji="1" lang="ja-JP" altLang="en-US" sz="6000" dirty="0" smtClean="0"/>
              <a:t>＋</a:t>
            </a:r>
            <a:endParaRPr kumimoji="1" lang="ja-JP" altLang="en-US" sz="6000" dirty="0"/>
          </a:p>
        </p:txBody>
      </p:sp>
      <p:sp>
        <p:nvSpPr>
          <p:cNvPr id="13" name="テキスト ボックス 12"/>
          <p:cNvSpPr txBox="1"/>
          <p:nvPr/>
        </p:nvSpPr>
        <p:spPr>
          <a:xfrm>
            <a:off x="1187624" y="4838382"/>
            <a:ext cx="2160240" cy="1077218"/>
          </a:xfrm>
          <a:prstGeom prst="rect">
            <a:avLst/>
          </a:prstGeom>
          <a:noFill/>
          <a:ln w="76200">
            <a:solidFill>
              <a:srgbClr val="FF3300"/>
            </a:solidFill>
          </a:ln>
        </p:spPr>
        <p:txBody>
          <a:bodyPr wrap="square" rtlCol="0">
            <a:spAutoFit/>
          </a:bodyPr>
          <a:lstStyle/>
          <a:p>
            <a:pPr algn="ctr"/>
            <a:r>
              <a:rPr kumimoji="1" lang="ja-JP" altLang="en-US" sz="3200" dirty="0" smtClean="0">
                <a:solidFill>
                  <a:srgbClr val="FF0000"/>
                </a:solidFill>
              </a:rPr>
              <a:t>ジューク</a:t>
            </a:r>
            <a:r>
              <a:rPr kumimoji="1" lang="en-US" altLang="ja-JP" sz="3200" dirty="0" smtClean="0">
                <a:solidFill>
                  <a:srgbClr val="FF0000"/>
                </a:solidFill>
              </a:rPr>
              <a:t>25</a:t>
            </a:r>
            <a:r>
              <a:rPr lang="en-US" altLang="ja-JP" sz="3200" dirty="0" smtClean="0">
                <a:solidFill>
                  <a:srgbClr val="FF0000"/>
                </a:solidFill>
                <a:latin typeface="+mj-ea"/>
                <a:ea typeface="+mj-ea"/>
              </a:rPr>
              <a:t>0</a:t>
            </a:r>
            <a:r>
              <a:rPr lang="ja-JP" altLang="en-US" sz="3200" dirty="0" smtClean="0">
                <a:solidFill>
                  <a:srgbClr val="FF0000"/>
                </a:solidFill>
                <a:latin typeface="+mj-ea"/>
                <a:ea typeface="+mj-ea"/>
              </a:rPr>
              <a:t>万円</a:t>
            </a:r>
            <a:endParaRPr kumimoji="1" lang="ja-JP" altLang="en-US" dirty="0">
              <a:solidFill>
                <a:srgbClr val="FF0000"/>
              </a:solidFill>
              <a:latin typeface="+mj-ea"/>
              <a:ea typeface="+mj-ea"/>
            </a:endParaRPr>
          </a:p>
        </p:txBody>
      </p:sp>
      <p:sp>
        <p:nvSpPr>
          <p:cNvPr id="4" name="テキスト ボックス 3"/>
          <p:cNvSpPr txBox="1"/>
          <p:nvPr/>
        </p:nvSpPr>
        <p:spPr>
          <a:xfrm>
            <a:off x="2627784" y="3782943"/>
            <a:ext cx="1440160" cy="646331"/>
          </a:xfrm>
          <a:prstGeom prst="rect">
            <a:avLst/>
          </a:prstGeom>
          <a:solidFill>
            <a:schemeClr val="bg1"/>
          </a:solidFill>
        </p:spPr>
        <p:txBody>
          <a:bodyPr wrap="square" rtlCol="0">
            <a:spAutoFit/>
          </a:bodyPr>
          <a:lstStyle/>
          <a:p>
            <a:r>
              <a:rPr kumimoji="1" lang="ja-JP" altLang="en-US" dirty="0" smtClean="0"/>
              <a:t>大企業 就職</a:t>
            </a:r>
          </a:p>
          <a:p>
            <a:r>
              <a:rPr kumimoji="1" lang="ja-JP" altLang="en-US" dirty="0" smtClean="0"/>
              <a:t> 未婚</a:t>
            </a:r>
            <a:endParaRPr kumimoji="1" lang="ja-JP" altLang="en-US" dirty="0"/>
          </a:p>
        </p:txBody>
      </p:sp>
      <p:sp>
        <p:nvSpPr>
          <p:cNvPr id="15" name="テキスト ボックス 14"/>
          <p:cNvSpPr txBox="1"/>
          <p:nvPr/>
        </p:nvSpPr>
        <p:spPr>
          <a:xfrm>
            <a:off x="6871920" y="3966525"/>
            <a:ext cx="1588512" cy="646331"/>
          </a:xfrm>
          <a:prstGeom prst="rect">
            <a:avLst/>
          </a:prstGeom>
          <a:solidFill>
            <a:schemeClr val="bg1"/>
          </a:solidFill>
        </p:spPr>
        <p:txBody>
          <a:bodyPr wrap="square" rtlCol="0">
            <a:spAutoFit/>
          </a:bodyPr>
          <a:lstStyle/>
          <a:p>
            <a:r>
              <a:rPr kumimoji="1" lang="ja-JP" altLang="en-US" dirty="0" smtClean="0"/>
              <a:t>学生</a:t>
            </a:r>
          </a:p>
          <a:p>
            <a:r>
              <a:rPr lang="en-US" altLang="ja-JP" dirty="0" smtClean="0"/>
              <a:t>60</a:t>
            </a:r>
            <a:r>
              <a:rPr lang="ja-JP" altLang="en-US" dirty="0" smtClean="0"/>
              <a:t>万人保有</a:t>
            </a:r>
            <a:endParaRPr kumimoji="1" lang="ja-JP" altLang="en-US" dirty="0"/>
          </a:p>
        </p:txBody>
      </p:sp>
      <p:sp>
        <p:nvSpPr>
          <p:cNvPr id="16" name="テキスト ボックス 15"/>
          <p:cNvSpPr txBox="1"/>
          <p:nvPr/>
        </p:nvSpPr>
        <p:spPr>
          <a:xfrm>
            <a:off x="6732240" y="5053825"/>
            <a:ext cx="1907019" cy="646331"/>
          </a:xfrm>
          <a:prstGeom prst="rect">
            <a:avLst/>
          </a:prstGeom>
          <a:solidFill>
            <a:schemeClr val="bg1"/>
          </a:solidFill>
        </p:spPr>
        <p:txBody>
          <a:bodyPr wrap="square" rtlCol="0">
            <a:spAutoFit/>
          </a:bodyPr>
          <a:lstStyle/>
          <a:p>
            <a:r>
              <a:rPr kumimoji="1" lang="ja-JP" altLang="en-US" dirty="0" smtClean="0"/>
              <a:t>運転免許教習所生徒の</a:t>
            </a:r>
            <a:r>
              <a:rPr kumimoji="1" lang="en-US" altLang="ja-JP" dirty="0" smtClean="0"/>
              <a:t>70</a:t>
            </a:r>
            <a:r>
              <a:rPr kumimoji="1" lang="ja-JP" altLang="en-US" dirty="0" smtClean="0"/>
              <a:t>％女性</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807756"/>
            <a:ext cx="2404264" cy="180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311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自動車の定義 </a:t>
            </a:r>
          </a:p>
          <a:p>
            <a:pPr eaLnBrk="1" fontAlgn="auto" hangingPunct="1">
              <a:spcAft>
                <a:spcPts val="0"/>
              </a:spcAft>
              <a:buFont typeface="Arial" panose="020B0604020202020204" pitchFamily="34" charset="0"/>
              <a:buNone/>
              <a:defRPr/>
            </a:pPr>
            <a:r>
              <a:rPr lang="ja-JP" altLang="en-US" sz="800" dirty="0" smtClean="0">
                <a:solidFill>
                  <a:schemeClr val="tx1"/>
                </a:solidFill>
              </a:rPr>
              <a:t> </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 ある国において</a:t>
            </a:r>
            <a:r>
              <a:rPr lang="ja-JP" altLang="en-US" u="sng" dirty="0" smtClean="0">
                <a:solidFill>
                  <a:srgbClr val="FF0000"/>
                </a:solidFill>
                <a:latin typeface="+mj-ea"/>
                <a:ea typeface="+mj-ea"/>
              </a:rPr>
              <a:t>自動車</a:t>
            </a:r>
            <a:r>
              <a:rPr lang="ja-JP" altLang="en-US" dirty="0" smtClean="0">
                <a:solidFill>
                  <a:schemeClr val="tx1"/>
                </a:solidFill>
                <a:latin typeface="+mj-ea"/>
                <a:ea typeface="+mj-ea"/>
              </a:rPr>
              <a:t>販売台数</a:t>
            </a:r>
            <a:r>
              <a:rPr lang="en-US" altLang="ja-JP" dirty="0" smtClean="0">
                <a:solidFill>
                  <a:schemeClr val="tx1"/>
                </a:solidFill>
                <a:latin typeface="+mj-ea"/>
                <a:ea typeface="+mj-ea"/>
              </a:rPr>
              <a:t>/</a:t>
            </a:r>
            <a:r>
              <a:rPr lang="ja-JP" altLang="en-US" dirty="0" smtClean="0">
                <a:solidFill>
                  <a:schemeClr val="tx1"/>
                </a:solidFill>
                <a:latin typeface="+mj-ea"/>
                <a:ea typeface="+mj-ea"/>
              </a:rPr>
              <a:t>保有台数の急速な増大</a:t>
            </a:r>
          </a:p>
          <a:p>
            <a:pPr marL="180975" indent="-180975" algn="l" eaLnBrk="1" fontAlgn="auto" hangingPunct="1">
              <a:spcAft>
                <a:spcPts val="0"/>
              </a:spcAft>
              <a:buFont typeface="Arial" panose="020B0604020202020204" pitchFamily="34" charset="0"/>
              <a:buNone/>
              <a:defRPr/>
            </a:pPr>
            <a:endParaRPr lang="ja-JP" altLang="en-US" sz="800" dirty="0" smtClean="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▷その国の自動車工業会等が統計を作成する上で「自動車」と定義している乗り物</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・この定義は各国政府</a:t>
            </a:r>
            <a:r>
              <a:rPr lang="en-US" altLang="ja-JP" dirty="0" smtClean="0">
                <a:solidFill>
                  <a:schemeClr val="tx1"/>
                </a:solidFill>
                <a:latin typeface="+mj-ea"/>
                <a:ea typeface="+mj-ea"/>
              </a:rPr>
              <a:t>(</a:t>
            </a:r>
            <a:r>
              <a:rPr lang="ja-JP" altLang="en-US" dirty="0" smtClean="0">
                <a:solidFill>
                  <a:schemeClr val="tx1"/>
                </a:solidFill>
                <a:latin typeface="+mj-ea"/>
                <a:ea typeface="+mj-ea"/>
              </a:rPr>
              <a:t>財務省</a:t>
            </a:r>
            <a:r>
              <a:rPr lang="en-US" altLang="ja-JP" dirty="0" smtClean="0">
                <a:solidFill>
                  <a:schemeClr val="tx1"/>
                </a:solidFill>
                <a:latin typeface="+mj-ea"/>
                <a:ea typeface="+mj-ea"/>
              </a:rPr>
              <a:t>/</a:t>
            </a:r>
            <a:r>
              <a:rPr lang="ja-JP" altLang="en-US" dirty="0" smtClean="0">
                <a:solidFill>
                  <a:schemeClr val="tx1"/>
                </a:solidFill>
                <a:latin typeface="+mj-ea"/>
                <a:ea typeface="+mj-ea"/>
              </a:rPr>
              <a:t>交通省等</a:t>
            </a:r>
            <a:r>
              <a:rPr lang="en-US" altLang="ja-JP" dirty="0" smtClean="0">
                <a:solidFill>
                  <a:schemeClr val="tx1"/>
                </a:solidFill>
                <a:latin typeface="+mj-ea"/>
                <a:ea typeface="+mj-ea"/>
              </a:rPr>
              <a:t>)</a:t>
            </a:r>
            <a:r>
              <a:rPr lang="ja-JP" altLang="en-US" dirty="0" smtClean="0">
                <a:solidFill>
                  <a:schemeClr val="tx1"/>
                </a:solidFill>
                <a:latin typeface="+mj-ea"/>
                <a:ea typeface="+mj-ea"/>
              </a:rPr>
              <a:t>による法令上の定義に基づいている場合が多い</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・二輪</a:t>
            </a:r>
            <a:r>
              <a:rPr lang="en-US" altLang="ja-JP" dirty="0" smtClean="0">
                <a:solidFill>
                  <a:schemeClr val="tx1"/>
                </a:solidFill>
                <a:latin typeface="+mj-ea"/>
                <a:ea typeface="+mj-ea"/>
              </a:rPr>
              <a:t>(</a:t>
            </a:r>
            <a:r>
              <a:rPr lang="ja-JP" altLang="en-US" dirty="0" smtClean="0">
                <a:solidFill>
                  <a:schemeClr val="tx1"/>
                </a:solidFill>
                <a:latin typeface="+mj-ea"/>
                <a:ea typeface="+mj-ea"/>
              </a:rPr>
              <a:t>オートバイ</a:t>
            </a:r>
            <a:r>
              <a:rPr lang="en-US" altLang="ja-JP" dirty="0" smtClean="0">
                <a:solidFill>
                  <a:schemeClr val="tx1"/>
                </a:solidFill>
                <a:latin typeface="+mj-ea"/>
                <a:ea typeface="+mj-ea"/>
              </a:rPr>
              <a:t>)</a:t>
            </a:r>
            <a:r>
              <a:rPr lang="ja-JP" altLang="en-US" dirty="0" smtClean="0">
                <a:solidFill>
                  <a:schemeClr val="tx1"/>
                </a:solidFill>
                <a:latin typeface="+mj-ea"/>
                <a:ea typeface="+mj-ea"/>
              </a:rPr>
              <a:t>は含まない</a:t>
            </a:r>
          </a:p>
          <a:p>
            <a:pPr marL="180975" indent="-180975" algn="l" eaLnBrk="1" fontAlgn="auto" hangingPunct="1">
              <a:spcAft>
                <a:spcPts val="0"/>
              </a:spcAft>
              <a:buFont typeface="Arial" panose="020B0604020202020204" pitchFamily="34" charset="0"/>
              <a:buNone/>
              <a:defRPr/>
            </a:pPr>
            <a:r>
              <a:rPr lang="ja-JP" altLang="en-US" dirty="0" smtClean="0">
                <a:solidFill>
                  <a:schemeClr val="tx1"/>
                </a:solidFill>
                <a:latin typeface="+mj-ea"/>
                <a:ea typeface="+mj-ea"/>
              </a:rPr>
              <a:t>・日本では三輪自動車が統計上，自動車に含められていた</a:t>
            </a:r>
          </a:p>
          <a:p>
            <a:pPr marL="180975" indent="-180975" algn="l"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a:p>
            <a:pPr marL="180975" indent="-180975" algn="l" eaLnBrk="1" fontAlgn="auto" hangingPunct="1">
              <a:spcAft>
                <a:spcPts val="0"/>
              </a:spcAft>
              <a:buFont typeface="Arial" panose="020B0604020202020204" pitchFamily="34" charset="0"/>
              <a:buNone/>
              <a:defRPr/>
            </a:pPr>
            <a:endParaRPr lang="ja-JP" altLang="en-US" dirty="0" smtClean="0">
              <a:solidFill>
                <a:schemeClr val="tx1"/>
              </a:solidFill>
              <a:latin typeface="+mj-ea"/>
              <a:ea typeface="+mj-ea"/>
            </a:endParaRPr>
          </a:p>
          <a:p>
            <a:pPr eaLnBrk="1" fontAlgn="auto" hangingPunct="1">
              <a:spcAft>
                <a:spcPts val="0"/>
              </a:spcAft>
              <a:buFont typeface="Arial" panose="020B0604020202020204" pitchFamily="34" charset="0"/>
              <a:buNone/>
              <a:defRPr/>
            </a:pP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9</a:t>
            </a:fld>
            <a:endParaRPr lang="ja-JP" altLang="en-US"/>
          </a:p>
        </p:txBody>
      </p:sp>
    </p:spTree>
    <p:extLst>
      <p:ext uri="{BB962C8B-B14F-4D97-AF65-F5344CB8AC3E}">
        <p14:creationId xmlns:p14="http://schemas.microsoft.com/office/powerpoint/2010/main" val="24768613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90</a:t>
            </a:fld>
            <a:endParaRPr lang="en-US" altLang="ja-JP" sz="1400"/>
          </a:p>
        </p:txBody>
      </p:sp>
      <p:sp>
        <p:nvSpPr>
          <p:cNvPr id="6147" name="Rectangle 2"/>
          <p:cNvSpPr>
            <a:spLocks noGrp="1" noChangeArrowheads="1"/>
          </p:cNvSpPr>
          <p:nvPr>
            <p:ph type="subTitle" idx="4294967295"/>
          </p:nvPr>
        </p:nvSpPr>
        <p:spPr>
          <a:xfrm>
            <a:off x="179388" y="1268413"/>
            <a:ext cx="8713787" cy="5589587"/>
          </a:xfrm>
        </p:spPr>
        <p:txBody>
          <a:bodyPr>
            <a:normAutofit/>
          </a:bodyPr>
          <a:lstStyle/>
          <a:p>
            <a:pPr marL="0" indent="0">
              <a:buNone/>
            </a:pPr>
            <a:r>
              <a:rPr lang="ja-JP" altLang="en-US" dirty="0" smtClean="0">
                <a:latin typeface="ＭＳ Ｐゴシック" charset="-128"/>
              </a:rPr>
              <a:t>代替パターン</a:t>
            </a:r>
          </a:p>
          <a:p>
            <a:pPr marL="0" indent="0">
              <a:buNone/>
            </a:pPr>
            <a:r>
              <a:rPr lang="ja-JP" altLang="en-US" dirty="0" smtClean="0">
                <a:latin typeface="ＭＳ Ｐゴシック" charset="-128"/>
              </a:rPr>
              <a:t>①ミニバンからミニバンへの乗り換えが中心</a:t>
            </a:r>
          </a:p>
          <a:p>
            <a:pPr marL="0" indent="0">
              <a:buNone/>
            </a:pPr>
            <a:endParaRPr lang="ja-JP" altLang="en-US" dirty="0">
              <a:latin typeface="ＭＳ Ｐゴシック" charset="-128"/>
            </a:endParaRPr>
          </a:p>
          <a:p>
            <a:pPr marL="0" indent="0">
              <a:buNone/>
            </a:pPr>
            <a:r>
              <a:rPr lang="ja-JP" altLang="en-US" dirty="0" smtClean="0">
                <a:latin typeface="ＭＳ Ｐゴシック" charset="-128"/>
              </a:rPr>
              <a:t>増車パターン</a:t>
            </a:r>
          </a:p>
          <a:p>
            <a:pPr marL="0" indent="0">
              <a:buNone/>
            </a:pPr>
            <a:r>
              <a:rPr lang="ja-JP" altLang="en-US" dirty="0" smtClean="0">
                <a:latin typeface="ＭＳ Ｐゴシック" charset="-128"/>
              </a:rPr>
              <a:t>①主婦のセカンドカー  ハッチバックが中心</a:t>
            </a:r>
          </a:p>
          <a:p>
            <a:pPr marL="0" indent="0">
              <a:buNone/>
            </a:pPr>
            <a:r>
              <a:rPr lang="ja-JP" altLang="en-US" dirty="0" smtClean="0">
                <a:latin typeface="ＭＳ Ｐゴシック" charset="-128"/>
              </a:rPr>
              <a:t>②スーパー･リッチボーイ		  </a:t>
            </a:r>
            <a:r>
              <a:rPr lang="en-US" altLang="ja-JP" dirty="0" smtClean="0">
                <a:latin typeface="ＭＳ Ｐゴシック" charset="-128"/>
              </a:rPr>
              <a:t>SUV</a:t>
            </a:r>
            <a:r>
              <a:rPr lang="ja-JP" altLang="en-US" dirty="0" smtClean="0">
                <a:latin typeface="ＭＳ Ｐゴシック" charset="-128"/>
              </a:rPr>
              <a:t>も多い</a:t>
            </a:r>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90</a:t>
            </a:fld>
            <a:endParaRPr lang="en-US" altLang="ja-JP" sz="1400"/>
          </a:p>
        </p:txBody>
      </p:sp>
      <p:sp>
        <p:nvSpPr>
          <p:cNvPr id="8199" name="Rectangle 2"/>
          <p:cNvSpPr>
            <a:spLocks noChangeArrowheads="1"/>
          </p:cNvSpPr>
          <p:nvPr/>
        </p:nvSpPr>
        <p:spPr bwMode="auto">
          <a:xfrm>
            <a:off x="250825" y="404813"/>
            <a:ext cx="8569325" cy="719137"/>
          </a:xfrm>
          <a:prstGeom prst="rect">
            <a:avLst/>
          </a:prstGeom>
          <a:noFill/>
          <a:ln w="9525">
            <a:noFill/>
            <a:miter lim="800000"/>
            <a:headEnd/>
            <a:tailEnd/>
          </a:ln>
          <a:effectLst/>
        </p:spPr>
        <p:txBody>
          <a:bodyPr/>
          <a:lstStyle/>
          <a:p>
            <a:pPr marL="176213" indent="-176213" algn="ctr">
              <a:spcBef>
                <a:spcPct val="20000"/>
              </a:spcBef>
              <a:defRPr/>
            </a:pPr>
            <a:r>
              <a:rPr lang="ja-JP" altLang="en-US" sz="3200" dirty="0" smtClean="0">
                <a:latin typeface="+mj-ea"/>
                <a:ea typeface="+mj-ea"/>
              </a:rPr>
              <a:t>高所得層による需要主導論をまとめると</a:t>
            </a:r>
            <a:endParaRPr lang="ja-JP" altLang="en-US" sz="3200" dirty="0">
              <a:latin typeface="+mj-ea"/>
              <a:ea typeface="+mj-ea"/>
            </a:endParaRPr>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90</a:t>
            </a:fld>
            <a:endParaRPr lang="en-US" altLang="ja-JP" sz="1400"/>
          </a:p>
        </p:txBody>
      </p:sp>
    </p:spTree>
    <p:extLst>
      <p:ext uri="{BB962C8B-B14F-4D97-AF65-F5344CB8AC3E}">
        <p14:creationId xmlns:p14="http://schemas.microsoft.com/office/powerpoint/2010/main" val="6432411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345596B3-9550-43E7-B8DC-DCDCD17369F5}" type="slidenum">
              <a:rPr lang="en-US" altLang="ja-JP" sz="1400"/>
              <a:pPr algn="r" eaLnBrk="1" hangingPunct="1"/>
              <a:t>91</a:t>
            </a:fld>
            <a:endParaRPr lang="en-US" altLang="ja-JP" sz="1400"/>
          </a:p>
        </p:txBody>
      </p:sp>
      <p:sp>
        <p:nvSpPr>
          <p:cNvPr id="6147" name="Rectangle 2"/>
          <p:cNvSpPr>
            <a:spLocks noGrp="1" noChangeArrowheads="1"/>
          </p:cNvSpPr>
          <p:nvPr>
            <p:ph type="subTitle" idx="4294967295"/>
          </p:nvPr>
        </p:nvSpPr>
        <p:spPr>
          <a:xfrm>
            <a:off x="179388" y="1268413"/>
            <a:ext cx="8713787" cy="5589587"/>
          </a:xfrm>
        </p:spPr>
        <p:txBody>
          <a:bodyPr>
            <a:normAutofit/>
          </a:bodyPr>
          <a:lstStyle/>
          <a:p>
            <a:pPr marL="176213" indent="-176213">
              <a:buNone/>
            </a:pPr>
            <a:r>
              <a:rPr lang="ja-JP" altLang="en-US" dirty="0" smtClean="0">
                <a:latin typeface="ＭＳ Ｐゴシック" charset="-128"/>
              </a:rPr>
              <a:t>▷</a:t>
            </a:r>
            <a:r>
              <a:rPr lang="en-US" altLang="ja-JP" dirty="0" smtClean="0">
                <a:latin typeface="ＭＳ Ｐゴシック" charset="-128"/>
              </a:rPr>
              <a:t>｢</a:t>
            </a:r>
            <a:r>
              <a:rPr lang="ja-JP" altLang="en-US" dirty="0" smtClean="0">
                <a:latin typeface="ＭＳ Ｐゴシック" charset="-128"/>
              </a:rPr>
              <a:t>新中間層による自動車需要主導</a:t>
            </a:r>
            <a:r>
              <a:rPr lang="en-US" altLang="ja-JP" dirty="0" smtClean="0">
                <a:latin typeface="ＭＳ Ｐゴシック" charset="-128"/>
              </a:rPr>
              <a:t>｣</a:t>
            </a:r>
            <a:r>
              <a:rPr lang="ja-JP" altLang="en-US" dirty="0" smtClean="0">
                <a:latin typeface="ＭＳ Ｐゴシック" charset="-128"/>
              </a:rPr>
              <a:t>論</a:t>
            </a:r>
          </a:p>
          <a:p>
            <a:pPr marL="176213" indent="-176213">
              <a:buNone/>
            </a:pPr>
            <a:r>
              <a:rPr lang="ja-JP" altLang="en-US" dirty="0" smtClean="0">
                <a:latin typeface="ＭＳ Ｐゴシック" charset="-128"/>
              </a:rPr>
              <a:t>・経済成長が一定の水準を超えると，急速に中間層に富の分配をもたらす</a:t>
            </a:r>
          </a:p>
          <a:p>
            <a:pPr marL="176213" indent="-176213">
              <a:buNone/>
            </a:pPr>
            <a:r>
              <a:rPr lang="ja-JP" altLang="en-US" dirty="0" smtClean="0">
                <a:latin typeface="ＭＳ Ｐゴシック" charset="-128"/>
              </a:rPr>
              <a:t>・これまで自動車を買えなかった所得層の人々が生れて初めて自動車を購入する。</a:t>
            </a:r>
          </a:p>
          <a:p>
            <a:pPr marL="176213" indent="-176213">
              <a:buNone/>
            </a:pPr>
            <a:r>
              <a:rPr lang="ja-JP" altLang="en-US" dirty="0">
                <a:latin typeface="ＭＳ Ｐゴシック" charset="-128"/>
              </a:rPr>
              <a:t>・</a:t>
            </a:r>
            <a:r>
              <a:rPr lang="ja-JP" altLang="en-US" dirty="0" smtClean="0">
                <a:latin typeface="ＭＳ Ｐゴシック" charset="-128"/>
              </a:rPr>
              <a:t>すなわち自動車需要の拡大は，非自動車保有者による新規需要の拡大として現れる</a:t>
            </a:r>
          </a:p>
          <a:p>
            <a:pPr marL="176213" indent="-176213">
              <a:buNone/>
            </a:pPr>
            <a:r>
              <a:rPr lang="ja-JP" altLang="en-US" dirty="0" smtClean="0">
                <a:latin typeface="ＭＳ Ｐゴシック" charset="-128"/>
              </a:rPr>
              <a:t>・</a:t>
            </a:r>
            <a:r>
              <a:rPr lang="en-US" altLang="ja-JP" dirty="0" smtClean="0">
                <a:latin typeface="ＭＳ Ｐゴシック" charset="-128"/>
              </a:rPr>
              <a:t>2002</a:t>
            </a:r>
            <a:r>
              <a:rPr lang="ja-JP" altLang="en-US" dirty="0" smtClean="0">
                <a:latin typeface="ＭＳ Ｐゴシック" charset="-128"/>
              </a:rPr>
              <a:t>年以降の中国</a:t>
            </a:r>
          </a:p>
        </p:txBody>
      </p:sp>
      <p:sp>
        <p:nvSpPr>
          <p:cNvPr id="614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1216C36-3B6E-4103-9934-05BA92E4CB56}" type="slidenum">
              <a:rPr lang="en-US" altLang="ja-JP" sz="1400"/>
              <a:pPr algn="r" eaLnBrk="1" hangingPunct="1"/>
              <a:t>91</a:t>
            </a:fld>
            <a:endParaRPr lang="en-US" altLang="ja-JP" sz="1400"/>
          </a:p>
        </p:txBody>
      </p:sp>
      <p:sp>
        <p:nvSpPr>
          <p:cNvPr id="8199" name="Rectangle 2"/>
          <p:cNvSpPr>
            <a:spLocks noChangeArrowheads="1"/>
          </p:cNvSpPr>
          <p:nvPr/>
        </p:nvSpPr>
        <p:spPr bwMode="auto">
          <a:xfrm>
            <a:off x="250825" y="404813"/>
            <a:ext cx="8569325" cy="719137"/>
          </a:xfrm>
          <a:prstGeom prst="rect">
            <a:avLst/>
          </a:prstGeom>
          <a:noFill/>
          <a:ln w="9525">
            <a:noFill/>
            <a:miter lim="800000"/>
            <a:headEnd/>
            <a:tailEnd/>
          </a:ln>
          <a:effectLst/>
        </p:spPr>
        <p:txBody>
          <a:bodyPr/>
          <a:lstStyle/>
          <a:p>
            <a:pPr marL="176213" indent="-176213" algn="ctr">
              <a:spcBef>
                <a:spcPct val="20000"/>
              </a:spcBef>
              <a:defRPr/>
            </a:pPr>
            <a:r>
              <a:rPr lang="ja-JP" altLang="en-US" sz="3200" dirty="0" smtClean="0">
                <a:latin typeface="+mj-ea"/>
                <a:ea typeface="+mj-ea"/>
              </a:rPr>
              <a:t>新規比率が増大に転じる要因</a:t>
            </a:r>
            <a:endParaRPr lang="ja-JP" altLang="en-US" sz="3200" dirty="0">
              <a:latin typeface="+mj-ea"/>
              <a:ea typeface="+mj-ea"/>
            </a:endParaRPr>
          </a:p>
        </p:txBody>
      </p:sp>
      <p:sp>
        <p:nvSpPr>
          <p:cNvPr id="6150" name="スライド番号プレースホル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BAC06106-7B9C-4381-A6F4-81DB887DAB54}" type="slidenum">
              <a:rPr lang="en-US" altLang="ja-JP" sz="1400"/>
              <a:pPr algn="r" eaLnBrk="1" hangingPunct="1"/>
              <a:t>91</a:t>
            </a:fld>
            <a:endParaRPr lang="en-US" altLang="ja-JP" sz="1400"/>
          </a:p>
        </p:txBody>
      </p:sp>
    </p:spTree>
    <p:extLst>
      <p:ext uri="{BB962C8B-B14F-4D97-AF65-F5344CB8AC3E}">
        <p14:creationId xmlns:p14="http://schemas.microsoft.com/office/powerpoint/2010/main" val="1430807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a:solidFill>
            <a:srgbClr val="FFFF00"/>
          </a:solidFill>
        </p:spPr>
        <p:txBody>
          <a:bodyPr rtlCol="0">
            <a:normAutofit/>
          </a:bodyPr>
          <a:lstStyle/>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eaLnBrk="1" fontAlgn="auto" hangingPunct="1">
              <a:spcAft>
                <a:spcPts val="0"/>
              </a:spcAft>
              <a:buFont typeface="Arial" panose="020B0604020202020204" pitchFamily="34" charset="0"/>
              <a:buNone/>
              <a:defRPr/>
            </a:pPr>
            <a:r>
              <a:rPr lang="ja-JP" altLang="en-US" dirty="0" smtClean="0">
                <a:solidFill>
                  <a:schemeClr val="tx1"/>
                </a:solidFill>
              </a:rPr>
              <a:t>報告の構成</a:t>
            </a:r>
          </a:p>
          <a:p>
            <a:pPr algn="l" eaLnBrk="1" fontAlgn="auto" hangingPunct="1">
              <a:spcAft>
                <a:spcPts val="0"/>
              </a:spcAft>
              <a:defRPr/>
            </a:pPr>
            <a:r>
              <a:rPr lang="ja-JP" altLang="en-US" sz="800" dirty="0" smtClean="0">
                <a:solidFill>
                  <a:schemeClr val="tx1"/>
                </a:solidFill>
              </a:rPr>
              <a:t> </a:t>
            </a:r>
          </a:p>
          <a:p>
            <a:pPr algn="l" eaLnBrk="1" fontAlgn="auto" hangingPunct="1">
              <a:spcAft>
                <a:spcPts val="0"/>
              </a:spcAft>
              <a:defRPr/>
            </a:pPr>
            <a:r>
              <a:rPr lang="ja-JP" altLang="en-US" dirty="0">
                <a:solidFill>
                  <a:schemeClr val="tx1"/>
                </a:solidFill>
              </a:rPr>
              <a:t>　</a:t>
            </a:r>
            <a:r>
              <a:rPr lang="ja-JP" altLang="en-US" dirty="0" smtClean="0">
                <a:solidFill>
                  <a:schemeClr val="tx1"/>
                </a:solidFill>
              </a:rPr>
              <a:t>　  序</a:t>
            </a:r>
            <a:endParaRPr lang="ja-JP" altLang="en-US" dirty="0" smtClean="0">
              <a:solidFill>
                <a:schemeClr val="bg1">
                  <a:lumMod val="65000"/>
                </a:schemeClr>
              </a:solidFill>
            </a:endParaRPr>
          </a:p>
          <a:p>
            <a:pPr algn="l" eaLnBrk="1" fontAlgn="auto" hangingPunct="1">
              <a:spcAft>
                <a:spcPts val="0"/>
              </a:spcAft>
              <a:defRPr/>
            </a:pPr>
            <a:endParaRPr lang="ja-JP" altLang="en-US" sz="800" dirty="0" smtClean="0">
              <a:solidFill>
                <a:schemeClr val="bg1">
                  <a:lumMod val="65000"/>
                </a:schemeClr>
              </a:solidFill>
            </a:endParaRPr>
          </a:p>
          <a:p>
            <a:pPr algn="l" eaLnBrk="1" fontAlgn="auto" hangingPunct="1">
              <a:spcAft>
                <a:spcPts val="0"/>
              </a:spcAft>
              <a:defRPr/>
            </a:pPr>
            <a:r>
              <a:rPr lang="ja-JP" altLang="en-US" dirty="0" smtClean="0">
                <a:solidFill>
                  <a:schemeClr val="bg1">
                    <a:lumMod val="65000"/>
                  </a:schemeClr>
                </a:solidFill>
              </a:rPr>
              <a:t>  </a:t>
            </a:r>
            <a:r>
              <a:rPr lang="en-US" altLang="ja-JP" dirty="0" smtClean="0">
                <a:solidFill>
                  <a:schemeClr val="tx1"/>
                </a:solidFill>
              </a:rPr>
              <a:t>Ⅰ </a:t>
            </a:r>
            <a:r>
              <a:rPr lang="ja-JP" altLang="en-US" dirty="0" smtClean="0">
                <a:solidFill>
                  <a:schemeClr val="tx1"/>
                </a:solidFill>
              </a:rPr>
              <a:t>モータリゼーションの時期区分</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Ⅱ</a:t>
            </a:r>
            <a:r>
              <a:rPr lang="ja-JP" altLang="en-US" dirty="0" smtClean="0">
                <a:solidFill>
                  <a:schemeClr val="tx1"/>
                </a:solidFill>
              </a:rPr>
              <a:t> 所得と販売台数</a:t>
            </a:r>
            <a:r>
              <a:rPr lang="en-US" altLang="ja-JP" dirty="0" smtClean="0">
                <a:solidFill>
                  <a:schemeClr val="tx1"/>
                </a:solidFill>
              </a:rPr>
              <a:t>/</a:t>
            </a:r>
            <a:r>
              <a:rPr lang="ja-JP" altLang="en-US" dirty="0" smtClean="0">
                <a:solidFill>
                  <a:schemeClr val="tx1"/>
                </a:solidFill>
              </a:rPr>
              <a:t>保有台数の相関関係</a:t>
            </a:r>
          </a:p>
          <a:p>
            <a:pPr algn="l" eaLnBrk="1" fontAlgn="auto" hangingPunct="1">
              <a:spcAft>
                <a:spcPts val="0"/>
              </a:spcAft>
              <a:buFont typeface="Arial" panose="020B0604020202020204" pitchFamily="34" charset="0"/>
              <a:buNone/>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Ⅲ</a:t>
            </a:r>
            <a:r>
              <a:rPr lang="ja-JP" altLang="en-US" dirty="0" smtClean="0">
                <a:solidFill>
                  <a:schemeClr val="tx1"/>
                </a:solidFill>
              </a:rPr>
              <a:t> 新規</a:t>
            </a:r>
            <a:r>
              <a:rPr lang="ja-JP" altLang="en-US" dirty="0">
                <a:solidFill>
                  <a:schemeClr val="tx1"/>
                </a:solidFill>
              </a:rPr>
              <a:t>購入比率－Ｓカーブによるトリガーの</a:t>
            </a:r>
            <a:r>
              <a:rPr lang="ja-JP" altLang="en-US" dirty="0" smtClean="0">
                <a:solidFill>
                  <a:schemeClr val="tx1"/>
                </a:solidFill>
              </a:rPr>
              <a:t>析出</a:t>
            </a:r>
            <a:endParaRPr lang="ja-JP" altLang="en-US" sz="800" dirty="0">
              <a:solidFill>
                <a:schemeClr val="tx1"/>
              </a:solidFill>
            </a:endParaRPr>
          </a:p>
          <a:p>
            <a:pPr algn="l" eaLnBrk="1" fontAlgn="auto" hangingPunct="1">
              <a:spcAft>
                <a:spcPts val="0"/>
              </a:spcAft>
              <a:defRPr/>
            </a:pPr>
            <a:r>
              <a:rPr lang="ja-JP" altLang="en-US" sz="800" dirty="0" smtClean="0">
                <a:solidFill>
                  <a:schemeClr val="tx1"/>
                </a:solidFill>
              </a:rPr>
              <a:t> </a:t>
            </a: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rgbClr val="FF0000"/>
                </a:solidFill>
              </a:rPr>
              <a:t>Ⅳ</a:t>
            </a:r>
            <a:r>
              <a:rPr lang="ja-JP" altLang="en-US" dirty="0" smtClean="0">
                <a:solidFill>
                  <a:srgbClr val="FF0000"/>
                </a:solidFill>
              </a:rPr>
              <a:t> 二輪</a:t>
            </a:r>
            <a:r>
              <a:rPr lang="ja-JP" altLang="en-US" dirty="0">
                <a:solidFill>
                  <a:srgbClr val="FF0000"/>
                </a:solidFill>
              </a:rPr>
              <a:t>から四輪への</a:t>
            </a:r>
            <a:r>
              <a:rPr lang="ja-JP" altLang="en-US" dirty="0" smtClean="0">
                <a:solidFill>
                  <a:srgbClr val="FF0000"/>
                </a:solidFill>
              </a:rPr>
              <a:t>乗り換え</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buFont typeface="Arial" panose="020B0604020202020204" pitchFamily="34" charset="0"/>
              <a:buNone/>
              <a:defRPr/>
            </a:pPr>
            <a:r>
              <a:rPr lang="ja-JP" altLang="en-US" dirty="0" smtClean="0">
                <a:solidFill>
                  <a:schemeClr val="tx1"/>
                </a:solidFill>
              </a:rPr>
              <a:t>　　 小括</a:t>
            </a:r>
          </a:p>
          <a:p>
            <a:pPr algn="l" eaLnBrk="1" fontAlgn="auto" hangingPunct="1">
              <a:spcAft>
                <a:spcPts val="0"/>
              </a:spcAft>
              <a:buFont typeface="Arial" panose="020B0604020202020204" pitchFamily="34" charset="0"/>
              <a:buNone/>
              <a:defRPr/>
            </a:pPr>
            <a:endParaRPr lang="ja-JP" altLang="en-US" dirty="0">
              <a:solidFill>
                <a:schemeClr val="bg1">
                  <a:lumMod val="65000"/>
                </a:schemeClr>
              </a:solidFill>
            </a:endParaRPr>
          </a:p>
          <a:p>
            <a:pPr algn="l" eaLnBrk="1" fontAlgn="auto" hangingPunct="1">
              <a:spcAft>
                <a:spcPts val="0"/>
              </a:spcAft>
              <a:buFont typeface="Arial" panose="020B0604020202020204" pitchFamily="34" charset="0"/>
              <a:buNone/>
              <a:defRPr/>
            </a:pPr>
            <a:endParaRPr lang="ja-JP" altLang="en-US" dirty="0" smtClean="0">
              <a:solidFill>
                <a:schemeClr val="bg1">
                  <a:lumMod val="65000"/>
                </a:schemeClr>
              </a:solidFill>
            </a:endParaRPr>
          </a:p>
        </p:txBody>
      </p:sp>
      <p:sp>
        <p:nvSpPr>
          <p:cNvPr id="2" name="スライド番号プレースホルダー 1"/>
          <p:cNvSpPr>
            <a:spLocks noGrp="1"/>
          </p:cNvSpPr>
          <p:nvPr>
            <p:ph type="sldNum" sz="quarter" idx="12"/>
          </p:nvPr>
        </p:nvSpPr>
        <p:spPr/>
        <p:txBody>
          <a:bodyPr/>
          <a:lstStyle/>
          <a:p>
            <a:pPr>
              <a:defRPr/>
            </a:pPr>
            <a:fld id="{6EAB2E3B-A3AF-40D9-A43D-2DE69B905D40}" type="slidenum">
              <a:rPr lang="ja-JP" altLang="en-US" smtClean="0"/>
              <a:pPr>
                <a:defRPr/>
              </a:pPr>
              <a:t>92</a:t>
            </a:fld>
            <a:endParaRPr lang="ja-JP" altLang="en-US"/>
          </a:p>
        </p:txBody>
      </p:sp>
    </p:spTree>
    <p:extLst>
      <p:ext uri="{BB962C8B-B14F-4D97-AF65-F5344CB8AC3E}">
        <p14:creationId xmlns:p14="http://schemas.microsoft.com/office/powerpoint/2010/main" val="37291623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p:nvPr/>
        </p:nvCxnSpPr>
        <p:spPr>
          <a:xfrm>
            <a:off x="971600" y="6309320"/>
            <a:ext cx="74888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971600" y="260648"/>
            <a:ext cx="0" cy="60486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1003985" y="1446168"/>
            <a:ext cx="3262432" cy="400110"/>
          </a:xfrm>
          <a:prstGeom prst="rect">
            <a:avLst/>
          </a:prstGeom>
          <a:noFill/>
        </p:spPr>
        <p:txBody>
          <a:bodyPr vert="eaVert" wrap="square" rtlCol="0">
            <a:spAutoFit/>
          </a:bodyPr>
          <a:lstStyle/>
          <a:p>
            <a:pPr algn="ctr"/>
            <a:r>
              <a:rPr kumimoji="1" lang="ja-JP" altLang="en-US" sz="2000" dirty="0" smtClean="0">
                <a:latin typeface="+mj-ea"/>
                <a:ea typeface="+mj-ea"/>
              </a:rPr>
              <a:t>千人当り二輪保有台数</a:t>
            </a:r>
            <a:endParaRPr kumimoji="1" lang="ja-JP" altLang="en-US" sz="2000" dirty="0">
              <a:latin typeface="+mj-ea"/>
              <a:ea typeface="+mj-ea"/>
            </a:endParaRPr>
          </a:p>
        </p:txBody>
      </p:sp>
      <p:sp>
        <p:nvSpPr>
          <p:cNvPr id="12" name="テキスト ボックス 11"/>
          <p:cNvSpPr txBox="1"/>
          <p:nvPr/>
        </p:nvSpPr>
        <p:spPr>
          <a:xfrm>
            <a:off x="7236296" y="6357774"/>
            <a:ext cx="1224136" cy="400110"/>
          </a:xfrm>
          <a:prstGeom prst="rect">
            <a:avLst/>
          </a:prstGeom>
          <a:noFill/>
        </p:spPr>
        <p:txBody>
          <a:bodyPr wrap="square" rtlCol="0">
            <a:spAutoFit/>
          </a:bodyPr>
          <a:lstStyle/>
          <a:p>
            <a:r>
              <a:rPr kumimoji="1" lang="ja-JP" altLang="en-US" dirty="0" smtClean="0"/>
              <a:t> </a:t>
            </a:r>
            <a:r>
              <a:rPr kumimoji="1" lang="en-US" altLang="ja-JP" dirty="0" smtClean="0"/>
              <a:t>1</a:t>
            </a:r>
            <a:r>
              <a:rPr kumimoji="1" lang="ja-JP" altLang="en-US" dirty="0" smtClean="0"/>
              <a:t>人</a:t>
            </a:r>
            <a:r>
              <a:rPr kumimoji="1" lang="en-US" altLang="ja-JP" dirty="0" smtClean="0"/>
              <a:t>GDP</a:t>
            </a:r>
            <a:endParaRPr kumimoji="1" lang="ja-JP" altLang="en-US" sz="2000" dirty="0">
              <a:latin typeface="+mj-ea"/>
              <a:ea typeface="+mj-ea"/>
            </a:endParaRPr>
          </a:p>
        </p:txBody>
      </p:sp>
      <p:sp>
        <p:nvSpPr>
          <p:cNvPr id="18" name="テキスト ボックス 17"/>
          <p:cNvSpPr txBox="1"/>
          <p:nvPr/>
        </p:nvSpPr>
        <p:spPr>
          <a:xfrm>
            <a:off x="3069162" y="6380062"/>
            <a:ext cx="2886304" cy="400110"/>
          </a:xfrm>
          <a:prstGeom prst="rect">
            <a:avLst/>
          </a:prstGeom>
          <a:noFill/>
          <a:ln w="38100">
            <a:noFill/>
          </a:ln>
        </p:spPr>
        <p:txBody>
          <a:bodyPr vert="horz" wrap="square" rtlCol="0">
            <a:spAutoFit/>
          </a:bodyPr>
          <a:lstStyle/>
          <a:p>
            <a:pPr algn="ctr"/>
            <a:r>
              <a:rPr kumimoji="1" lang="en-US" altLang="ja-JP" sz="2000" dirty="0" smtClean="0">
                <a:latin typeface="+mj-ea"/>
                <a:ea typeface="+mj-ea"/>
              </a:rPr>
              <a:t>5000</a:t>
            </a:r>
            <a:r>
              <a:rPr kumimoji="1" lang="ja-JP" altLang="en-US" sz="2000" dirty="0" smtClean="0">
                <a:latin typeface="+mj-ea"/>
                <a:ea typeface="+mj-ea"/>
              </a:rPr>
              <a:t>ドル</a:t>
            </a:r>
            <a:endParaRPr kumimoji="1" lang="ja-JP" altLang="en-US" sz="2000" dirty="0">
              <a:latin typeface="+mj-ea"/>
              <a:ea typeface="+mj-ea"/>
            </a:endParaRPr>
          </a:p>
        </p:txBody>
      </p:sp>
      <p:sp>
        <p:nvSpPr>
          <p:cNvPr id="16" name="テキスト ボックス 15"/>
          <p:cNvSpPr txBox="1"/>
          <p:nvPr/>
        </p:nvSpPr>
        <p:spPr>
          <a:xfrm>
            <a:off x="1474439" y="358497"/>
            <a:ext cx="7344816" cy="830997"/>
          </a:xfrm>
          <a:prstGeom prst="rect">
            <a:avLst/>
          </a:prstGeom>
          <a:noFill/>
          <a:ln w="19050">
            <a:solidFill>
              <a:schemeClr val="tx1"/>
            </a:solidFill>
            <a:prstDash val="sysDot"/>
          </a:ln>
        </p:spPr>
        <p:txBody>
          <a:bodyPr wrap="square" rtlCol="0">
            <a:spAutoFit/>
          </a:bodyPr>
          <a:lstStyle/>
          <a:p>
            <a:r>
              <a:rPr kumimoji="1" lang="ja-JP" altLang="en-US" sz="2400" dirty="0" smtClean="0">
                <a:latin typeface="+mj-ea"/>
                <a:ea typeface="+mj-ea"/>
              </a:rPr>
              <a:t>二輪は</a:t>
            </a:r>
            <a:r>
              <a:rPr kumimoji="1" lang="en-US" altLang="ja-JP" sz="2400" dirty="0" smtClean="0">
                <a:latin typeface="+mj-ea"/>
                <a:ea typeface="+mj-ea"/>
              </a:rPr>
              <a:t>5,000</a:t>
            </a:r>
            <a:r>
              <a:rPr kumimoji="1" lang="ja-JP" altLang="en-US" sz="2400" dirty="0" smtClean="0">
                <a:latin typeface="+mj-ea"/>
                <a:ea typeface="+mj-ea"/>
              </a:rPr>
              <a:t>ドルをピークとして保有台数が減少する</a:t>
            </a:r>
          </a:p>
          <a:p>
            <a:r>
              <a:rPr kumimoji="1" lang="ja-JP" altLang="en-US" sz="2400" dirty="0" smtClean="0">
                <a:latin typeface="+mj-ea"/>
                <a:ea typeface="+mj-ea"/>
              </a:rPr>
              <a:t>政策的人為的要因は大きい</a:t>
            </a:r>
            <a:r>
              <a:rPr kumimoji="1" lang="en-US" altLang="ja-JP" sz="2400" dirty="0" smtClean="0">
                <a:latin typeface="+mj-ea"/>
                <a:ea typeface="+mj-ea"/>
              </a:rPr>
              <a:t>(</a:t>
            </a:r>
            <a:r>
              <a:rPr kumimoji="1" lang="ja-JP" altLang="en-US" sz="2400" dirty="0" smtClean="0">
                <a:latin typeface="+mj-ea"/>
                <a:ea typeface="+mj-ea"/>
              </a:rPr>
              <a:t>中国</a:t>
            </a:r>
            <a:r>
              <a:rPr kumimoji="1" lang="en-US" altLang="ja-JP" sz="2400" dirty="0" smtClean="0">
                <a:latin typeface="+mj-ea"/>
                <a:ea typeface="+mj-ea"/>
              </a:rPr>
              <a:t>)</a:t>
            </a:r>
            <a:endParaRPr kumimoji="1" lang="ja-JP" altLang="en-US" sz="2400" dirty="0">
              <a:latin typeface="+mj-ea"/>
              <a:ea typeface="+mj-ea"/>
            </a:endParaRPr>
          </a:p>
        </p:txBody>
      </p:sp>
      <p:sp>
        <p:nvSpPr>
          <p:cNvPr id="3" name="フリーフォーム 2"/>
          <p:cNvSpPr/>
          <p:nvPr/>
        </p:nvSpPr>
        <p:spPr>
          <a:xfrm>
            <a:off x="1530220" y="3106226"/>
            <a:ext cx="5551715" cy="3126623"/>
          </a:xfrm>
          <a:custGeom>
            <a:avLst/>
            <a:gdLst>
              <a:gd name="connsiteX0" fmla="*/ 0 w 5551715"/>
              <a:gd name="connsiteY0" fmla="*/ 3126623 h 3126623"/>
              <a:gd name="connsiteX1" fmla="*/ 289249 w 5551715"/>
              <a:gd name="connsiteY1" fmla="*/ 2240215 h 3126623"/>
              <a:gd name="connsiteX2" fmla="*/ 1082351 w 5551715"/>
              <a:gd name="connsiteY2" fmla="*/ 644680 h 3126623"/>
              <a:gd name="connsiteX3" fmla="*/ 2108719 w 5551715"/>
              <a:gd name="connsiteY3" fmla="*/ 103505 h 3126623"/>
              <a:gd name="connsiteX4" fmla="*/ 3545633 w 5551715"/>
              <a:gd name="connsiteY4" fmla="*/ 84843 h 3126623"/>
              <a:gd name="connsiteX5" fmla="*/ 4590662 w 5551715"/>
              <a:gd name="connsiteY5" fmla="*/ 999243 h 3126623"/>
              <a:gd name="connsiteX6" fmla="*/ 5206482 w 5551715"/>
              <a:gd name="connsiteY6" fmla="*/ 2174901 h 3126623"/>
              <a:gd name="connsiteX7" fmla="*/ 5551715 w 5551715"/>
              <a:gd name="connsiteY7" fmla="*/ 3098631 h 3126623"/>
              <a:gd name="connsiteX8" fmla="*/ 5551715 w 5551715"/>
              <a:gd name="connsiteY8" fmla="*/ 3098631 h 31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1715" h="3126623">
                <a:moveTo>
                  <a:pt x="0" y="3126623"/>
                </a:moveTo>
                <a:cubicBezTo>
                  <a:pt x="54428" y="2890247"/>
                  <a:pt x="108857" y="2653872"/>
                  <a:pt x="289249" y="2240215"/>
                </a:cubicBezTo>
                <a:cubicBezTo>
                  <a:pt x="469641" y="1826558"/>
                  <a:pt x="779106" y="1000798"/>
                  <a:pt x="1082351" y="644680"/>
                </a:cubicBezTo>
                <a:cubicBezTo>
                  <a:pt x="1385596" y="288562"/>
                  <a:pt x="1698172" y="196811"/>
                  <a:pt x="2108719" y="103505"/>
                </a:cubicBezTo>
                <a:cubicBezTo>
                  <a:pt x="2519266" y="10199"/>
                  <a:pt x="3131976" y="-64447"/>
                  <a:pt x="3545633" y="84843"/>
                </a:cubicBezTo>
                <a:cubicBezTo>
                  <a:pt x="3959290" y="234133"/>
                  <a:pt x="4313854" y="650900"/>
                  <a:pt x="4590662" y="999243"/>
                </a:cubicBezTo>
                <a:cubicBezTo>
                  <a:pt x="4867470" y="1347586"/>
                  <a:pt x="5046307" y="1825003"/>
                  <a:pt x="5206482" y="2174901"/>
                </a:cubicBezTo>
                <a:cubicBezTo>
                  <a:pt x="5366657" y="2524799"/>
                  <a:pt x="5551715" y="3098631"/>
                  <a:pt x="5551715" y="3098631"/>
                </a:cubicBezTo>
                <a:lnTo>
                  <a:pt x="5551715" y="30986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74439" y="4077072"/>
            <a:ext cx="1286814" cy="461665"/>
          </a:xfrm>
          <a:prstGeom prst="rect">
            <a:avLst/>
          </a:prstGeom>
          <a:noFill/>
        </p:spPr>
        <p:txBody>
          <a:bodyPr wrap="square" rtlCol="0">
            <a:spAutoFit/>
          </a:bodyPr>
          <a:lstStyle/>
          <a:p>
            <a:r>
              <a:rPr kumimoji="1" lang="ja-JP" altLang="en-US" sz="2400" dirty="0" smtClean="0"/>
              <a:t>ベトナム</a:t>
            </a:r>
            <a:endParaRPr kumimoji="1" lang="ja-JP" altLang="en-US" sz="2400" dirty="0"/>
          </a:p>
        </p:txBody>
      </p:sp>
      <p:sp>
        <p:nvSpPr>
          <p:cNvPr id="20" name="テキスト ボックス 19"/>
          <p:cNvSpPr txBox="1"/>
          <p:nvPr/>
        </p:nvSpPr>
        <p:spPr>
          <a:xfrm>
            <a:off x="1286812" y="3106226"/>
            <a:ext cx="1764297" cy="461665"/>
          </a:xfrm>
          <a:prstGeom prst="rect">
            <a:avLst/>
          </a:prstGeom>
          <a:noFill/>
        </p:spPr>
        <p:txBody>
          <a:bodyPr wrap="square" rtlCol="0">
            <a:spAutoFit/>
          </a:bodyPr>
          <a:lstStyle/>
          <a:p>
            <a:r>
              <a:rPr kumimoji="1" lang="ja-JP" altLang="en-US" sz="2400" dirty="0" smtClean="0"/>
              <a:t>インドネシア</a:t>
            </a:r>
            <a:endParaRPr kumimoji="1" lang="ja-JP" altLang="en-US" sz="2400" dirty="0"/>
          </a:p>
        </p:txBody>
      </p:sp>
      <p:sp>
        <p:nvSpPr>
          <p:cNvPr id="21" name="テキスト ボックス 20"/>
          <p:cNvSpPr txBox="1"/>
          <p:nvPr/>
        </p:nvSpPr>
        <p:spPr>
          <a:xfrm>
            <a:off x="592290" y="5157192"/>
            <a:ext cx="1764297" cy="461665"/>
          </a:xfrm>
          <a:prstGeom prst="rect">
            <a:avLst/>
          </a:prstGeom>
          <a:noFill/>
        </p:spPr>
        <p:txBody>
          <a:bodyPr wrap="square" rtlCol="0">
            <a:spAutoFit/>
          </a:bodyPr>
          <a:lstStyle/>
          <a:p>
            <a:r>
              <a:rPr kumimoji="1" lang="ja-JP" altLang="en-US" sz="2400" dirty="0" smtClean="0"/>
              <a:t>ミャンマー</a:t>
            </a:r>
            <a:endParaRPr kumimoji="1" lang="ja-JP" altLang="en-US" sz="2400" dirty="0"/>
          </a:p>
        </p:txBody>
      </p:sp>
      <p:sp>
        <p:nvSpPr>
          <p:cNvPr id="23" name="テキスト ボックス 22"/>
          <p:cNvSpPr txBox="1"/>
          <p:nvPr/>
        </p:nvSpPr>
        <p:spPr>
          <a:xfrm>
            <a:off x="3833868" y="2644561"/>
            <a:ext cx="882148" cy="461665"/>
          </a:xfrm>
          <a:prstGeom prst="rect">
            <a:avLst/>
          </a:prstGeom>
          <a:noFill/>
        </p:spPr>
        <p:txBody>
          <a:bodyPr wrap="square" rtlCol="0">
            <a:spAutoFit/>
          </a:bodyPr>
          <a:lstStyle/>
          <a:p>
            <a:r>
              <a:rPr kumimoji="1" lang="ja-JP" altLang="en-US" sz="2400" dirty="0" smtClean="0"/>
              <a:t>中国</a:t>
            </a:r>
            <a:endParaRPr kumimoji="1" lang="ja-JP" altLang="en-US" sz="2400" dirty="0"/>
          </a:p>
        </p:txBody>
      </p:sp>
      <p:sp>
        <p:nvSpPr>
          <p:cNvPr id="24" name="テキスト ボックス 23"/>
          <p:cNvSpPr txBox="1"/>
          <p:nvPr/>
        </p:nvSpPr>
        <p:spPr>
          <a:xfrm>
            <a:off x="5724128" y="3258625"/>
            <a:ext cx="1764297" cy="461665"/>
          </a:xfrm>
          <a:prstGeom prst="rect">
            <a:avLst/>
          </a:prstGeom>
          <a:noFill/>
        </p:spPr>
        <p:txBody>
          <a:bodyPr wrap="square" rtlCol="0">
            <a:spAutoFit/>
          </a:bodyPr>
          <a:lstStyle/>
          <a:p>
            <a:r>
              <a:rPr kumimoji="1" lang="ja-JP" altLang="en-US" sz="2400" dirty="0" smtClean="0"/>
              <a:t>タイ</a:t>
            </a:r>
            <a:endParaRPr kumimoji="1" lang="ja-JP" altLang="en-US" sz="2400" dirty="0"/>
          </a:p>
        </p:txBody>
      </p:sp>
      <p:sp>
        <p:nvSpPr>
          <p:cNvPr id="25" name="テキスト ボックス 24"/>
          <p:cNvSpPr txBox="1"/>
          <p:nvPr/>
        </p:nvSpPr>
        <p:spPr>
          <a:xfrm>
            <a:off x="6758676" y="5301208"/>
            <a:ext cx="1764297" cy="461665"/>
          </a:xfrm>
          <a:prstGeom prst="rect">
            <a:avLst/>
          </a:prstGeom>
          <a:noFill/>
        </p:spPr>
        <p:txBody>
          <a:bodyPr wrap="square" rtlCol="0">
            <a:spAutoFit/>
          </a:bodyPr>
          <a:lstStyle/>
          <a:p>
            <a:r>
              <a:rPr kumimoji="1" lang="ja-JP" altLang="en-US" sz="2400" dirty="0" smtClean="0"/>
              <a:t>日本</a:t>
            </a:r>
            <a:endParaRPr kumimoji="1" lang="ja-JP" altLang="en-US" sz="2400" dirty="0"/>
          </a:p>
        </p:txBody>
      </p:sp>
    </p:spTree>
    <p:extLst>
      <p:ext uri="{BB962C8B-B14F-4D97-AF65-F5344CB8AC3E}">
        <p14:creationId xmlns:p14="http://schemas.microsoft.com/office/powerpoint/2010/main" val="11890949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a:solidFill>
            <a:srgbClr val="FFFF00"/>
          </a:solidFill>
        </p:spPr>
        <p:txBody>
          <a:bodyPr rtlCol="0">
            <a:normAutofit/>
          </a:bodyPr>
          <a:lstStyle/>
          <a:p>
            <a:pPr eaLnBrk="1" fontAlgn="auto" hangingPunct="1">
              <a:spcAft>
                <a:spcPts val="0"/>
              </a:spcAft>
              <a:buFont typeface="Arial" panose="020B0604020202020204" pitchFamily="34" charset="0"/>
              <a:buNone/>
              <a:defRPr/>
            </a:pPr>
            <a:endParaRPr lang="ja-JP" altLang="en-US" sz="800" dirty="0" smtClean="0">
              <a:solidFill>
                <a:schemeClr val="tx1"/>
              </a:solidFill>
            </a:endParaRPr>
          </a:p>
          <a:p>
            <a:pPr eaLnBrk="1" fontAlgn="auto" hangingPunct="1">
              <a:spcAft>
                <a:spcPts val="0"/>
              </a:spcAft>
              <a:buFont typeface="Arial" panose="020B0604020202020204" pitchFamily="34" charset="0"/>
              <a:buNone/>
              <a:defRPr/>
            </a:pPr>
            <a:r>
              <a:rPr lang="ja-JP" altLang="en-US" dirty="0" smtClean="0">
                <a:solidFill>
                  <a:schemeClr val="tx1"/>
                </a:solidFill>
              </a:rPr>
              <a:t>報告の構成</a:t>
            </a:r>
          </a:p>
          <a:p>
            <a:pPr algn="l" eaLnBrk="1" fontAlgn="auto" hangingPunct="1">
              <a:spcAft>
                <a:spcPts val="0"/>
              </a:spcAft>
              <a:defRPr/>
            </a:pPr>
            <a:r>
              <a:rPr lang="ja-JP" altLang="en-US" sz="800" dirty="0" smtClean="0">
                <a:solidFill>
                  <a:schemeClr val="tx1"/>
                </a:solidFill>
              </a:rPr>
              <a:t> </a:t>
            </a:r>
          </a:p>
          <a:p>
            <a:pPr algn="l" eaLnBrk="1" fontAlgn="auto" hangingPunct="1">
              <a:spcAft>
                <a:spcPts val="0"/>
              </a:spcAft>
              <a:defRPr/>
            </a:pPr>
            <a:r>
              <a:rPr lang="ja-JP" altLang="en-US" dirty="0">
                <a:solidFill>
                  <a:schemeClr val="tx1"/>
                </a:solidFill>
              </a:rPr>
              <a:t>　</a:t>
            </a:r>
            <a:r>
              <a:rPr lang="ja-JP" altLang="en-US" dirty="0" smtClean="0">
                <a:solidFill>
                  <a:schemeClr val="tx1"/>
                </a:solidFill>
              </a:rPr>
              <a:t>　  序</a:t>
            </a:r>
            <a:endParaRPr lang="ja-JP" altLang="en-US" dirty="0" smtClean="0">
              <a:solidFill>
                <a:schemeClr val="bg1">
                  <a:lumMod val="65000"/>
                </a:schemeClr>
              </a:solidFill>
            </a:endParaRPr>
          </a:p>
          <a:p>
            <a:pPr algn="l" eaLnBrk="1" fontAlgn="auto" hangingPunct="1">
              <a:spcAft>
                <a:spcPts val="0"/>
              </a:spcAft>
              <a:defRPr/>
            </a:pPr>
            <a:endParaRPr lang="ja-JP" altLang="en-US" sz="800" dirty="0" smtClean="0">
              <a:solidFill>
                <a:schemeClr val="bg1">
                  <a:lumMod val="65000"/>
                </a:schemeClr>
              </a:solidFill>
            </a:endParaRPr>
          </a:p>
          <a:p>
            <a:pPr algn="l" eaLnBrk="1" fontAlgn="auto" hangingPunct="1">
              <a:spcAft>
                <a:spcPts val="0"/>
              </a:spcAft>
              <a:defRPr/>
            </a:pPr>
            <a:r>
              <a:rPr lang="ja-JP" altLang="en-US" dirty="0" smtClean="0">
                <a:solidFill>
                  <a:schemeClr val="bg1">
                    <a:lumMod val="65000"/>
                  </a:schemeClr>
                </a:solidFill>
              </a:rPr>
              <a:t>  </a:t>
            </a:r>
            <a:r>
              <a:rPr lang="en-US" altLang="ja-JP" dirty="0" smtClean="0">
                <a:solidFill>
                  <a:schemeClr val="tx1"/>
                </a:solidFill>
              </a:rPr>
              <a:t>Ⅰ </a:t>
            </a:r>
            <a:r>
              <a:rPr lang="ja-JP" altLang="en-US" dirty="0" smtClean="0">
                <a:solidFill>
                  <a:schemeClr val="tx1"/>
                </a:solidFill>
              </a:rPr>
              <a:t>モータリゼーションの時期区分</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Ⅱ</a:t>
            </a:r>
            <a:r>
              <a:rPr lang="ja-JP" altLang="en-US" dirty="0" smtClean="0">
                <a:solidFill>
                  <a:schemeClr val="tx1"/>
                </a:solidFill>
              </a:rPr>
              <a:t> 所得と販売台数</a:t>
            </a:r>
            <a:r>
              <a:rPr lang="en-US" altLang="ja-JP" dirty="0" smtClean="0">
                <a:solidFill>
                  <a:schemeClr val="tx1"/>
                </a:solidFill>
              </a:rPr>
              <a:t>/</a:t>
            </a:r>
            <a:r>
              <a:rPr lang="ja-JP" altLang="en-US" dirty="0" smtClean="0">
                <a:solidFill>
                  <a:schemeClr val="tx1"/>
                </a:solidFill>
              </a:rPr>
              <a:t>保有台数の相関関係</a:t>
            </a:r>
          </a:p>
          <a:p>
            <a:pPr algn="l" eaLnBrk="1" fontAlgn="auto" hangingPunct="1">
              <a:spcAft>
                <a:spcPts val="0"/>
              </a:spcAft>
              <a:buFont typeface="Arial" panose="020B0604020202020204" pitchFamily="34" charset="0"/>
              <a:buNone/>
              <a:defRPr/>
            </a:pP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Ⅲ</a:t>
            </a:r>
            <a:r>
              <a:rPr lang="ja-JP" altLang="en-US" dirty="0" smtClean="0">
                <a:solidFill>
                  <a:schemeClr val="tx1"/>
                </a:solidFill>
              </a:rPr>
              <a:t> 新規</a:t>
            </a:r>
            <a:r>
              <a:rPr lang="ja-JP" altLang="en-US" dirty="0">
                <a:solidFill>
                  <a:schemeClr val="tx1"/>
                </a:solidFill>
              </a:rPr>
              <a:t>購入比率－Ｓカーブによるトリガーの</a:t>
            </a:r>
            <a:r>
              <a:rPr lang="ja-JP" altLang="en-US" dirty="0" smtClean="0">
                <a:solidFill>
                  <a:schemeClr val="tx1"/>
                </a:solidFill>
              </a:rPr>
              <a:t>析出</a:t>
            </a:r>
            <a:endParaRPr lang="ja-JP" altLang="en-US" sz="800" dirty="0">
              <a:solidFill>
                <a:schemeClr val="tx1"/>
              </a:solidFill>
            </a:endParaRPr>
          </a:p>
          <a:p>
            <a:pPr algn="l" eaLnBrk="1" fontAlgn="auto" hangingPunct="1">
              <a:spcAft>
                <a:spcPts val="0"/>
              </a:spcAft>
              <a:defRPr/>
            </a:pPr>
            <a:r>
              <a:rPr lang="ja-JP" altLang="en-US" sz="800" dirty="0" smtClean="0">
                <a:solidFill>
                  <a:schemeClr val="tx1"/>
                </a:solidFill>
              </a:rPr>
              <a:t> </a:t>
            </a:r>
            <a:endParaRPr lang="ja-JP" altLang="en-US" sz="800" dirty="0">
              <a:solidFill>
                <a:schemeClr val="tx1"/>
              </a:solidFill>
            </a:endParaRPr>
          </a:p>
          <a:p>
            <a:pPr algn="l" eaLnBrk="1" fontAlgn="auto" hangingPunct="1">
              <a:spcAft>
                <a:spcPts val="0"/>
              </a:spcAft>
              <a:defRPr/>
            </a:pPr>
            <a:r>
              <a:rPr lang="ja-JP" altLang="en-US" dirty="0" smtClean="0">
                <a:solidFill>
                  <a:schemeClr val="tx1"/>
                </a:solidFill>
              </a:rPr>
              <a:t>  </a:t>
            </a:r>
            <a:r>
              <a:rPr lang="en-US" altLang="ja-JP" dirty="0" smtClean="0">
                <a:solidFill>
                  <a:schemeClr val="tx1"/>
                </a:solidFill>
              </a:rPr>
              <a:t>Ⅳ</a:t>
            </a:r>
            <a:r>
              <a:rPr lang="ja-JP" altLang="en-US" dirty="0" smtClean="0">
                <a:solidFill>
                  <a:schemeClr val="tx1"/>
                </a:solidFill>
              </a:rPr>
              <a:t> 二輪</a:t>
            </a:r>
            <a:r>
              <a:rPr lang="ja-JP" altLang="en-US" dirty="0">
                <a:solidFill>
                  <a:schemeClr val="tx1"/>
                </a:solidFill>
              </a:rPr>
              <a:t>から四輪への</a:t>
            </a:r>
            <a:r>
              <a:rPr lang="ja-JP" altLang="en-US" dirty="0" smtClean="0">
                <a:solidFill>
                  <a:schemeClr val="tx1"/>
                </a:solidFill>
              </a:rPr>
              <a:t>乗り換え</a:t>
            </a:r>
          </a:p>
          <a:p>
            <a:pPr algn="l" eaLnBrk="1" fontAlgn="auto" hangingPunct="1">
              <a:spcAft>
                <a:spcPts val="0"/>
              </a:spcAft>
              <a:defRPr/>
            </a:pPr>
            <a:endParaRPr lang="ja-JP" altLang="en-US" sz="800" dirty="0">
              <a:solidFill>
                <a:schemeClr val="tx1"/>
              </a:solidFill>
            </a:endParaRPr>
          </a:p>
          <a:p>
            <a:pPr algn="l" eaLnBrk="1" fontAlgn="auto" hangingPunct="1">
              <a:spcAft>
                <a:spcPts val="0"/>
              </a:spcAft>
              <a:buFont typeface="Arial" panose="020B0604020202020204" pitchFamily="34" charset="0"/>
              <a:buNone/>
              <a:defRPr/>
            </a:pPr>
            <a:r>
              <a:rPr lang="ja-JP" altLang="en-US" dirty="0" smtClean="0">
                <a:solidFill>
                  <a:schemeClr val="tx1"/>
                </a:solidFill>
              </a:rPr>
              <a:t>　　</a:t>
            </a:r>
            <a:r>
              <a:rPr lang="ja-JP" altLang="en-US" dirty="0" smtClean="0">
                <a:solidFill>
                  <a:srgbClr val="FF0000"/>
                </a:solidFill>
              </a:rPr>
              <a:t> 小括</a:t>
            </a:r>
          </a:p>
          <a:p>
            <a:pPr algn="l" eaLnBrk="1" fontAlgn="auto" hangingPunct="1">
              <a:spcAft>
                <a:spcPts val="0"/>
              </a:spcAft>
              <a:buFont typeface="Arial" panose="020B0604020202020204" pitchFamily="34" charset="0"/>
              <a:buNone/>
              <a:defRPr/>
            </a:pPr>
            <a:endParaRPr lang="ja-JP" altLang="en-US" dirty="0">
              <a:solidFill>
                <a:schemeClr val="bg1">
                  <a:lumMod val="65000"/>
                </a:schemeClr>
              </a:solidFill>
            </a:endParaRPr>
          </a:p>
          <a:p>
            <a:pPr algn="l" eaLnBrk="1" fontAlgn="auto" hangingPunct="1">
              <a:spcAft>
                <a:spcPts val="0"/>
              </a:spcAft>
              <a:buFont typeface="Arial" panose="020B0604020202020204" pitchFamily="34" charset="0"/>
              <a:buNone/>
              <a:defRPr/>
            </a:pPr>
            <a:endParaRPr lang="ja-JP" altLang="en-US" dirty="0" smtClean="0">
              <a:solidFill>
                <a:schemeClr val="bg1">
                  <a:lumMod val="65000"/>
                </a:schemeClr>
              </a:solidFill>
            </a:endParaRPr>
          </a:p>
        </p:txBody>
      </p:sp>
      <p:sp>
        <p:nvSpPr>
          <p:cNvPr id="2" name="スライド番号プレースホルダー 1"/>
          <p:cNvSpPr>
            <a:spLocks noGrp="1"/>
          </p:cNvSpPr>
          <p:nvPr>
            <p:ph type="sldNum" sz="quarter" idx="12"/>
          </p:nvPr>
        </p:nvSpPr>
        <p:spPr/>
        <p:txBody>
          <a:bodyPr/>
          <a:lstStyle/>
          <a:p>
            <a:pPr>
              <a:defRPr/>
            </a:pPr>
            <a:fld id="{6EAB2E3B-A3AF-40D9-A43D-2DE69B905D40}" type="slidenum">
              <a:rPr lang="ja-JP" altLang="en-US" smtClean="0"/>
              <a:pPr>
                <a:defRPr/>
              </a:pPr>
              <a:t>94</a:t>
            </a:fld>
            <a:endParaRPr lang="ja-JP" altLang="en-US"/>
          </a:p>
        </p:txBody>
      </p:sp>
    </p:spTree>
    <p:extLst>
      <p:ext uri="{BB962C8B-B14F-4D97-AF65-F5344CB8AC3E}">
        <p14:creationId xmlns:p14="http://schemas.microsoft.com/office/powerpoint/2010/main" val="37291623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6858000"/>
          </a:xfrm>
        </p:spPr>
        <p:txBody>
          <a:bodyPr rtlCol="0">
            <a:normAutofit/>
          </a:bodyPr>
          <a:lstStyle/>
          <a:p>
            <a:pPr marL="180975" indent="-180975" eaLnBrk="1" fontAlgn="auto" hangingPunct="1">
              <a:spcAft>
                <a:spcPts val="0"/>
              </a:spcAft>
              <a:buFont typeface="Arial" panose="020B0604020202020204" pitchFamily="34" charset="0"/>
              <a:buNone/>
              <a:defRPr/>
            </a:pPr>
            <a:r>
              <a:rPr lang="ja-JP" altLang="en-US" sz="3600" dirty="0" smtClean="0">
                <a:solidFill>
                  <a:schemeClr val="tx1"/>
                </a:solidFill>
                <a:latin typeface="+mj-ea"/>
                <a:ea typeface="+mj-ea"/>
              </a:rPr>
              <a:t>変化と傾向を読み取るための指標</a:t>
            </a:r>
          </a:p>
          <a:p>
            <a:pPr marL="180975" indent="-180975" eaLnBrk="1" fontAlgn="auto" hangingPunct="1">
              <a:spcAft>
                <a:spcPts val="0"/>
              </a:spcAft>
              <a:buFont typeface="Arial" panose="020B0604020202020204" pitchFamily="34" charset="0"/>
              <a:buNone/>
              <a:defRPr/>
            </a:pPr>
            <a:endParaRPr lang="ja-JP" altLang="en-US" sz="800" dirty="0" smtClean="0">
              <a:solidFill>
                <a:schemeClr val="tx1"/>
              </a:solidFill>
              <a:latin typeface="+mj-ea"/>
              <a:ea typeface="+mj-ea"/>
            </a:endParaRPr>
          </a:p>
          <a:p>
            <a:pPr marL="180975" indent="-180975" algn="l" eaLnBrk="1" fontAlgn="auto" hangingPunct="1">
              <a:spcAft>
                <a:spcPts val="0"/>
              </a:spcAft>
              <a:defRPr/>
            </a:pPr>
            <a:r>
              <a:rPr lang="ja-JP" altLang="en-US" dirty="0" smtClean="0">
                <a:solidFill>
                  <a:schemeClr val="tx1"/>
                </a:solidFill>
                <a:latin typeface="+mj-ea"/>
                <a:ea typeface="+mj-ea"/>
              </a:rPr>
              <a:t>①</a:t>
            </a:r>
            <a:r>
              <a:rPr lang="ja-JP" altLang="en-US" dirty="0" smtClean="0">
                <a:solidFill>
                  <a:schemeClr val="tx1"/>
                </a:solidFill>
              </a:rPr>
              <a:t>標準保有台数と実保有台数の乖離の大きさ</a:t>
            </a:r>
          </a:p>
          <a:p>
            <a:pPr marL="180975" indent="-180975" algn="l" eaLnBrk="1" fontAlgn="auto" hangingPunct="1">
              <a:spcAft>
                <a:spcPts val="0"/>
              </a:spcAft>
              <a:defRPr/>
            </a:pPr>
            <a:r>
              <a:rPr lang="ja-JP" altLang="en-US" dirty="0" smtClean="0">
                <a:solidFill>
                  <a:schemeClr val="tx1"/>
                </a:solidFill>
              </a:rPr>
              <a:t>②</a:t>
            </a:r>
            <a:r>
              <a:rPr lang="en-US" altLang="ja-JP" dirty="0" smtClean="0">
                <a:solidFill>
                  <a:schemeClr val="tx1"/>
                </a:solidFill>
              </a:rPr>
              <a:t>1,000</a:t>
            </a:r>
            <a:r>
              <a:rPr lang="ja-JP" altLang="en-US" dirty="0" smtClean="0">
                <a:solidFill>
                  <a:schemeClr val="tx1"/>
                </a:solidFill>
              </a:rPr>
              <a:t>人当り保有台数の</a:t>
            </a:r>
            <a:r>
              <a:rPr lang="en-US" altLang="ja-JP" dirty="0" smtClean="0">
                <a:solidFill>
                  <a:schemeClr val="tx1"/>
                </a:solidFill>
              </a:rPr>
              <a:t>5</a:t>
            </a:r>
            <a:r>
              <a:rPr lang="ja-JP" altLang="en-US" dirty="0" smtClean="0">
                <a:solidFill>
                  <a:schemeClr val="tx1"/>
                </a:solidFill>
              </a:rPr>
              <a:t>年間の変化度</a:t>
            </a:r>
          </a:p>
          <a:p>
            <a:pPr marL="180975" indent="-180975" algn="l" eaLnBrk="1" fontAlgn="auto" hangingPunct="1">
              <a:spcAft>
                <a:spcPts val="0"/>
              </a:spcAft>
              <a:defRPr/>
            </a:pPr>
            <a:r>
              <a:rPr lang="ja-JP" altLang="en-US" dirty="0" smtClean="0">
                <a:solidFill>
                  <a:schemeClr val="tx1"/>
                </a:solidFill>
              </a:rPr>
              <a:t>・傾きが</a:t>
            </a:r>
            <a:r>
              <a:rPr lang="en-US" altLang="ja-JP" dirty="0" smtClean="0">
                <a:solidFill>
                  <a:schemeClr val="tx1"/>
                </a:solidFill>
              </a:rPr>
              <a:t>0.02</a:t>
            </a:r>
            <a:r>
              <a:rPr lang="ja-JP" altLang="en-US" dirty="0" smtClean="0">
                <a:solidFill>
                  <a:schemeClr val="tx1"/>
                </a:solidFill>
              </a:rPr>
              <a:t>より大きいか</a:t>
            </a:r>
            <a:r>
              <a:rPr lang="en-US" altLang="ja-JP" dirty="0" smtClean="0">
                <a:solidFill>
                  <a:schemeClr val="tx1"/>
                </a:solidFill>
              </a:rPr>
              <a:t>,</a:t>
            </a:r>
            <a:r>
              <a:rPr lang="ja-JP" altLang="en-US" dirty="0" smtClean="0">
                <a:solidFill>
                  <a:schemeClr val="tx1"/>
                </a:solidFill>
              </a:rPr>
              <a:t>否か  </a:t>
            </a:r>
          </a:p>
          <a:p>
            <a:pPr marL="180975" indent="-180975" algn="l" eaLnBrk="1" fontAlgn="auto" hangingPunct="1">
              <a:spcAft>
                <a:spcPts val="0"/>
              </a:spcAft>
              <a:defRPr/>
            </a:pPr>
            <a:r>
              <a:rPr lang="ja-JP" altLang="en-US" dirty="0" smtClean="0">
                <a:solidFill>
                  <a:schemeClr val="tx1"/>
                </a:solidFill>
              </a:rPr>
              <a:t>③新規購入比率の大きさ</a:t>
            </a:r>
          </a:p>
          <a:p>
            <a:pPr marL="180975" indent="-180975" algn="l" eaLnBrk="1" fontAlgn="auto" hangingPunct="1">
              <a:spcAft>
                <a:spcPts val="0"/>
              </a:spcAft>
              <a:defRPr/>
            </a:pPr>
            <a:r>
              <a:rPr lang="ja-JP" altLang="en-US" dirty="0" smtClean="0">
                <a:solidFill>
                  <a:schemeClr val="tx1"/>
                </a:solidFill>
                <a:latin typeface="+mj-ea"/>
                <a:ea typeface="+mj-ea"/>
              </a:rPr>
              <a:t>・</a:t>
            </a:r>
            <a:r>
              <a:rPr lang="en-US" altLang="ja-JP" dirty="0" smtClean="0">
                <a:solidFill>
                  <a:schemeClr val="tx1"/>
                </a:solidFill>
                <a:latin typeface="+mj-ea"/>
                <a:ea typeface="+mj-ea"/>
              </a:rPr>
              <a:t>30</a:t>
            </a:r>
            <a:r>
              <a:rPr lang="ja-JP" altLang="en-US" dirty="0" smtClean="0">
                <a:solidFill>
                  <a:schemeClr val="tx1"/>
                </a:solidFill>
                <a:latin typeface="+mj-ea"/>
                <a:ea typeface="+mj-ea"/>
              </a:rPr>
              <a:t>～</a:t>
            </a:r>
            <a:r>
              <a:rPr lang="en-US" altLang="ja-JP" dirty="0" smtClean="0">
                <a:solidFill>
                  <a:schemeClr val="tx1"/>
                </a:solidFill>
                <a:latin typeface="+mj-ea"/>
                <a:ea typeface="+mj-ea"/>
              </a:rPr>
              <a:t>40</a:t>
            </a:r>
            <a:r>
              <a:rPr lang="ja-JP" altLang="en-US" dirty="0" smtClean="0">
                <a:solidFill>
                  <a:schemeClr val="tx1"/>
                </a:solidFill>
                <a:latin typeface="+mj-ea"/>
                <a:ea typeface="+mj-ea"/>
              </a:rPr>
              <a:t>％を</a:t>
            </a:r>
            <a:r>
              <a:rPr lang="ja-JP" altLang="en-US" dirty="0" smtClean="0">
                <a:solidFill>
                  <a:schemeClr val="tx1"/>
                </a:solidFill>
              </a:rPr>
              <a:t>超えるか否か</a:t>
            </a:r>
          </a:p>
          <a:p>
            <a:pPr marL="180975" indent="-180975" algn="l" eaLnBrk="1" fontAlgn="auto" hangingPunct="1">
              <a:spcAft>
                <a:spcPts val="0"/>
              </a:spcAft>
              <a:defRPr/>
            </a:pPr>
            <a:r>
              <a:rPr lang="ja-JP" altLang="en-US" dirty="0" smtClean="0">
                <a:solidFill>
                  <a:schemeClr val="tx1"/>
                </a:solidFill>
              </a:rPr>
              <a:t>④新規購入比率の</a:t>
            </a:r>
            <a:r>
              <a:rPr lang="en-US" altLang="ja-JP" dirty="0" smtClean="0">
                <a:solidFill>
                  <a:schemeClr val="tx1"/>
                </a:solidFill>
              </a:rPr>
              <a:t>5</a:t>
            </a:r>
            <a:r>
              <a:rPr lang="ja-JP" altLang="en-US" dirty="0" smtClean="0">
                <a:solidFill>
                  <a:schemeClr val="tx1"/>
                </a:solidFill>
              </a:rPr>
              <a:t>年間の変化度</a:t>
            </a:r>
          </a:p>
          <a:p>
            <a:pPr marL="180975" indent="-180975" algn="l" eaLnBrk="1" fontAlgn="auto" hangingPunct="1">
              <a:spcAft>
                <a:spcPts val="0"/>
              </a:spcAft>
              <a:defRPr/>
            </a:pPr>
            <a:r>
              <a:rPr lang="ja-JP" altLang="en-US" dirty="0" smtClean="0">
                <a:solidFill>
                  <a:schemeClr val="tx1"/>
                </a:solidFill>
              </a:rPr>
              <a:t>・どの程度の傾きか</a:t>
            </a:r>
          </a:p>
          <a:p>
            <a:pPr marL="180975" indent="-180975" algn="l" eaLnBrk="1" fontAlgn="auto" hangingPunct="1">
              <a:spcAft>
                <a:spcPts val="0"/>
              </a:spcAft>
              <a:defRPr/>
            </a:pPr>
            <a:r>
              <a:rPr lang="ja-JP" altLang="en-US" dirty="0" smtClean="0">
                <a:solidFill>
                  <a:schemeClr val="tx1"/>
                </a:solidFill>
              </a:rPr>
              <a:t>・減少している場合，ピークを過ぎていると見做せる</a:t>
            </a:r>
            <a:endParaRPr lang="ja-JP" altLang="en-US"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D3047C52-E071-41A9-887E-0FA9190DDC68}" type="slidenum">
              <a:rPr lang="ja-JP" altLang="en-US" smtClean="0"/>
              <a:pPr>
                <a:defRPr/>
              </a:pPr>
              <a:t>95</a:t>
            </a:fld>
            <a:endParaRPr lang="ja-JP" altLang="en-US"/>
          </a:p>
        </p:txBody>
      </p:sp>
    </p:spTree>
    <p:extLst>
      <p:ext uri="{BB962C8B-B14F-4D97-AF65-F5344CB8AC3E}">
        <p14:creationId xmlns:p14="http://schemas.microsoft.com/office/powerpoint/2010/main" val="29298644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p:nvPr/>
        </p:nvCxnSpPr>
        <p:spPr>
          <a:xfrm>
            <a:off x="971600" y="6309320"/>
            <a:ext cx="74888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971600" y="260648"/>
            <a:ext cx="0" cy="60486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420073" y="758607"/>
            <a:ext cx="2031325" cy="400110"/>
          </a:xfrm>
          <a:prstGeom prst="rect">
            <a:avLst/>
          </a:prstGeom>
          <a:noFill/>
        </p:spPr>
        <p:txBody>
          <a:bodyPr vert="eaVert" wrap="square" rtlCol="0">
            <a:spAutoFit/>
          </a:bodyPr>
          <a:lstStyle/>
          <a:p>
            <a:r>
              <a:rPr kumimoji="1" lang="ja-JP" altLang="en-US" sz="2000" dirty="0" smtClean="0">
                <a:latin typeface="+mj-ea"/>
                <a:ea typeface="+mj-ea"/>
              </a:rPr>
              <a:t>千人保有台数</a:t>
            </a:r>
            <a:endParaRPr kumimoji="1" lang="ja-JP" altLang="en-US" sz="2000" dirty="0">
              <a:latin typeface="+mj-ea"/>
              <a:ea typeface="+mj-ea"/>
            </a:endParaRPr>
          </a:p>
        </p:txBody>
      </p:sp>
      <p:sp>
        <p:nvSpPr>
          <p:cNvPr id="12" name="テキスト ボックス 11"/>
          <p:cNvSpPr txBox="1"/>
          <p:nvPr/>
        </p:nvSpPr>
        <p:spPr>
          <a:xfrm>
            <a:off x="971600" y="6311909"/>
            <a:ext cx="8172400" cy="400110"/>
          </a:xfrm>
          <a:prstGeom prst="rect">
            <a:avLst/>
          </a:prstGeom>
          <a:noFill/>
        </p:spPr>
        <p:txBody>
          <a:bodyPr wrap="square" rtlCol="0">
            <a:spAutoFit/>
          </a:bodyPr>
          <a:lstStyle/>
          <a:p>
            <a:r>
              <a:rPr kumimoji="1" lang="ja-JP" altLang="en-US" dirty="0" smtClean="0"/>
              <a:t>  	             </a:t>
            </a:r>
            <a:r>
              <a:rPr kumimoji="1" lang="en-US" altLang="ja-JP" dirty="0" smtClean="0">
                <a:latin typeface="+mj-ea"/>
                <a:ea typeface="+mj-ea"/>
              </a:rPr>
              <a:t>3,000</a:t>
            </a:r>
            <a:r>
              <a:rPr kumimoji="1" lang="ja-JP" altLang="en-US" dirty="0" smtClean="0">
                <a:latin typeface="+mj-ea"/>
                <a:ea typeface="+mj-ea"/>
              </a:rPr>
              <a:t>ドル	                        </a:t>
            </a:r>
            <a:r>
              <a:rPr kumimoji="1" lang="en-US" altLang="ja-JP" dirty="0" smtClean="0">
                <a:latin typeface="+mj-ea"/>
                <a:ea typeface="+mj-ea"/>
              </a:rPr>
              <a:t>15,000</a:t>
            </a:r>
            <a:r>
              <a:rPr kumimoji="1" lang="ja-JP" altLang="en-US" dirty="0" smtClean="0">
                <a:latin typeface="+mj-ea"/>
                <a:ea typeface="+mj-ea"/>
              </a:rPr>
              <a:t>ドル                      </a:t>
            </a:r>
            <a:r>
              <a:rPr kumimoji="1" lang="en-US" altLang="ja-JP" dirty="0" smtClean="0">
                <a:latin typeface="+mj-ea"/>
                <a:ea typeface="+mj-ea"/>
              </a:rPr>
              <a:t>1</a:t>
            </a:r>
            <a:r>
              <a:rPr kumimoji="1" lang="ja-JP" altLang="en-US" dirty="0" smtClean="0">
                <a:latin typeface="+mj-ea"/>
                <a:ea typeface="+mj-ea"/>
              </a:rPr>
              <a:t>人</a:t>
            </a:r>
            <a:r>
              <a:rPr kumimoji="1" lang="en-US" altLang="ja-JP" dirty="0" smtClean="0">
                <a:latin typeface="+mj-ea"/>
                <a:ea typeface="+mj-ea"/>
              </a:rPr>
              <a:t>GDP</a:t>
            </a:r>
            <a:endParaRPr kumimoji="1" lang="ja-JP" altLang="en-US" sz="2000" dirty="0">
              <a:latin typeface="+mj-ea"/>
              <a:ea typeface="+mj-ea"/>
            </a:endParaRPr>
          </a:p>
        </p:txBody>
      </p:sp>
      <p:sp>
        <p:nvSpPr>
          <p:cNvPr id="18" name="テキスト ボックス 17"/>
          <p:cNvSpPr txBox="1"/>
          <p:nvPr/>
        </p:nvSpPr>
        <p:spPr>
          <a:xfrm>
            <a:off x="795644" y="4413380"/>
            <a:ext cx="2120171" cy="646331"/>
          </a:xfrm>
          <a:prstGeom prst="rect">
            <a:avLst/>
          </a:prstGeom>
          <a:noFill/>
          <a:ln w="38100">
            <a:noFill/>
          </a:ln>
        </p:spPr>
        <p:txBody>
          <a:bodyPr vert="horz" wrap="square" rtlCol="0">
            <a:spAutoFit/>
          </a:bodyPr>
          <a:lstStyle/>
          <a:p>
            <a:pPr algn="ctr"/>
            <a:r>
              <a:rPr kumimoji="1" lang="ja-JP" altLang="en-US" dirty="0" smtClean="0">
                <a:solidFill>
                  <a:srgbClr val="0000FF"/>
                </a:solidFill>
                <a:latin typeface="+mj-ea"/>
                <a:ea typeface="+mj-ea"/>
              </a:rPr>
              <a:t>プレ･</a:t>
            </a:r>
          </a:p>
          <a:p>
            <a:pPr algn="ctr"/>
            <a:r>
              <a:rPr kumimoji="1" lang="ja-JP" altLang="en-US" dirty="0" smtClean="0">
                <a:solidFill>
                  <a:srgbClr val="0000FF"/>
                </a:solidFill>
                <a:latin typeface="+mj-ea"/>
                <a:ea typeface="+mj-ea"/>
              </a:rPr>
              <a:t>モータリゼーション</a:t>
            </a:r>
            <a:endParaRPr kumimoji="1" lang="ja-JP" altLang="en-US" dirty="0">
              <a:solidFill>
                <a:srgbClr val="0000FF"/>
              </a:solidFill>
              <a:latin typeface="+mj-ea"/>
              <a:ea typeface="+mj-ea"/>
            </a:endParaRPr>
          </a:p>
        </p:txBody>
      </p:sp>
      <p:sp>
        <p:nvSpPr>
          <p:cNvPr id="27" name="テキスト ボックス 26"/>
          <p:cNvSpPr txBox="1"/>
          <p:nvPr/>
        </p:nvSpPr>
        <p:spPr>
          <a:xfrm>
            <a:off x="2822501" y="2197426"/>
            <a:ext cx="2160240" cy="400110"/>
          </a:xfrm>
          <a:prstGeom prst="rect">
            <a:avLst/>
          </a:prstGeom>
          <a:noFill/>
          <a:ln w="38100">
            <a:noFill/>
          </a:ln>
        </p:spPr>
        <p:txBody>
          <a:bodyPr vert="horz" wrap="square" rtlCol="0">
            <a:spAutoFit/>
          </a:bodyPr>
          <a:lstStyle/>
          <a:p>
            <a:pPr algn="ctr"/>
            <a:r>
              <a:rPr kumimoji="1" lang="ja-JP" altLang="en-US" sz="2000" dirty="0" smtClean="0">
                <a:solidFill>
                  <a:srgbClr val="FF0000"/>
                </a:solidFill>
                <a:latin typeface="+mj-ea"/>
                <a:ea typeface="+mj-ea"/>
              </a:rPr>
              <a:t>モータリゼーション</a:t>
            </a:r>
            <a:endParaRPr kumimoji="1" lang="ja-JP" altLang="en-US" sz="2000" dirty="0">
              <a:solidFill>
                <a:srgbClr val="FF0000"/>
              </a:solidFill>
              <a:latin typeface="+mj-ea"/>
              <a:ea typeface="+mj-ea"/>
            </a:endParaRPr>
          </a:p>
        </p:txBody>
      </p:sp>
      <p:sp>
        <p:nvSpPr>
          <p:cNvPr id="31" name="テキスト ボックス 30"/>
          <p:cNvSpPr txBox="1"/>
          <p:nvPr/>
        </p:nvSpPr>
        <p:spPr>
          <a:xfrm>
            <a:off x="1386205" y="173832"/>
            <a:ext cx="7344816" cy="1569660"/>
          </a:xfrm>
          <a:prstGeom prst="rect">
            <a:avLst/>
          </a:prstGeom>
          <a:noFill/>
          <a:ln w="19050">
            <a:solidFill>
              <a:schemeClr val="tx1"/>
            </a:solidFill>
            <a:prstDash val="sysDot"/>
          </a:ln>
        </p:spPr>
        <p:txBody>
          <a:bodyPr wrap="square" rtlCol="0">
            <a:spAutoFit/>
          </a:bodyPr>
          <a:lstStyle/>
          <a:p>
            <a:pPr algn="ctr"/>
            <a:r>
              <a:rPr kumimoji="1" lang="ja-JP" altLang="en-US" sz="2400" dirty="0" smtClean="0">
                <a:latin typeface="+mj-ea"/>
                <a:ea typeface="+mj-ea"/>
              </a:rPr>
              <a:t>仮説</a:t>
            </a:r>
          </a:p>
          <a:p>
            <a:r>
              <a:rPr kumimoji="1" lang="ja-JP" altLang="en-US" sz="2400" dirty="0" smtClean="0">
                <a:latin typeface="+mj-ea"/>
                <a:ea typeface="+mj-ea"/>
              </a:rPr>
              <a:t>プレ・モータリゼーションは標準よりも小さい</a:t>
            </a:r>
          </a:p>
          <a:p>
            <a:r>
              <a:rPr lang="ja-JP" altLang="en-US" sz="2400" dirty="0" smtClean="0">
                <a:latin typeface="+mj-ea"/>
                <a:ea typeface="+mj-ea"/>
              </a:rPr>
              <a:t>モータリゼーション期に標準</a:t>
            </a:r>
            <a:r>
              <a:rPr lang="ja-JP" altLang="en-US" sz="2400" dirty="0">
                <a:latin typeface="+mj-ea"/>
                <a:ea typeface="+mj-ea"/>
              </a:rPr>
              <a:t>より</a:t>
            </a:r>
            <a:r>
              <a:rPr lang="ja-JP" altLang="en-US" sz="2400" dirty="0" smtClean="0">
                <a:latin typeface="+mj-ea"/>
                <a:ea typeface="+mj-ea"/>
              </a:rPr>
              <a:t>も上</a:t>
            </a:r>
          </a:p>
          <a:p>
            <a:r>
              <a:rPr kumimoji="1" lang="ja-JP" altLang="en-US" sz="2400" dirty="0" smtClean="0">
                <a:latin typeface="+mj-ea"/>
                <a:ea typeface="+mj-ea"/>
              </a:rPr>
              <a:t>アフター･モータリゼーション期に標準よりも下</a:t>
            </a:r>
            <a:endParaRPr kumimoji="1" lang="ja-JP" altLang="en-US" sz="2400" dirty="0">
              <a:latin typeface="+mj-ea"/>
              <a:ea typeface="+mj-ea"/>
            </a:endParaRPr>
          </a:p>
        </p:txBody>
      </p:sp>
      <p:cxnSp>
        <p:nvCxnSpPr>
          <p:cNvPr id="3" name="直線矢印コネクタ 2"/>
          <p:cNvCxnSpPr/>
          <p:nvPr/>
        </p:nvCxnSpPr>
        <p:spPr>
          <a:xfrm flipV="1">
            <a:off x="971600" y="1974325"/>
            <a:ext cx="5760640" cy="433499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a:off x="1045029" y="2603241"/>
            <a:ext cx="5715184" cy="3629608"/>
          </a:xfrm>
          <a:custGeom>
            <a:avLst/>
            <a:gdLst>
              <a:gd name="connsiteX0" fmla="*/ 0 w 5715184"/>
              <a:gd name="connsiteY0" fmla="*/ 3629608 h 3629608"/>
              <a:gd name="connsiteX1" fmla="*/ 774440 w 5715184"/>
              <a:gd name="connsiteY1" fmla="*/ 3526971 h 3629608"/>
              <a:gd name="connsiteX2" fmla="*/ 1455575 w 5715184"/>
              <a:gd name="connsiteY2" fmla="*/ 3321698 h 3629608"/>
              <a:gd name="connsiteX3" fmla="*/ 1828800 w 5715184"/>
              <a:gd name="connsiteY3" fmla="*/ 2509935 h 3629608"/>
              <a:gd name="connsiteX4" fmla="*/ 1922106 w 5715184"/>
              <a:gd name="connsiteY4" fmla="*/ 1866122 h 3629608"/>
              <a:gd name="connsiteX5" fmla="*/ 2379306 w 5715184"/>
              <a:gd name="connsiteY5" fmla="*/ 802432 h 3629608"/>
              <a:gd name="connsiteX6" fmla="*/ 3433665 w 5715184"/>
              <a:gd name="connsiteY6" fmla="*/ 121298 h 3629608"/>
              <a:gd name="connsiteX7" fmla="*/ 4599991 w 5715184"/>
              <a:gd name="connsiteY7" fmla="*/ 46653 h 3629608"/>
              <a:gd name="connsiteX8" fmla="*/ 5561044 w 5715184"/>
              <a:gd name="connsiteY8" fmla="*/ 9330 h 3629608"/>
              <a:gd name="connsiteX9" fmla="*/ 5701004 w 5715184"/>
              <a:gd name="connsiteY9" fmla="*/ 0 h 362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184" h="3629608">
                <a:moveTo>
                  <a:pt x="0" y="3629608"/>
                </a:moveTo>
                <a:cubicBezTo>
                  <a:pt x="265922" y="3603948"/>
                  <a:pt x="531844" y="3578289"/>
                  <a:pt x="774440" y="3526971"/>
                </a:cubicBezTo>
                <a:cubicBezTo>
                  <a:pt x="1017036" y="3475653"/>
                  <a:pt x="1279848" y="3491204"/>
                  <a:pt x="1455575" y="3321698"/>
                </a:cubicBezTo>
                <a:cubicBezTo>
                  <a:pt x="1631302" y="3152192"/>
                  <a:pt x="1751045" y="2752531"/>
                  <a:pt x="1828800" y="2509935"/>
                </a:cubicBezTo>
                <a:cubicBezTo>
                  <a:pt x="1906555" y="2267339"/>
                  <a:pt x="1830355" y="2150706"/>
                  <a:pt x="1922106" y="1866122"/>
                </a:cubicBezTo>
                <a:cubicBezTo>
                  <a:pt x="2013857" y="1581538"/>
                  <a:pt x="2127379" y="1093236"/>
                  <a:pt x="2379306" y="802432"/>
                </a:cubicBezTo>
                <a:cubicBezTo>
                  <a:pt x="2631233" y="511628"/>
                  <a:pt x="3063551" y="247261"/>
                  <a:pt x="3433665" y="121298"/>
                </a:cubicBezTo>
                <a:cubicBezTo>
                  <a:pt x="3803779" y="-4665"/>
                  <a:pt x="4245428" y="65314"/>
                  <a:pt x="4599991" y="46653"/>
                </a:cubicBezTo>
                <a:cubicBezTo>
                  <a:pt x="4954554" y="27992"/>
                  <a:pt x="5377542" y="17105"/>
                  <a:pt x="5561044" y="9330"/>
                </a:cubicBezTo>
                <a:cubicBezTo>
                  <a:pt x="5744546" y="1555"/>
                  <a:pt x="5722775" y="777"/>
                  <a:pt x="5701004" y="0"/>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652121" y="2884874"/>
            <a:ext cx="2376264" cy="707886"/>
          </a:xfrm>
          <a:prstGeom prst="rect">
            <a:avLst/>
          </a:prstGeom>
          <a:noFill/>
          <a:ln w="38100">
            <a:noFill/>
          </a:ln>
        </p:spPr>
        <p:txBody>
          <a:bodyPr vert="horz" wrap="square" rtlCol="0">
            <a:spAutoFit/>
          </a:bodyPr>
          <a:lstStyle/>
          <a:p>
            <a:pPr algn="ctr"/>
            <a:r>
              <a:rPr kumimoji="1" lang="ja-JP" altLang="en-US" sz="2000" dirty="0" smtClean="0">
                <a:solidFill>
                  <a:srgbClr val="0000FF"/>
                </a:solidFill>
                <a:latin typeface="+mj-ea"/>
                <a:ea typeface="+mj-ea"/>
              </a:rPr>
              <a:t>アフター･</a:t>
            </a:r>
          </a:p>
          <a:p>
            <a:pPr algn="ctr"/>
            <a:r>
              <a:rPr lang="ja-JP" altLang="en-US" sz="2000" dirty="0">
                <a:solidFill>
                  <a:srgbClr val="0000FF"/>
                </a:solidFill>
                <a:latin typeface="+mj-ea"/>
                <a:ea typeface="+mj-ea"/>
              </a:rPr>
              <a:t>モータリゼーション</a:t>
            </a:r>
            <a:endParaRPr kumimoji="1" lang="ja-JP" altLang="en-US" sz="2000" dirty="0">
              <a:solidFill>
                <a:srgbClr val="0000FF"/>
              </a:solidFill>
              <a:latin typeface="+mj-ea"/>
              <a:ea typeface="+mj-ea"/>
            </a:endParaRPr>
          </a:p>
        </p:txBody>
      </p:sp>
      <p:cxnSp>
        <p:nvCxnSpPr>
          <p:cNvPr id="4" name="直線コネクタ 3"/>
          <p:cNvCxnSpPr/>
          <p:nvPr/>
        </p:nvCxnSpPr>
        <p:spPr>
          <a:xfrm>
            <a:off x="2915815" y="4797152"/>
            <a:ext cx="0" cy="1514757"/>
          </a:xfrm>
          <a:prstGeom prst="line">
            <a:avLst/>
          </a:prstGeom>
          <a:ln w="28575">
            <a:solidFill>
              <a:srgbClr val="00206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868144" y="2627065"/>
            <a:ext cx="0" cy="3684844"/>
          </a:xfrm>
          <a:prstGeom prst="line">
            <a:avLst/>
          </a:prstGeom>
          <a:ln w="28575">
            <a:solidFill>
              <a:srgbClr val="00206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9699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0"/>
            <a:ext cx="9144000" cy="980728"/>
          </a:xfrm>
        </p:spPr>
        <p:txBody>
          <a:bodyPr rtlCol="0">
            <a:normAutofit/>
          </a:bodyPr>
          <a:lstStyle/>
          <a:p>
            <a:pPr marL="180975" indent="-180975" algn="l" eaLnBrk="1" fontAlgn="auto" hangingPunct="1">
              <a:spcAft>
                <a:spcPts val="0"/>
              </a:spcAft>
              <a:defRPr/>
            </a:pPr>
            <a:r>
              <a:rPr lang="ja-JP" altLang="en-US" dirty="0" smtClean="0">
                <a:solidFill>
                  <a:schemeClr val="tx1"/>
                </a:solidFill>
                <a:latin typeface="+mj-ea"/>
                <a:ea typeface="+mj-ea"/>
              </a:rPr>
              <a:t>▷</a:t>
            </a:r>
          </a:p>
        </p:txBody>
      </p:sp>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97</a:t>
            </a:fld>
            <a:endParaRPr lang="ja-JP" altLang="en-US"/>
          </a:p>
        </p:txBody>
      </p:sp>
      <p:pic>
        <p:nvPicPr>
          <p:cNvPr id="1026" name="Picture 2" descr="G:\03 原稿\2014年12月 商業学会集会 新興国モータリ\グラフ GDP 保有台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9033"/>
            <a:ext cx="6624736" cy="67599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flipV="1">
            <a:off x="1907704" y="188640"/>
            <a:ext cx="4536504" cy="6120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rot="1884341">
            <a:off x="5070099" y="401389"/>
            <a:ext cx="2383982" cy="404838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4761143" y="2425581"/>
            <a:ext cx="0" cy="3886328"/>
          </a:xfrm>
          <a:prstGeom prst="line">
            <a:avLst/>
          </a:prstGeom>
          <a:ln w="28575">
            <a:solidFill>
              <a:srgbClr val="00206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267744" y="5805264"/>
            <a:ext cx="0" cy="506645"/>
          </a:xfrm>
          <a:prstGeom prst="line">
            <a:avLst/>
          </a:prstGeom>
          <a:ln w="28575">
            <a:solidFill>
              <a:srgbClr val="00206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979712" y="6311909"/>
            <a:ext cx="648072" cy="307777"/>
          </a:xfrm>
          <a:prstGeom prst="rect">
            <a:avLst/>
          </a:prstGeom>
          <a:noFill/>
        </p:spPr>
        <p:txBody>
          <a:bodyPr wrap="square" rtlCol="0">
            <a:spAutoFit/>
          </a:bodyPr>
          <a:lstStyle/>
          <a:p>
            <a:r>
              <a:rPr kumimoji="1" lang="en-US" altLang="ja-JP" sz="1400" b="1" dirty="0" smtClean="0">
                <a:latin typeface="+mj-ea"/>
                <a:ea typeface="+mj-ea"/>
              </a:rPr>
              <a:t>3,000</a:t>
            </a:r>
            <a:endParaRPr kumimoji="1" lang="ja-JP" altLang="en-US" sz="1400" b="1" dirty="0">
              <a:latin typeface="+mj-ea"/>
              <a:ea typeface="+mj-ea"/>
            </a:endParaRPr>
          </a:p>
        </p:txBody>
      </p:sp>
      <p:sp>
        <p:nvSpPr>
          <p:cNvPr id="12" name="円/楕円 11"/>
          <p:cNvSpPr/>
          <p:nvPr/>
        </p:nvSpPr>
        <p:spPr>
          <a:xfrm rot="2095651">
            <a:off x="2638126" y="1523940"/>
            <a:ext cx="1144144" cy="39572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rot="1884341">
            <a:off x="1891792" y="5088923"/>
            <a:ext cx="1020677" cy="169303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50603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F65AF2A-8F46-4338-9348-311EBE456216}" type="slidenum">
              <a:rPr lang="ja-JP" altLang="en-US" smtClean="0"/>
              <a:pPr>
                <a:defRPr/>
              </a:pPr>
              <a:t>98</a:t>
            </a:fld>
            <a:endParaRPr lang="ja-JP" altLang="en-US"/>
          </a:p>
        </p:txBody>
      </p:sp>
      <p:graphicFrame>
        <p:nvGraphicFramePr>
          <p:cNvPr id="4" name="Chart 6"/>
          <p:cNvGraphicFramePr>
            <a:graphicFrameLocks/>
          </p:cNvGraphicFramePr>
          <p:nvPr>
            <p:extLst>
              <p:ext uri="{D42A27DB-BD31-4B8C-83A1-F6EECF244321}">
                <p14:modId xmlns:p14="http://schemas.microsoft.com/office/powerpoint/2010/main" val="774663191"/>
              </p:ext>
            </p:extLst>
          </p:nvPr>
        </p:nvGraphicFramePr>
        <p:xfrm>
          <a:off x="0" y="1"/>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9171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920641" y="548680"/>
            <a:ext cx="0" cy="496855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H="1">
            <a:off x="920641" y="5517232"/>
            <a:ext cx="7735036"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テキスト ボックス 3"/>
          <p:cNvSpPr txBox="1"/>
          <p:nvPr/>
        </p:nvSpPr>
        <p:spPr>
          <a:xfrm>
            <a:off x="91560" y="202915"/>
            <a:ext cx="1312088" cy="345765"/>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smtClean="0">
                <a:effectLst/>
                <a:latin typeface="+mj-ea"/>
                <a:ea typeface="+mj-ea"/>
                <a:cs typeface="Times New Roman"/>
              </a:rPr>
              <a:t>新規比率</a:t>
            </a:r>
            <a:r>
              <a:rPr lang="ja-JP" altLang="en-US" sz="1600" b="1" kern="100" dirty="0" smtClean="0">
                <a:effectLst/>
                <a:latin typeface="+mj-ea"/>
                <a:ea typeface="+mj-ea"/>
                <a:cs typeface="Times New Roman"/>
              </a:rPr>
              <a:t> ％</a:t>
            </a:r>
            <a:endParaRPr lang="ja-JP" sz="1050" kern="100" dirty="0">
              <a:effectLst/>
              <a:ea typeface="ＭＳ 明朝"/>
              <a:cs typeface="Times New Roman"/>
            </a:endParaRPr>
          </a:p>
        </p:txBody>
      </p:sp>
      <p:sp>
        <p:nvSpPr>
          <p:cNvPr id="7" name="テキスト ボックス 4"/>
          <p:cNvSpPr txBox="1"/>
          <p:nvPr/>
        </p:nvSpPr>
        <p:spPr>
          <a:xfrm>
            <a:off x="323528" y="671286"/>
            <a:ext cx="597114" cy="29845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600" b="1" kern="100" dirty="0">
                <a:effectLst/>
                <a:latin typeface="+mj-ea"/>
                <a:ea typeface="+mj-ea"/>
                <a:cs typeface="Times New Roman"/>
              </a:rPr>
              <a:t>100</a:t>
            </a:r>
            <a:endParaRPr lang="ja-JP" sz="1600" b="1" kern="100" dirty="0">
              <a:effectLst/>
              <a:latin typeface="+mj-ea"/>
              <a:ea typeface="+mj-ea"/>
              <a:cs typeface="Times New Roman"/>
            </a:endParaRPr>
          </a:p>
        </p:txBody>
      </p:sp>
      <p:sp>
        <p:nvSpPr>
          <p:cNvPr id="8" name="テキスト ボックス 5"/>
          <p:cNvSpPr txBox="1"/>
          <p:nvPr/>
        </p:nvSpPr>
        <p:spPr>
          <a:xfrm>
            <a:off x="488841" y="2985390"/>
            <a:ext cx="431800" cy="29845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600" b="1" kern="100" dirty="0">
                <a:effectLst/>
                <a:latin typeface="+mj-ea"/>
                <a:ea typeface="+mj-ea"/>
                <a:cs typeface="Times New Roman"/>
              </a:rPr>
              <a:t>50</a:t>
            </a:r>
            <a:endParaRPr lang="ja-JP" sz="1600" b="1" kern="100" dirty="0">
              <a:effectLst/>
              <a:latin typeface="+mj-ea"/>
              <a:ea typeface="+mj-ea"/>
              <a:cs typeface="Times New Roman"/>
            </a:endParaRPr>
          </a:p>
        </p:txBody>
      </p:sp>
      <p:sp>
        <p:nvSpPr>
          <p:cNvPr id="10" name="テキスト ボックス 8"/>
          <p:cNvSpPr txBox="1"/>
          <p:nvPr/>
        </p:nvSpPr>
        <p:spPr>
          <a:xfrm>
            <a:off x="6516216" y="5930900"/>
            <a:ext cx="2232248" cy="29210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kern="100" dirty="0" smtClean="0">
                <a:effectLst/>
                <a:latin typeface="+mj-ea"/>
                <a:ea typeface="+mj-ea"/>
                <a:cs typeface="Times New Roman"/>
              </a:rPr>
              <a:t>1000</a:t>
            </a:r>
            <a:r>
              <a:rPr lang="ja-JP" sz="1600" kern="100" dirty="0">
                <a:effectLst/>
                <a:latin typeface="+mj-ea"/>
                <a:ea typeface="+mj-ea"/>
                <a:cs typeface="Times New Roman"/>
              </a:rPr>
              <a:t>人当り保有台数</a:t>
            </a:r>
          </a:p>
          <a:p>
            <a:pPr algn="just">
              <a:spcAft>
                <a:spcPts val="0"/>
              </a:spcAft>
            </a:pPr>
            <a:r>
              <a:rPr lang="en-US" sz="1050" kern="100" dirty="0">
                <a:effectLst/>
                <a:ea typeface="ＭＳ 明朝"/>
                <a:cs typeface="Times New Roman"/>
              </a:rPr>
              <a:t> </a:t>
            </a:r>
            <a:endParaRPr lang="ja-JP" sz="1050" kern="100" dirty="0">
              <a:effectLst/>
              <a:ea typeface="ＭＳ 明朝"/>
              <a:cs typeface="Times New Roman"/>
            </a:endParaRPr>
          </a:p>
        </p:txBody>
      </p:sp>
      <p:sp>
        <p:nvSpPr>
          <p:cNvPr id="11" name="テキスト ボックス 11"/>
          <p:cNvSpPr txBox="1"/>
          <p:nvPr/>
        </p:nvSpPr>
        <p:spPr>
          <a:xfrm>
            <a:off x="920641" y="5589240"/>
            <a:ext cx="7735036" cy="292100"/>
          </a:xfrm>
          <a:prstGeom prst="rect">
            <a:avLst/>
          </a:prstGeom>
          <a:solidFill>
            <a:srgbClr val="66FF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600" kern="100" dirty="0" smtClean="0">
                <a:effectLst/>
                <a:latin typeface="+mj-ea"/>
                <a:ea typeface="+mj-ea"/>
                <a:cs typeface="Times New Roman"/>
              </a:rPr>
              <a:t>         </a:t>
            </a:r>
            <a:r>
              <a:rPr lang="en-US" altLang="ja-JP" sz="1600" b="1" kern="100" dirty="0" smtClean="0">
                <a:effectLst/>
                <a:latin typeface="+mj-ea"/>
                <a:ea typeface="+mj-ea"/>
                <a:cs typeface="Times New Roman"/>
              </a:rPr>
              <a:t>10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60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100</a:t>
            </a:r>
            <a:r>
              <a:rPr lang="ja-JP" altLang="en-US" sz="1600" b="1" kern="100" dirty="0" smtClean="0">
                <a:effectLst/>
                <a:latin typeface="+mj-ea"/>
                <a:ea typeface="+mj-ea"/>
                <a:cs typeface="Times New Roman"/>
              </a:rPr>
              <a:t>	          </a:t>
            </a:r>
            <a:r>
              <a:rPr lang="en-US" altLang="ja-JP" sz="1600" b="1" kern="100" dirty="0" smtClean="0">
                <a:effectLst/>
                <a:latin typeface="+mj-ea"/>
                <a:ea typeface="+mj-ea"/>
                <a:cs typeface="Times New Roman"/>
              </a:rPr>
              <a:t>200</a:t>
            </a:r>
            <a:r>
              <a:rPr lang="ja-JP" altLang="en-US" sz="1600" b="1" kern="100" dirty="0" smtClean="0">
                <a:effectLst/>
                <a:latin typeface="+mn-ea"/>
                <a:cs typeface="Times New Roman"/>
              </a:rPr>
              <a:t>  	</a:t>
            </a:r>
            <a:r>
              <a:rPr lang="en-US" altLang="ja-JP" sz="1600" b="1" kern="100" dirty="0" smtClean="0">
                <a:effectLst/>
                <a:latin typeface="+mn-ea"/>
                <a:cs typeface="Times New Roman"/>
              </a:rPr>
              <a:t>300</a:t>
            </a:r>
            <a:r>
              <a:rPr lang="en-US" sz="1600" b="1" kern="100" dirty="0" smtClean="0">
                <a:effectLst/>
                <a:latin typeface="+mn-ea"/>
                <a:cs typeface="Times New Roman"/>
              </a:rPr>
              <a:t>     </a:t>
            </a:r>
            <a:r>
              <a:rPr lang="en-US" altLang="ja-JP" sz="1600" b="1" kern="100" dirty="0" smtClean="0">
                <a:effectLst/>
                <a:latin typeface="+mn-ea"/>
                <a:cs typeface="Times New Roman"/>
              </a:rPr>
              <a:t>400</a:t>
            </a:r>
            <a:r>
              <a:rPr lang="en-US" sz="1600" b="1" kern="100" dirty="0" smtClean="0">
                <a:effectLst/>
                <a:latin typeface="+mn-ea"/>
                <a:cs typeface="Times New Roman"/>
              </a:rPr>
              <a:t> </a:t>
            </a:r>
            <a:r>
              <a:rPr lang="ja-JP" altLang="en-US" sz="1600" b="1" kern="100" dirty="0" smtClean="0">
                <a:effectLst/>
                <a:latin typeface="+mn-ea"/>
                <a:cs typeface="Times New Roman"/>
              </a:rPr>
              <a:t>  </a:t>
            </a:r>
            <a:r>
              <a:rPr lang="en-US" sz="1600" b="1" kern="100" dirty="0" smtClean="0">
                <a:effectLst/>
                <a:latin typeface="+mn-ea"/>
                <a:cs typeface="Times New Roman"/>
              </a:rPr>
              <a:t> </a:t>
            </a:r>
            <a:r>
              <a:rPr lang="en-US" altLang="ja-JP" sz="1600" b="1" kern="100" dirty="0" smtClean="0">
                <a:effectLst/>
                <a:latin typeface="+mn-ea"/>
                <a:cs typeface="Times New Roman"/>
              </a:rPr>
              <a:t>500</a:t>
            </a:r>
            <a:r>
              <a:rPr lang="ja-JP" altLang="en-US" sz="1600" b="1" kern="100" dirty="0" smtClean="0">
                <a:effectLst/>
                <a:latin typeface="+mn-ea"/>
                <a:cs typeface="Times New Roman"/>
              </a:rPr>
              <a:t>	          </a:t>
            </a:r>
            <a:r>
              <a:rPr lang="en-US" altLang="ja-JP" sz="1600" b="1" kern="100" dirty="0" smtClean="0">
                <a:effectLst/>
                <a:latin typeface="+mn-ea"/>
                <a:cs typeface="Times New Roman"/>
              </a:rPr>
              <a:t>800</a:t>
            </a:r>
            <a:r>
              <a:rPr lang="en-US" sz="1600" kern="100" dirty="0">
                <a:effectLst/>
                <a:latin typeface="+mj-ea"/>
                <a:ea typeface="+mj-ea"/>
                <a:cs typeface="Times New Roman"/>
              </a:rPr>
              <a:t> </a:t>
            </a:r>
            <a:endParaRPr lang="ja-JP" sz="1600" kern="100" dirty="0">
              <a:effectLst/>
              <a:latin typeface="+mj-ea"/>
              <a:ea typeface="+mj-ea"/>
              <a:cs typeface="Times New Roman"/>
            </a:endParaRPr>
          </a:p>
        </p:txBody>
      </p:sp>
      <p:sp>
        <p:nvSpPr>
          <p:cNvPr id="24" name="Rectangle 21"/>
          <p:cNvSpPr>
            <a:spLocks noChangeArrowheads="1"/>
          </p:cNvSpPr>
          <p:nvPr/>
        </p:nvSpPr>
        <p:spPr bwMode="auto">
          <a:xfrm>
            <a:off x="2197791" y="138499"/>
            <a:ext cx="47484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3200" b="1" i="0" u="none" strike="noStrike" cap="none" normalizeH="0" baseline="0" dirty="0" smtClean="0">
                <a:ln>
                  <a:noFill/>
                </a:ln>
                <a:solidFill>
                  <a:schemeClr val="tx1"/>
                </a:solidFill>
                <a:effectLst/>
                <a:latin typeface="+mj-ea"/>
                <a:ea typeface="+mj-ea"/>
                <a:cs typeface="Times New Roman" pitchFamily="18" charset="0"/>
              </a:rPr>
              <a:t>Ｓカーブ　新規比率の推移</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26" name="直線コネクタ 25"/>
          <p:cNvCxnSpPr/>
          <p:nvPr/>
        </p:nvCxnSpPr>
        <p:spPr>
          <a:xfrm>
            <a:off x="920641" y="723274"/>
            <a:ext cx="26698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フリーフォーム 29"/>
          <p:cNvSpPr/>
          <p:nvPr/>
        </p:nvSpPr>
        <p:spPr>
          <a:xfrm>
            <a:off x="1166327" y="727788"/>
            <a:ext cx="7366113" cy="4573420"/>
          </a:xfrm>
          <a:custGeom>
            <a:avLst/>
            <a:gdLst>
              <a:gd name="connsiteX0" fmla="*/ 0 w 7259216"/>
              <a:gd name="connsiteY0" fmla="*/ 0 h 4787466"/>
              <a:gd name="connsiteX1" fmla="*/ 130628 w 7259216"/>
              <a:gd name="connsiteY1" fmla="*/ 3928188 h 4787466"/>
              <a:gd name="connsiteX2" fmla="*/ 270587 w 7259216"/>
              <a:gd name="connsiteY2" fmla="*/ 4683967 h 4787466"/>
              <a:gd name="connsiteX3" fmla="*/ 923730 w 7259216"/>
              <a:gd name="connsiteY3" fmla="*/ 4572000 h 4787466"/>
              <a:gd name="connsiteX4" fmla="*/ 1698171 w 7259216"/>
              <a:gd name="connsiteY4" fmla="*/ 4170783 h 4787466"/>
              <a:gd name="connsiteX5" fmla="*/ 2360644 w 7259216"/>
              <a:gd name="connsiteY5" fmla="*/ 2771192 h 4787466"/>
              <a:gd name="connsiteX6" fmla="*/ 2836506 w 7259216"/>
              <a:gd name="connsiteY6" fmla="*/ 1772816 h 4787466"/>
              <a:gd name="connsiteX7" fmla="*/ 3685591 w 7259216"/>
              <a:gd name="connsiteY7" fmla="*/ 1716832 h 4787466"/>
              <a:gd name="connsiteX8" fmla="*/ 4404049 w 7259216"/>
              <a:gd name="connsiteY8" fmla="*/ 3125755 h 4787466"/>
              <a:gd name="connsiteX9" fmla="*/ 4795934 w 7259216"/>
              <a:gd name="connsiteY9" fmla="*/ 4329404 h 4787466"/>
              <a:gd name="connsiteX10" fmla="*/ 5635689 w 7259216"/>
              <a:gd name="connsiteY10" fmla="*/ 4758612 h 4787466"/>
              <a:gd name="connsiteX11" fmla="*/ 7259216 w 7259216"/>
              <a:gd name="connsiteY11" fmla="*/ 4749281 h 478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9216" h="4787466">
                <a:moveTo>
                  <a:pt x="0" y="0"/>
                </a:moveTo>
                <a:cubicBezTo>
                  <a:pt x="42765" y="1573763"/>
                  <a:pt x="85530" y="3147527"/>
                  <a:pt x="130628" y="3928188"/>
                </a:cubicBezTo>
                <a:cubicBezTo>
                  <a:pt x="175726" y="4708849"/>
                  <a:pt x="138403" y="4576665"/>
                  <a:pt x="270587" y="4683967"/>
                </a:cubicBezTo>
                <a:cubicBezTo>
                  <a:pt x="402771" y="4791269"/>
                  <a:pt x="685799" y="4657531"/>
                  <a:pt x="923730" y="4572000"/>
                </a:cubicBezTo>
                <a:cubicBezTo>
                  <a:pt x="1161661" y="4486469"/>
                  <a:pt x="1458685" y="4470918"/>
                  <a:pt x="1698171" y="4170783"/>
                </a:cubicBezTo>
                <a:cubicBezTo>
                  <a:pt x="1937657" y="3870648"/>
                  <a:pt x="2360644" y="2771192"/>
                  <a:pt x="2360644" y="2771192"/>
                </a:cubicBezTo>
                <a:cubicBezTo>
                  <a:pt x="2550367" y="2371531"/>
                  <a:pt x="2615682" y="1948543"/>
                  <a:pt x="2836506" y="1772816"/>
                </a:cubicBezTo>
                <a:cubicBezTo>
                  <a:pt x="3057330" y="1597089"/>
                  <a:pt x="3424334" y="1491342"/>
                  <a:pt x="3685591" y="1716832"/>
                </a:cubicBezTo>
                <a:cubicBezTo>
                  <a:pt x="3946848" y="1942322"/>
                  <a:pt x="4218992" y="2690326"/>
                  <a:pt x="4404049" y="3125755"/>
                </a:cubicBezTo>
                <a:cubicBezTo>
                  <a:pt x="4589106" y="3561184"/>
                  <a:pt x="4590661" y="4057261"/>
                  <a:pt x="4795934" y="4329404"/>
                </a:cubicBezTo>
                <a:cubicBezTo>
                  <a:pt x="5001207" y="4601547"/>
                  <a:pt x="5225142" y="4688633"/>
                  <a:pt x="5635689" y="4758612"/>
                </a:cubicBezTo>
                <a:cubicBezTo>
                  <a:pt x="6046236" y="4828591"/>
                  <a:pt x="7259216" y="4749281"/>
                  <a:pt x="7259216" y="47492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987824" y="1797316"/>
            <a:ext cx="2736304" cy="400110"/>
          </a:xfrm>
          <a:prstGeom prst="rect">
            <a:avLst/>
          </a:prstGeom>
          <a:noFill/>
          <a:ln w="38100">
            <a:noFill/>
          </a:ln>
        </p:spPr>
        <p:txBody>
          <a:bodyPr vert="horz" wrap="square" rtlCol="0">
            <a:spAutoFit/>
          </a:bodyPr>
          <a:lstStyle/>
          <a:p>
            <a:pPr algn="ctr"/>
            <a:r>
              <a:rPr kumimoji="1" lang="ja-JP" altLang="en-US" sz="2000" dirty="0" smtClean="0">
                <a:solidFill>
                  <a:srgbClr val="FF0000"/>
                </a:solidFill>
                <a:latin typeface="+mj-ea"/>
                <a:ea typeface="+mj-ea"/>
              </a:rPr>
              <a:t>モータリゼーション期</a:t>
            </a:r>
            <a:endParaRPr kumimoji="1" lang="ja-JP" altLang="en-US" sz="2000" dirty="0">
              <a:solidFill>
                <a:srgbClr val="FF0000"/>
              </a:solidFill>
              <a:latin typeface="+mj-ea"/>
              <a:ea typeface="+mj-ea"/>
            </a:endParaRPr>
          </a:p>
        </p:txBody>
      </p:sp>
      <p:sp>
        <p:nvSpPr>
          <p:cNvPr id="32" name="テキスト ボックス 31"/>
          <p:cNvSpPr txBox="1"/>
          <p:nvPr/>
        </p:nvSpPr>
        <p:spPr>
          <a:xfrm>
            <a:off x="5654960" y="3083785"/>
            <a:ext cx="3456383" cy="400110"/>
          </a:xfrm>
          <a:prstGeom prst="rect">
            <a:avLst/>
          </a:prstGeom>
          <a:noFill/>
          <a:ln w="38100">
            <a:noFill/>
          </a:ln>
        </p:spPr>
        <p:txBody>
          <a:bodyPr vert="horz" wrap="square" rtlCol="0">
            <a:spAutoFit/>
          </a:bodyPr>
          <a:lstStyle/>
          <a:p>
            <a:pPr algn="ctr"/>
            <a:r>
              <a:rPr kumimoji="1" lang="ja-JP" altLang="en-US" sz="2000" dirty="0" smtClean="0">
                <a:solidFill>
                  <a:srgbClr val="0000FF"/>
                </a:solidFill>
                <a:latin typeface="+mj-ea"/>
                <a:ea typeface="+mj-ea"/>
              </a:rPr>
              <a:t>アフター･</a:t>
            </a:r>
            <a:r>
              <a:rPr lang="ja-JP" altLang="en-US" sz="2000" dirty="0" smtClean="0">
                <a:solidFill>
                  <a:srgbClr val="0000FF"/>
                </a:solidFill>
                <a:latin typeface="+mj-ea"/>
                <a:ea typeface="+mj-ea"/>
              </a:rPr>
              <a:t>モータリゼーション期</a:t>
            </a:r>
            <a:endParaRPr kumimoji="1" lang="ja-JP" altLang="en-US" sz="2000" dirty="0">
              <a:solidFill>
                <a:srgbClr val="0000FF"/>
              </a:solidFill>
              <a:latin typeface="+mj-ea"/>
              <a:ea typeface="+mj-ea"/>
            </a:endParaRPr>
          </a:p>
        </p:txBody>
      </p:sp>
      <p:sp>
        <p:nvSpPr>
          <p:cNvPr id="33" name="テキスト ボックス 32"/>
          <p:cNvSpPr txBox="1"/>
          <p:nvPr/>
        </p:nvSpPr>
        <p:spPr>
          <a:xfrm>
            <a:off x="52669" y="4293096"/>
            <a:ext cx="2912260" cy="369332"/>
          </a:xfrm>
          <a:prstGeom prst="rect">
            <a:avLst/>
          </a:prstGeom>
          <a:noFill/>
          <a:ln w="38100">
            <a:noFill/>
          </a:ln>
        </p:spPr>
        <p:txBody>
          <a:bodyPr vert="horz" wrap="square" rtlCol="0">
            <a:spAutoFit/>
          </a:bodyPr>
          <a:lstStyle/>
          <a:p>
            <a:pPr algn="ctr"/>
            <a:r>
              <a:rPr kumimoji="1" lang="ja-JP" altLang="en-US" dirty="0" smtClean="0">
                <a:solidFill>
                  <a:srgbClr val="0000FF"/>
                </a:solidFill>
                <a:latin typeface="+mj-ea"/>
                <a:ea typeface="+mj-ea"/>
              </a:rPr>
              <a:t>プレ･モータリゼーション期</a:t>
            </a:r>
            <a:endParaRPr kumimoji="1" lang="ja-JP" altLang="en-US" dirty="0">
              <a:solidFill>
                <a:srgbClr val="0000FF"/>
              </a:solidFill>
              <a:latin typeface="+mj-ea"/>
              <a:ea typeface="+mj-ea"/>
            </a:endParaRPr>
          </a:p>
        </p:txBody>
      </p:sp>
      <p:sp>
        <p:nvSpPr>
          <p:cNvPr id="34" name="テキスト ボックス 33"/>
          <p:cNvSpPr txBox="1"/>
          <p:nvPr/>
        </p:nvSpPr>
        <p:spPr>
          <a:xfrm>
            <a:off x="6588224" y="1268760"/>
            <a:ext cx="1368152" cy="369332"/>
          </a:xfrm>
          <a:prstGeom prst="rect">
            <a:avLst/>
          </a:prstGeom>
          <a:noFill/>
          <a:ln>
            <a:solidFill>
              <a:schemeClr val="tx1"/>
            </a:solidFill>
            <a:prstDash val="sysDash"/>
          </a:ln>
        </p:spPr>
        <p:txBody>
          <a:bodyPr wrap="square" rtlCol="0">
            <a:spAutoFit/>
          </a:bodyPr>
          <a:lstStyle/>
          <a:p>
            <a:r>
              <a:rPr kumimoji="1" lang="ja-JP" altLang="en-US" dirty="0" smtClean="0"/>
              <a:t>中国は特殊</a:t>
            </a:r>
            <a:endParaRPr kumimoji="1" lang="ja-JP" altLang="en-US" dirty="0"/>
          </a:p>
        </p:txBody>
      </p:sp>
    </p:spTree>
    <p:extLst>
      <p:ext uri="{BB962C8B-B14F-4D97-AF65-F5344CB8AC3E}">
        <p14:creationId xmlns:p14="http://schemas.microsoft.com/office/powerpoint/2010/main" val="463269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4619</TotalTime>
  <Words>4786</Words>
  <Application>Microsoft Office PowerPoint</Application>
  <PresentationFormat>画面に合わせる (4:3)</PresentationFormat>
  <Paragraphs>1573</Paragraphs>
  <Slides>99</Slides>
  <Notes>0</Notes>
  <HiddenSlides>0</HiddenSlides>
  <MMClips>0</MMClips>
  <ScaleCrop>false</ScaleCrop>
  <HeadingPairs>
    <vt:vector size="4" baseType="variant">
      <vt:variant>
        <vt:lpstr>テーマ</vt:lpstr>
      </vt:variant>
      <vt:variant>
        <vt:i4>2</vt:i4>
      </vt:variant>
      <vt:variant>
        <vt:lpstr>スライド タイトル</vt:lpstr>
      </vt:variant>
      <vt:variant>
        <vt:i4>99</vt:i4>
      </vt:variant>
    </vt:vector>
  </HeadingPairs>
  <TitlesOfParts>
    <vt:vector size="101" baseType="lpstr">
      <vt:lpstr>Office ​​テーマ</vt:lpstr>
      <vt:lpstr>デザインの設定</vt:lpstr>
      <vt:lpstr>新興国におけるモータリゼーションを考える －標準保有台数と新規購入比率を指標として－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fmvuser</dc:creator>
  <cp:lastModifiedBy>fmvuser</cp:lastModifiedBy>
  <cp:revision>392</cp:revision>
  <cp:lastPrinted>2014-11-18T09:16:06Z</cp:lastPrinted>
  <dcterms:created xsi:type="dcterms:W3CDTF">2013-11-15T05:29:22Z</dcterms:created>
  <dcterms:modified xsi:type="dcterms:W3CDTF">2014-11-19T23:53:31Z</dcterms:modified>
</cp:coreProperties>
</file>